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7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8" r:id="rId5"/>
    <p:sldId id="291" r:id="rId6"/>
    <p:sldId id="295" r:id="rId7"/>
    <p:sldId id="296" r:id="rId8"/>
    <p:sldId id="297" r:id="rId9"/>
    <p:sldId id="294" r:id="rId10"/>
    <p:sldId id="292" r:id="rId11"/>
    <p:sldId id="293" r:id="rId12"/>
    <p:sldId id="280" r:id="rId13"/>
    <p:sldId id="286" r:id="rId14"/>
    <p:sldId id="285" r:id="rId15"/>
    <p:sldId id="264" r:id="rId16"/>
    <p:sldId id="287" r:id="rId17"/>
    <p:sldId id="299" r:id="rId1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A33373"/>
    <a:srgbClr val="FF9933"/>
    <a:srgbClr val="FF9900"/>
    <a:srgbClr val="660066"/>
    <a:srgbClr val="008080"/>
    <a:srgbClr val="D9F2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5" autoAdjust="0"/>
    <p:restoredTop sz="92718" autoAdjust="0"/>
  </p:normalViewPr>
  <p:slideViewPr>
    <p:cSldViewPr>
      <p:cViewPr varScale="1">
        <p:scale>
          <a:sx n="68" d="100"/>
          <a:sy n="68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86654817667684E-2"/>
          <c:y val="2.8796228523628092E-2"/>
          <c:w val="0.79700295842893776"/>
          <c:h val="0.81721557081892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 aged 15 to 49 HIV prevalence rate 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Lesotho</c:v>
                </c:pt>
                <c:pt idx="1">
                  <c:v>Swaziland</c:v>
                </c:pt>
                <c:pt idx="2">
                  <c:v>Zambia</c:v>
                </c:pt>
                <c:pt idx="3">
                  <c:v>Mozambique</c:v>
                </c:pt>
                <c:pt idx="4">
                  <c:v>Tanzania</c:v>
                </c:pt>
                <c:pt idx="5">
                  <c:v>Kenya</c:v>
                </c:pt>
                <c:pt idx="6">
                  <c:v>Malawi</c:v>
                </c:pt>
                <c:pt idx="7">
                  <c:v>Zimbabwe</c:v>
                </c:pt>
                <c:pt idx="8">
                  <c:v>Uganda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23.4</c:v>
                </c:pt>
                <c:pt idx="1">
                  <c:v>27.7</c:v>
                </c:pt>
                <c:pt idx="2">
                  <c:v>12.4</c:v>
                </c:pt>
                <c:pt idx="3">
                  <c:v>10.6</c:v>
                </c:pt>
                <c:pt idx="4">
                  <c:v>5.3</c:v>
                </c:pt>
                <c:pt idx="5">
                  <c:v>5.3</c:v>
                </c:pt>
                <c:pt idx="6">
                  <c:v>10</c:v>
                </c:pt>
                <c:pt idx="7">
                  <c:v>16.7</c:v>
                </c:pt>
                <c:pt idx="8">
                  <c:v>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overall HIV prevalence in prisons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Lesotho</c:v>
                </c:pt>
                <c:pt idx="1">
                  <c:v>Swaziland</c:v>
                </c:pt>
                <c:pt idx="2">
                  <c:v>Zambia</c:v>
                </c:pt>
                <c:pt idx="3">
                  <c:v>Mozambique</c:v>
                </c:pt>
                <c:pt idx="4">
                  <c:v>Tanzania</c:v>
                </c:pt>
                <c:pt idx="5">
                  <c:v>Kenya</c:v>
                </c:pt>
                <c:pt idx="6">
                  <c:v>Malawi</c:v>
                </c:pt>
                <c:pt idx="7">
                  <c:v>Zimbabwe</c:v>
                </c:pt>
                <c:pt idx="8">
                  <c:v>Uganda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31.4</c:v>
                </c:pt>
                <c:pt idx="1">
                  <c:v>34.9</c:v>
                </c:pt>
                <c:pt idx="2">
                  <c:v>26</c:v>
                </c:pt>
                <c:pt idx="3">
                  <c:v>24</c:v>
                </c:pt>
                <c:pt idx="4">
                  <c:v>6.7</c:v>
                </c:pt>
                <c:pt idx="5">
                  <c:v>8.1999999999999993</c:v>
                </c:pt>
                <c:pt idx="6">
                  <c:v>41</c:v>
                </c:pt>
                <c:pt idx="7">
                  <c:v>28</c:v>
                </c:pt>
                <c:pt idx="8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HIV prevalence among females in prisons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Lesotho</c:v>
                </c:pt>
                <c:pt idx="1">
                  <c:v>Swaziland</c:v>
                </c:pt>
                <c:pt idx="2">
                  <c:v>Zambia</c:v>
                </c:pt>
                <c:pt idx="3">
                  <c:v>Mozambique</c:v>
                </c:pt>
                <c:pt idx="4">
                  <c:v>Tanzania</c:v>
                </c:pt>
                <c:pt idx="5">
                  <c:v>Kenya</c:v>
                </c:pt>
                <c:pt idx="6">
                  <c:v>Malawi</c:v>
                </c:pt>
                <c:pt idx="7">
                  <c:v>Zimbabwe</c:v>
                </c:pt>
                <c:pt idx="8">
                  <c:v>Uganda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69</c:v>
                </c:pt>
                <c:pt idx="1">
                  <c:v>70.599999999999994</c:v>
                </c:pt>
                <c:pt idx="2">
                  <c:v>43.3</c:v>
                </c:pt>
                <c:pt idx="3">
                  <c:v>36</c:v>
                </c:pt>
                <c:pt idx="4">
                  <c:v>14.7</c:v>
                </c:pt>
                <c:pt idx="5">
                  <c:v>19</c:v>
                </c:pt>
                <c:pt idx="6">
                  <c:v>42</c:v>
                </c:pt>
                <c:pt idx="7">
                  <c:v>39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92480"/>
        <c:axId val="32698368"/>
      </c:barChart>
      <c:catAx>
        <c:axId val="32692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2698368"/>
        <c:crosses val="autoZero"/>
        <c:auto val="1"/>
        <c:lblAlgn val="ctr"/>
        <c:lblOffset val="100"/>
        <c:noMultiLvlLbl val="0"/>
      </c:catAx>
      <c:valAx>
        <c:axId val="32698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69248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31750" h="95250"/>
          <a:bevelB w="19050"/>
        </a:sp3d>
      </c:spPr>
    </c:plotArea>
    <c:legend>
      <c:legendPos val="r"/>
      <c:layout>
        <c:manualLayout>
          <c:xMode val="edge"/>
          <c:yMode val="edge"/>
          <c:x val="0.82399932484080152"/>
          <c:y val="0.17546906552866673"/>
          <c:w val="0.16743757081136654"/>
          <c:h val="0.60496934164177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Sheet3!$D$8:$D$29</c:f>
              <c:strCache>
                <c:ptCount val="22"/>
                <c:pt idx="0">
                  <c:v>Seychelles</c:v>
                </c:pt>
                <c:pt idx="1">
                  <c:v>Rwanda</c:v>
                </c:pt>
                <c:pt idx="2">
                  <c:v>South Africa</c:v>
                </c:pt>
                <c:pt idx="3">
                  <c:v>Swaziland</c:v>
                </c:pt>
                <c:pt idx="4">
                  <c:v>Cape Verde (Cabo Verde)</c:v>
                </c:pt>
                <c:pt idx="5">
                  <c:v>Morocco</c:v>
                </c:pt>
                <c:pt idx="6">
                  <c:v>Tunisia</c:v>
                </c:pt>
                <c:pt idx="7">
                  <c:v>Gabon</c:v>
                </c:pt>
                <c:pt idx="8">
                  <c:v>Botswana</c:v>
                </c:pt>
                <c:pt idx="9">
                  <c:v>Algeria</c:v>
                </c:pt>
                <c:pt idx="10">
                  <c:v>Mauritius</c:v>
                </c:pt>
                <c:pt idx="11">
                  <c:v>Zimbabwe</c:v>
                </c:pt>
                <c:pt idx="12">
                  <c:v>Namibia</c:v>
                </c:pt>
                <c:pt idx="13">
                  <c:v>Equatorial Guinea</c:v>
                </c:pt>
                <c:pt idx="14">
                  <c:v>Ethiopia</c:v>
                </c:pt>
                <c:pt idx="15">
                  <c:v>Zambia</c:v>
                </c:pt>
                <c:pt idx="16">
                  <c:v>Kenya</c:v>
                </c:pt>
                <c:pt idx="17">
                  <c:v>Uganda</c:v>
                </c:pt>
                <c:pt idx="18">
                  <c:v>Cameroon</c:v>
                </c:pt>
                <c:pt idx="19">
                  <c:v>Reunion (France)</c:v>
                </c:pt>
                <c:pt idx="20">
                  <c:v>Angola</c:v>
                </c:pt>
                <c:pt idx="21">
                  <c:v>Sao Tome e Principe</c:v>
                </c:pt>
              </c:strCache>
            </c:strRef>
          </c:cat>
          <c:val>
            <c:numRef>
              <c:f>Sheet3!$E$8:$E$29</c:f>
              <c:numCache>
                <c:formatCode>General</c:formatCode>
                <c:ptCount val="22"/>
                <c:pt idx="0">
                  <c:v>799</c:v>
                </c:pt>
                <c:pt idx="1">
                  <c:v>434</c:v>
                </c:pt>
                <c:pt idx="2">
                  <c:v>292</c:v>
                </c:pt>
                <c:pt idx="3">
                  <c:v>289</c:v>
                </c:pt>
                <c:pt idx="4">
                  <c:v>286</c:v>
                </c:pt>
                <c:pt idx="5">
                  <c:v>222</c:v>
                </c:pt>
                <c:pt idx="6">
                  <c:v>212</c:v>
                </c:pt>
                <c:pt idx="7">
                  <c:v>210</c:v>
                </c:pt>
                <c:pt idx="8">
                  <c:v>188</c:v>
                </c:pt>
                <c:pt idx="9">
                  <c:v>162</c:v>
                </c:pt>
                <c:pt idx="10">
                  <c:v>155</c:v>
                </c:pt>
                <c:pt idx="11">
                  <c:v>145</c:v>
                </c:pt>
                <c:pt idx="12">
                  <c:v>144</c:v>
                </c:pt>
                <c:pt idx="13">
                  <c:v>129</c:v>
                </c:pt>
                <c:pt idx="14">
                  <c:v>129</c:v>
                </c:pt>
                <c:pt idx="15">
                  <c:v>125</c:v>
                </c:pt>
                <c:pt idx="16">
                  <c:v>118</c:v>
                </c:pt>
                <c:pt idx="17">
                  <c:v>115</c:v>
                </c:pt>
                <c:pt idx="18">
                  <c:v>115</c:v>
                </c:pt>
                <c:pt idx="19">
                  <c:v>114</c:v>
                </c:pt>
                <c:pt idx="20">
                  <c:v>106</c:v>
                </c:pt>
                <c:pt idx="21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40064"/>
        <c:axId val="35641600"/>
      </c:barChart>
      <c:catAx>
        <c:axId val="3564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35641600"/>
        <c:crosses val="autoZero"/>
        <c:auto val="1"/>
        <c:lblAlgn val="ctr"/>
        <c:lblOffset val="100"/>
        <c:noMultiLvlLbl val="0"/>
      </c:catAx>
      <c:valAx>
        <c:axId val="3564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400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Sheet1!$B$1:$B$21</c:f>
              <c:strCache>
                <c:ptCount val="21"/>
                <c:pt idx="0">
                  <c:v>Comoros</c:v>
                </c:pt>
                <c:pt idx="1">
                  <c:v>Benin</c:v>
                </c:pt>
                <c:pt idx="2">
                  <c:v>Uganda</c:v>
                </c:pt>
                <c:pt idx="3">
                  <c:v>Sudan</c:v>
                </c:pt>
                <c:pt idx="4">
                  <c:v>Chad</c:v>
                </c:pt>
                <c:pt idx="5">
                  <c:v>Zambia</c:v>
                </c:pt>
                <c:pt idx="6">
                  <c:v>Mali</c:v>
                </c:pt>
                <c:pt idx="7">
                  <c:v>Cote d'Ivoire</c:v>
                </c:pt>
                <c:pt idx="8">
                  <c:v>Burundi</c:v>
                </c:pt>
                <c:pt idx="9">
                  <c:v>Kenya</c:v>
                </c:pt>
                <c:pt idx="10">
                  <c:v>Mozambique</c:v>
                </c:pt>
                <c:pt idx="11">
                  <c:v>Sierra Leone</c:v>
                </c:pt>
                <c:pt idx="12">
                  <c:v>Madagascar</c:v>
                </c:pt>
                <c:pt idx="13">
                  <c:v>Republic of Guinea</c:v>
                </c:pt>
                <c:pt idx="14">
                  <c:v>Malawi</c:v>
                </c:pt>
                <c:pt idx="15">
                  <c:v>Gambia</c:v>
                </c:pt>
                <c:pt idx="16">
                  <c:v>Djibouti</c:v>
                </c:pt>
                <c:pt idx="17">
                  <c:v>Burkina Faso</c:v>
                </c:pt>
                <c:pt idx="18">
                  <c:v>Angola</c:v>
                </c:pt>
                <c:pt idx="19">
                  <c:v>Togo</c:v>
                </c:pt>
                <c:pt idx="20">
                  <c:v>Morocco</c:v>
                </c:pt>
              </c:strCache>
            </c:strRef>
          </c:cat>
          <c:val>
            <c:numRef>
              <c:f>Sheet1!$C$1:$C$21</c:f>
              <c:numCache>
                <c:formatCode>General</c:formatCode>
                <c:ptCount val="21"/>
                <c:pt idx="0">
                  <c:v>388.3</c:v>
                </c:pt>
                <c:pt idx="1">
                  <c:v>363.6</c:v>
                </c:pt>
                <c:pt idx="2">
                  <c:v>273</c:v>
                </c:pt>
                <c:pt idx="3">
                  <c:v>255.3</c:v>
                </c:pt>
                <c:pt idx="4">
                  <c:v>232.3</c:v>
                </c:pt>
                <c:pt idx="5">
                  <c:v>229.1</c:v>
                </c:pt>
                <c:pt idx="6">
                  <c:v>223.3</c:v>
                </c:pt>
                <c:pt idx="7">
                  <c:v>218</c:v>
                </c:pt>
                <c:pt idx="8">
                  <c:v>213.5</c:v>
                </c:pt>
                <c:pt idx="9">
                  <c:v>202.4</c:v>
                </c:pt>
                <c:pt idx="10">
                  <c:v>197.7</c:v>
                </c:pt>
                <c:pt idx="11">
                  <c:v>195.4</c:v>
                </c:pt>
                <c:pt idx="12">
                  <c:v>181.4</c:v>
                </c:pt>
                <c:pt idx="13">
                  <c:v>174.8</c:v>
                </c:pt>
                <c:pt idx="14">
                  <c:v>173.7</c:v>
                </c:pt>
                <c:pt idx="15">
                  <c:v>172.5</c:v>
                </c:pt>
                <c:pt idx="16">
                  <c:v>171.4</c:v>
                </c:pt>
                <c:pt idx="17">
                  <c:v>170.7</c:v>
                </c:pt>
                <c:pt idx="18">
                  <c:v>166.8</c:v>
                </c:pt>
                <c:pt idx="19">
                  <c:v>165.2</c:v>
                </c:pt>
                <c:pt idx="20">
                  <c:v>157.80000000000001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64928"/>
        <c:axId val="34944128"/>
      </c:barChart>
      <c:catAx>
        <c:axId val="35564928"/>
        <c:scaling>
          <c:orientation val="minMax"/>
        </c:scaling>
        <c:delete val="0"/>
        <c:axPos val="b"/>
        <c:majorTickMark val="out"/>
        <c:minorTickMark val="none"/>
        <c:tickLblPos val="nextTo"/>
        <c:crossAx val="34944128"/>
        <c:crosses val="autoZero"/>
        <c:auto val="1"/>
        <c:lblAlgn val="ctr"/>
        <c:lblOffset val="100"/>
        <c:noMultiLvlLbl val="0"/>
      </c:catAx>
      <c:valAx>
        <c:axId val="3494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64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Sheet2!$C$4:$C$23</c:f>
              <c:strCache>
                <c:ptCount val="20"/>
                <c:pt idx="0">
                  <c:v>Libya</c:v>
                </c:pt>
                <c:pt idx="1">
                  <c:v>Liberia</c:v>
                </c:pt>
                <c:pt idx="2">
                  <c:v>Democratic Republic of Congo (formerly Zaire)</c:v>
                </c:pt>
                <c:pt idx="3">
                  <c:v>Congo (Brazzaville)</c:v>
                </c:pt>
                <c:pt idx="4">
                  <c:v>Benin</c:v>
                </c:pt>
                <c:pt idx="5">
                  <c:v>Central African Republic</c:v>
                </c:pt>
                <c:pt idx="6">
                  <c:v>Nigeria</c:v>
                </c:pt>
                <c:pt idx="7">
                  <c:v>Togo</c:v>
                </c:pt>
                <c:pt idx="8">
                  <c:v>Republic of Guinea</c:v>
                </c:pt>
                <c:pt idx="9">
                  <c:v>Chad</c:v>
                </c:pt>
                <c:pt idx="10">
                  <c:v>Cameroon</c:v>
                </c:pt>
                <c:pt idx="11">
                  <c:v>Comoros</c:v>
                </c:pt>
                <c:pt idx="12">
                  <c:v>Uganda</c:v>
                </c:pt>
                <c:pt idx="13">
                  <c:v>Sierra Leone</c:v>
                </c:pt>
                <c:pt idx="14">
                  <c:v>Tunisia</c:v>
                </c:pt>
                <c:pt idx="15">
                  <c:v>Niger</c:v>
                </c:pt>
                <c:pt idx="16">
                  <c:v>Madagascar</c:v>
                </c:pt>
                <c:pt idx="17">
                  <c:v>Mali</c:v>
                </c:pt>
                <c:pt idx="18">
                  <c:v>Tanzania</c:v>
                </c:pt>
                <c:pt idx="19">
                  <c:v>Djibouti</c:v>
                </c:pt>
              </c:strCache>
            </c:strRef>
          </c:cat>
          <c:val>
            <c:numRef>
              <c:f>Sheet2!$D$4:$D$23</c:f>
              <c:numCache>
                <c:formatCode>General</c:formatCode>
                <c:ptCount val="20"/>
                <c:pt idx="0">
                  <c:v>90</c:v>
                </c:pt>
                <c:pt idx="1">
                  <c:v>83</c:v>
                </c:pt>
                <c:pt idx="2">
                  <c:v>82</c:v>
                </c:pt>
                <c:pt idx="3">
                  <c:v>75</c:v>
                </c:pt>
                <c:pt idx="4">
                  <c:v>74.900000000000006</c:v>
                </c:pt>
                <c:pt idx="5">
                  <c:v>70.2</c:v>
                </c:pt>
                <c:pt idx="6">
                  <c:v>69.3</c:v>
                </c:pt>
                <c:pt idx="7">
                  <c:v>65.2</c:v>
                </c:pt>
                <c:pt idx="8">
                  <c:v>65</c:v>
                </c:pt>
                <c:pt idx="9">
                  <c:v>63.4</c:v>
                </c:pt>
                <c:pt idx="10">
                  <c:v>59.9</c:v>
                </c:pt>
                <c:pt idx="11">
                  <c:v>55.8</c:v>
                </c:pt>
                <c:pt idx="12">
                  <c:v>55</c:v>
                </c:pt>
                <c:pt idx="13">
                  <c:v>54.3</c:v>
                </c:pt>
                <c:pt idx="14">
                  <c:v>54</c:v>
                </c:pt>
                <c:pt idx="15">
                  <c:v>53.4</c:v>
                </c:pt>
                <c:pt idx="16">
                  <c:v>53</c:v>
                </c:pt>
                <c:pt idx="17">
                  <c:v>52.8</c:v>
                </c:pt>
                <c:pt idx="18">
                  <c:v>50.1</c:v>
                </c:pt>
                <c:pt idx="19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26048"/>
        <c:axId val="35027584"/>
      </c:barChart>
      <c:catAx>
        <c:axId val="3502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35027584"/>
        <c:crosses val="autoZero"/>
        <c:auto val="1"/>
        <c:lblAlgn val="ctr"/>
        <c:lblOffset val="100"/>
        <c:noMultiLvlLbl val="0"/>
      </c:catAx>
      <c:valAx>
        <c:axId val="3502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260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905" cy="49712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1"/>
            <a:ext cx="2951905" cy="497126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FB55B93C-F7F5-437F-BB29-069E137ECDB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51905" cy="497126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789"/>
            <a:ext cx="2951905" cy="497126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5B9C9EF-B348-48F7-A56F-629D2A0C78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95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2" cy="49712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2" cy="497125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F0C7D651-BED6-4C61-A3E1-8A00280DCF77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2" cy="49712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2" cy="497125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1230E326-D974-4CC7-9B8B-13838A2BB1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98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60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913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913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91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="0" dirty="0" smtClean="0"/>
          </a:p>
          <a:p>
            <a:endParaRPr lang="en-GB" sz="1600" b="0" dirty="0" smtClean="0"/>
          </a:p>
          <a:p>
            <a:endParaRPr lang="en-GB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543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488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178" indent="-2866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6429" indent="-2292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4999" indent="-2292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3571" indent="-2292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2142" indent="-229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0714" indent="-229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9286" indent="-229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7856" indent="-229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50BE0C-5E2F-440A-A6F0-EDD0F6855D50}" type="slidenum">
              <a:rPr lang="en-GB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en-GB" alt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6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5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5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5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Lesotho: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female prisoners sample was too small for any measurement of significance; it was concerning, however, that 9 of 13 female inmate respondents were HIV-positive. 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5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5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http://www.prisonstudies.org/highest-to-lowest/prison_population_rate?field_region_taxonomy_tid=15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5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Prison occupancy rates are based on the official capacities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http://www.prisonstudies.org/highest-to-lowest/occupancy-level?field_region_taxonomy_tid=15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5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http://www.prisonstudies.org/highest-to-lowest/pre-trial-detainees?field_region_taxonomy_tid=15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0E326-D974-4CC7-9B8B-13838A2BB13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5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>
            <a:lvl1pPr>
              <a:defRPr sz="5000" b="1" baseline="0">
                <a:solidFill>
                  <a:srgbClr val="006699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50477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FF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(Title) Name, Surname</a:t>
            </a:r>
          </a:p>
          <a:p>
            <a:r>
              <a:rPr lang="en-US" dirty="0" smtClean="0"/>
              <a:t>functional title, UNODC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13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32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46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21A886-CBE5-4EBB-91F7-EE04E32635B2}" type="datetimeFigureOut">
              <a:rPr lang="en-GB" smtClean="0">
                <a:solidFill>
                  <a:prstClr val="black"/>
                </a:solidFill>
              </a:rPr>
              <a:pPr/>
              <a:t>01/12/2015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8AC0C-8338-4658-A379-122008DB593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5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5069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B8BDD7-FB42-48EB-B657-0C864F610765}" type="datetimeFigureOut">
              <a:rPr lang="en-GB" smtClean="0">
                <a:solidFill>
                  <a:prstClr val="black"/>
                </a:solidFill>
              </a:rPr>
              <a:pPr/>
              <a:t>01/12/2015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A6008B-31E4-436F-B8EC-805006875F3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6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80FB148-0494-429D-A6D1-574106836850}" type="datetimeFigureOut">
              <a:rPr lang="en-GB"/>
              <a:pPr>
                <a:defRPr/>
              </a:pPr>
              <a:t>01/12/2015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76EBA38-9D86-4ED5-9F74-81D8CE2AF7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6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92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20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3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3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35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87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10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1BF1-58FF-4B3C-9666-FCE444DDC1FE}" type="datetimeFigureOut">
              <a:rPr lang="en-GB" smtClean="0"/>
              <a:pPr/>
              <a:t>01/12/2015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13FC-2187-4C84-BC17-2396B979E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7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your slide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" y="5877272"/>
            <a:ext cx="9144000" cy="13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99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2125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Thank you</a:t>
            </a:r>
            <a:endParaRPr lang="en-GB" altLang="en-US" dirty="0" smtClean="0"/>
          </a:p>
        </p:txBody>
      </p:sp>
      <p:pic>
        <p:nvPicPr>
          <p:cNvPr id="2052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887"/>
            <a:ext cx="91757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8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006699"/>
          </a:solidFill>
          <a:latin typeface="Helvetica Neue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99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99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99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FF99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4" y="5661248"/>
            <a:ext cx="9162223" cy="130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3" y="0"/>
            <a:ext cx="9144000" cy="5661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7327"/>
            <a:ext cx="3695700" cy="6858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600" y="753127"/>
            <a:ext cx="8791872" cy="166776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HIV Prevention, Treatment and Care in Prisons and other Closed Settings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600" y="4437112"/>
            <a:ext cx="4111352" cy="1512168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rgbClr val="006699"/>
                </a:solidFill>
              </a:rPr>
              <a:t>Ehab </a:t>
            </a:r>
            <a:r>
              <a:rPr lang="en-GB" sz="2400" dirty="0" smtClean="0">
                <a:solidFill>
                  <a:srgbClr val="006699"/>
                </a:solidFill>
              </a:rPr>
              <a:t>Salah </a:t>
            </a:r>
          </a:p>
          <a:p>
            <a:pPr algn="l"/>
            <a:r>
              <a:rPr lang="en-GB" sz="2400" dirty="0" smtClean="0">
                <a:solidFill>
                  <a:srgbClr val="006699"/>
                </a:solidFill>
              </a:rPr>
              <a:t>Prisons </a:t>
            </a:r>
            <a:r>
              <a:rPr lang="en-GB" sz="2400" dirty="0">
                <a:solidFill>
                  <a:srgbClr val="006699"/>
                </a:solidFill>
              </a:rPr>
              <a:t>and </a:t>
            </a:r>
            <a:r>
              <a:rPr lang="en-GB" sz="2400" dirty="0" smtClean="0">
                <a:solidFill>
                  <a:srgbClr val="006699"/>
                </a:solidFill>
              </a:rPr>
              <a:t>HIV Advisor</a:t>
            </a:r>
            <a:r>
              <a:rPr lang="en-GB" sz="2400" dirty="0">
                <a:solidFill>
                  <a:srgbClr val="006699"/>
                </a:solidFill>
              </a:rPr>
              <a:t/>
            </a:r>
            <a:br>
              <a:rPr lang="en-GB" sz="2400" dirty="0">
                <a:solidFill>
                  <a:srgbClr val="006699"/>
                </a:solidFill>
              </a:rPr>
            </a:br>
            <a:r>
              <a:rPr lang="en-GB" sz="2400" dirty="0" smtClean="0">
                <a:solidFill>
                  <a:srgbClr val="006699"/>
                </a:solidFill>
              </a:rPr>
              <a:t>UNODC, Vienna</a:t>
            </a:r>
            <a:endParaRPr lang="en-GB" sz="2400" dirty="0">
              <a:solidFill>
                <a:srgbClr val="00669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52637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224" y="2958043"/>
            <a:ext cx="401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ICASA 2015</a:t>
            </a:r>
          </a:p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Harare, Zimbabwe</a:t>
            </a:r>
          </a:p>
          <a:p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 December 2015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775207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6699"/>
                </a:solidFill>
              </a:rPr>
              <a:t>Gaps </a:t>
            </a:r>
            <a:r>
              <a:rPr lang="en-GB" sz="4000" b="1" dirty="0">
                <a:solidFill>
                  <a:srgbClr val="006699"/>
                </a:solidFill>
              </a:rPr>
              <a:t>in </a:t>
            </a:r>
            <a:r>
              <a:rPr lang="en-GB" sz="4000" b="1" dirty="0" smtClean="0">
                <a:solidFill>
                  <a:srgbClr val="006699"/>
                </a:solidFill>
              </a:rPr>
              <a:t>HIV </a:t>
            </a:r>
            <a:r>
              <a:rPr lang="en-GB" sz="4000" b="1" dirty="0">
                <a:solidFill>
                  <a:srgbClr val="006699"/>
                </a:solidFill>
              </a:rPr>
              <a:t>services in prisons </a:t>
            </a:r>
            <a:endParaRPr lang="en-GB" sz="4000" dirty="0">
              <a:solidFill>
                <a:srgbClr val="00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57" y="1253516"/>
            <a:ext cx="439976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6699"/>
                </a:solidFill>
              </a:rPr>
              <a:t>Health care in prison settings is typically limited and </a:t>
            </a:r>
            <a:r>
              <a:rPr lang="en-GB" sz="2000" b="1" dirty="0" smtClean="0">
                <a:solidFill>
                  <a:srgbClr val="006699"/>
                </a:solidFill>
              </a:rPr>
              <a:t>not equivalent to those provided in the community</a:t>
            </a:r>
          </a:p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699"/>
                </a:solidFill>
              </a:rPr>
              <a:t>Lack of continuity of care</a:t>
            </a:r>
          </a:p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6699"/>
                </a:solidFill>
              </a:rPr>
              <a:t>Health care in prisons is often provided by the ministry responsible for </a:t>
            </a:r>
            <a:r>
              <a:rPr lang="en-GB" sz="2000" b="1" dirty="0" smtClean="0">
                <a:solidFill>
                  <a:srgbClr val="006699"/>
                </a:solidFill>
              </a:rPr>
              <a:t>prison</a:t>
            </a:r>
          </a:p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6699"/>
                </a:solidFill>
              </a:rPr>
              <a:t>Mandatory </a:t>
            </a:r>
            <a:r>
              <a:rPr lang="en-GB" sz="2000" b="1" dirty="0">
                <a:solidFill>
                  <a:srgbClr val="006699"/>
                </a:solidFill>
              </a:rPr>
              <a:t>HIV </a:t>
            </a:r>
            <a:r>
              <a:rPr lang="en-GB" sz="2000" b="1" dirty="0" smtClean="0">
                <a:solidFill>
                  <a:srgbClr val="006699"/>
                </a:solidFill>
              </a:rPr>
              <a:t>testing and lack </a:t>
            </a:r>
            <a:r>
              <a:rPr lang="en-GB" sz="2000" b="1" dirty="0">
                <a:solidFill>
                  <a:srgbClr val="006699"/>
                </a:solidFill>
              </a:rPr>
              <a:t>of </a:t>
            </a:r>
            <a:r>
              <a:rPr lang="en-GB" sz="2000" b="1" dirty="0" smtClean="0">
                <a:solidFill>
                  <a:srgbClr val="006699"/>
                </a:solidFill>
              </a:rPr>
              <a:t>confidentiality</a:t>
            </a:r>
          </a:p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6699"/>
                </a:solidFill>
              </a:rPr>
              <a:t>Absence of  or limited harm reduction programmes in prisons especially </a:t>
            </a:r>
            <a:r>
              <a:rPr lang="en-GB" sz="2000" b="1" dirty="0" smtClean="0">
                <a:solidFill>
                  <a:srgbClr val="006699"/>
                </a:solidFill>
              </a:rPr>
              <a:t>condoms, opioid </a:t>
            </a:r>
            <a:r>
              <a:rPr lang="en-GB" sz="2000" b="1" dirty="0">
                <a:solidFill>
                  <a:srgbClr val="006699"/>
                </a:solidFill>
              </a:rPr>
              <a:t>substitution therapy (OST) and the needle and syringe </a:t>
            </a:r>
            <a:r>
              <a:rPr lang="en-GB" sz="2000" b="1" dirty="0" smtClean="0">
                <a:solidFill>
                  <a:srgbClr val="006699"/>
                </a:solidFill>
              </a:rPr>
              <a:t>programme (NSP)</a:t>
            </a:r>
            <a:endParaRPr lang="en-GB" sz="2000" b="1" dirty="0">
              <a:solidFill>
                <a:srgbClr val="006699"/>
              </a:solidFill>
            </a:endParaRPr>
          </a:p>
          <a:p>
            <a:pPr marL="3600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6699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6699"/>
              </a:solidFill>
            </a:endParaRPr>
          </a:p>
        </p:txBody>
      </p:sp>
      <p:pic>
        <p:nvPicPr>
          <p:cNvPr id="1026" name="Picture 2" descr="http://africanspotlight.com/wp-content/uploads/2011/09/priso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4577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6699"/>
                </a:solidFill>
              </a:rPr>
              <a:t>Global Commitment to Uphold the Rights of People Living in Prisons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7281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 revised UN Standard Minimum Rules for the treatment of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Prisoners (the Nelson Mandela Rules)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Political Declaration on HIV and AIDS: Intensifying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our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Efforts to Eliminate HIV and AIDS 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The Rules for the Treatment of Women Prisoners and Non-custodial Measures for Women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Offenders (the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Bangkok Rules)</a:t>
            </a:r>
          </a:p>
        </p:txBody>
      </p:sp>
    </p:spTree>
    <p:extLst>
      <p:ext uri="{BB962C8B-B14F-4D97-AF65-F5344CB8AC3E}">
        <p14:creationId xmlns:p14="http://schemas.microsoft.com/office/powerpoint/2010/main" val="17507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4994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6699"/>
                </a:solidFill>
              </a:rPr>
              <a:t>2030 Agenda for Sustainable Development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08520" y="973448"/>
            <a:ext cx="1872208" cy="4514753"/>
            <a:chOff x="35496" y="973448"/>
            <a:chExt cx="1872208" cy="45147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94" y="973448"/>
              <a:ext cx="1390844" cy="138131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5496" y="2348880"/>
              <a:ext cx="187220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006699"/>
                  </a:solidFill>
                </a:rPr>
                <a:t>to </a:t>
              </a:r>
              <a:r>
                <a:rPr lang="en-GB" b="1" dirty="0">
                  <a:solidFill>
                    <a:srgbClr val="006699"/>
                  </a:solidFill>
                </a:rPr>
                <a:t>end AIDS, TB </a:t>
              </a:r>
              <a:r>
                <a:rPr lang="en-GB" b="1" dirty="0" smtClean="0">
                  <a:solidFill>
                    <a:srgbClr val="006699"/>
                  </a:solidFill>
                </a:rPr>
                <a:t>and </a:t>
              </a:r>
              <a:r>
                <a:rPr lang="en-GB" b="1" dirty="0">
                  <a:solidFill>
                    <a:srgbClr val="006699"/>
                  </a:solidFill>
                </a:rPr>
                <a:t>combat hepatitis and other communicable </a:t>
              </a:r>
              <a:r>
                <a:rPr lang="en-GB" b="1" dirty="0" smtClean="0">
                  <a:solidFill>
                    <a:srgbClr val="006699"/>
                  </a:solidFill>
                </a:rPr>
                <a:t>diseases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006699"/>
                  </a:solidFill>
                </a:rPr>
                <a:t>aim </a:t>
              </a:r>
              <a:r>
                <a:rPr lang="en-GB" b="1" dirty="0">
                  <a:solidFill>
                    <a:srgbClr val="006699"/>
                  </a:solidFill>
                </a:rPr>
                <a:t>to achieve universal health </a:t>
              </a:r>
              <a:r>
                <a:rPr lang="en-GB" b="1" dirty="0" smtClean="0">
                  <a:solidFill>
                    <a:srgbClr val="006699"/>
                  </a:solidFill>
                </a:rPr>
                <a:t>coverage </a:t>
              </a:r>
              <a:endParaRPr lang="en-GB" b="1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9872" y="978211"/>
            <a:ext cx="1847550" cy="4786989"/>
            <a:chOff x="4139952" y="978211"/>
            <a:chExt cx="1847550" cy="47869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58" y="978211"/>
              <a:ext cx="1390844" cy="13717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39952" y="2348880"/>
              <a:ext cx="184755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rgbClr val="006699"/>
                  </a:solidFill>
                </a:rPr>
                <a:t>reduction of inequalities, the elimination of discriminatory laws and </a:t>
              </a:r>
              <a:r>
                <a:rPr lang="en-GB" b="1" dirty="0" smtClean="0">
                  <a:solidFill>
                    <a:srgbClr val="006699"/>
                  </a:solidFill>
                </a:rPr>
                <a:t>policies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006699"/>
                  </a:solidFill>
                </a:rPr>
                <a:t>the </a:t>
              </a:r>
              <a:r>
                <a:rPr lang="en-GB" b="1" dirty="0">
                  <a:solidFill>
                    <a:srgbClr val="006699"/>
                  </a:solidFill>
                </a:rPr>
                <a:t>promotion of social protection </a:t>
              </a:r>
              <a:r>
                <a:rPr lang="en-GB" b="1" dirty="0" smtClean="0">
                  <a:solidFill>
                    <a:srgbClr val="006699"/>
                  </a:solidFill>
                </a:rPr>
                <a:t>policies</a:t>
              </a:r>
              <a:endParaRPr lang="en-GB" b="1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76055" y="980728"/>
            <a:ext cx="2598785" cy="5073514"/>
            <a:chOff x="6444207" y="968685"/>
            <a:chExt cx="2598785" cy="50735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445" y="968685"/>
              <a:ext cx="1381318" cy="139084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44207" y="2348880"/>
              <a:ext cx="259878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006699"/>
                  </a:solidFill>
                </a:rPr>
                <a:t>Promote </a:t>
              </a:r>
              <a:r>
                <a:rPr lang="en-GB" b="1" dirty="0">
                  <a:solidFill>
                    <a:srgbClr val="006699"/>
                  </a:solidFill>
                </a:rPr>
                <a:t>the rule of law to ensure equal access to justice for all, </a:t>
              </a:r>
              <a:r>
                <a:rPr lang="en-GB" b="1" dirty="0" smtClean="0">
                  <a:solidFill>
                    <a:srgbClr val="006699"/>
                  </a:solidFill>
                </a:rPr>
                <a:t>develop </a:t>
              </a:r>
              <a:r>
                <a:rPr lang="en-GB" b="1" dirty="0">
                  <a:solidFill>
                    <a:srgbClr val="006699"/>
                  </a:solidFill>
                </a:rPr>
                <a:t>effective, accountable, and transparent institutions at all </a:t>
              </a:r>
              <a:r>
                <a:rPr lang="en-GB" b="1" dirty="0" smtClean="0">
                  <a:solidFill>
                    <a:srgbClr val="006699"/>
                  </a:solidFill>
                </a:rPr>
                <a:t>levels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006699"/>
                  </a:solidFill>
                </a:rPr>
                <a:t> </a:t>
              </a:r>
              <a:r>
                <a:rPr lang="en-GB" b="1" dirty="0">
                  <a:solidFill>
                    <a:srgbClr val="006699"/>
                  </a:solidFill>
                </a:rPr>
                <a:t>protect fundamental freedoms, and promote and enforce non-discriminatory laws and policies.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63688" y="953968"/>
            <a:ext cx="1800200" cy="3699168"/>
            <a:chOff x="2267744" y="973448"/>
            <a:chExt cx="1800200" cy="36991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185" y="973448"/>
              <a:ext cx="1381318" cy="13813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67744" y="2364292"/>
              <a:ext cx="1800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>
                  <a:solidFill>
                    <a:srgbClr val="006699"/>
                  </a:solidFill>
                </a:rPr>
                <a:t>empowering all women and girls, including those in prisons and closed settings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843808" y="2335286"/>
            <a:ext cx="184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80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	</a:t>
            </a:r>
          </a:p>
          <a:p>
            <a:r>
              <a:rPr lang="en-GB" dirty="0"/>
              <a:t> 	</a:t>
            </a:r>
          </a:p>
        </p:txBody>
      </p:sp>
      <p:pic>
        <p:nvPicPr>
          <p:cNvPr id="1031" name="Picture 7" descr="http://clients.squareeye.net/uploads/global/pages/sdg17-partnershi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r="15373"/>
          <a:stretch/>
        </p:blipFill>
        <p:spPr bwMode="auto">
          <a:xfrm>
            <a:off x="7674841" y="973447"/>
            <a:ext cx="1463090" cy="139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80312" y="2420888"/>
            <a:ext cx="1763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699"/>
                </a:solidFill>
              </a:rPr>
              <a:t>Teaming with communities and other partners to end the AIDS epidemic by </a:t>
            </a:r>
            <a:r>
              <a:rPr lang="en-GB" b="1" dirty="0" smtClean="0">
                <a:solidFill>
                  <a:srgbClr val="006699"/>
                </a:solidFill>
              </a:rPr>
              <a:t>2030</a:t>
            </a:r>
            <a:endParaRPr lang="en-GB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35546"/>
          </a:xfrm>
        </p:spPr>
        <p:txBody>
          <a:bodyPr>
            <a:normAutofit/>
          </a:bodyPr>
          <a:lstStyle/>
          <a:p>
            <a:r>
              <a:rPr lang="en-GB" altLang="en-US" sz="4000" b="1" dirty="0" smtClean="0">
                <a:solidFill>
                  <a:srgbClr val="006699"/>
                </a:solidFill>
                <a:ea typeface="Arial Unicode MS" pitchFamily="34" charset="-128"/>
                <a:cs typeface="Arial Unicode MS" pitchFamily="34" charset="-128"/>
              </a:rPr>
              <a:t>UNODC’s Support to Countries</a:t>
            </a:r>
            <a:endParaRPr lang="en-GB" sz="4000" b="1" dirty="0">
              <a:solidFill>
                <a:srgbClr val="00669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980728"/>
            <a:ext cx="8353425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5000"/>
              </a:lnSpc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endParaRPr lang="en-GB" altLang="zh-CN" sz="2500" dirty="0" smtClean="0">
              <a:solidFill>
                <a:schemeClr val="tx1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141" y="1211117"/>
            <a:ext cx="43207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</a:rPr>
              <a:t>Normative 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guidance on HIV in prisons </a:t>
            </a:r>
            <a:endParaRPr lang="en-GB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</a:rPr>
              <a:t>Advocacy to  promote human 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rights-based, gender responsive and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</a:rPr>
              <a:t>evidence-based approaches</a:t>
            </a:r>
          </a:p>
          <a:p>
            <a:pPr marL="514350" indent="-514350">
              <a:buAutoNum type="arabicParenR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Support to review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</a:rPr>
              <a:t>, adapt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, develop  and implement effective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</a:rPr>
              <a:t>legislation, policies and strategies 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including on alternative to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</a:rPr>
              <a:t>imprisonment</a:t>
            </a:r>
          </a:p>
          <a:p>
            <a:pPr marL="514350" indent="-514350">
              <a:buFontTx/>
              <a:buAutoNum type="arabicParenR"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</a:rPr>
              <a:t>Building capacities 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of government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</a:rPr>
              <a:t>agencies, CSOs and other national partners</a:t>
            </a:r>
            <a:endParaRPr lang="en-GB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42" y="1842233"/>
            <a:ext cx="3566237" cy="415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918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UNODC, ILO, UNDP, WHO and UNAIDS</a:t>
            </a:r>
          </a:p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The Comprehensive Package: 15 Key Interventions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196" y="188640"/>
            <a:ext cx="3929608" cy="79695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6699"/>
                </a:solidFill>
              </a:rPr>
              <a:t>A Way Forward</a:t>
            </a:r>
            <a:endParaRPr lang="en-GB" dirty="0"/>
          </a:p>
        </p:txBody>
      </p:sp>
      <p:pic>
        <p:nvPicPr>
          <p:cNvPr id="1026" name="Picture 2" descr="http://newsletter.childrenandaids.org/wp-content/uploads/2012/08/Together-end-AI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04"/>
          <a:stretch/>
        </p:blipFill>
        <p:spPr bwMode="auto">
          <a:xfrm>
            <a:off x="4607272" y="985967"/>
            <a:ext cx="4460523" cy="244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985967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end the AIDS epidemic by 2030,  leaving no one behind including people living in prisons the following strategies are critical. We need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To extend evidence-informed, rights-based, age and gender-responsive HIV prevention treatment and care measures to all people in prisons and other closed </a:t>
            </a:r>
            <a:r>
              <a:rPr lang="en-GB" dirty="0" smtClean="0"/>
              <a:t>settings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501008"/>
            <a:ext cx="87442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To </a:t>
            </a:r>
            <a:r>
              <a:rPr lang="en-GB" dirty="0"/>
              <a:t>improve quality and  increase coverage of comprehensive HIV services </a:t>
            </a:r>
            <a:endParaRPr lang="en-GB" dirty="0" smtClean="0"/>
          </a:p>
          <a:p>
            <a:endParaRPr lang="en-GB" dirty="0"/>
          </a:p>
          <a:p>
            <a:pPr>
              <a:tabLst>
                <a:tab pos="266700" algn="l"/>
              </a:tabLst>
              <a:defRPr/>
            </a:pPr>
            <a:r>
              <a:rPr lang="en-GB" dirty="0" smtClean="0"/>
              <a:t>3. To </a:t>
            </a:r>
            <a:r>
              <a:rPr lang="en-GB" dirty="0"/>
              <a:t>take joint action to develop and implement criminal justice reform programmes  	</a:t>
            </a:r>
            <a:r>
              <a:rPr lang="en-GB" dirty="0" smtClean="0"/>
              <a:t>including </a:t>
            </a:r>
            <a:r>
              <a:rPr lang="en-GB" dirty="0"/>
              <a:t>alternatives to incarceration </a:t>
            </a:r>
            <a:endParaRPr lang="en-GB" dirty="0" smtClean="0"/>
          </a:p>
          <a:p>
            <a:pPr>
              <a:tabLst>
                <a:tab pos="266700" algn="l"/>
              </a:tabLst>
              <a:defRPr/>
            </a:pPr>
            <a:endParaRPr lang="en-GB" dirty="0"/>
          </a:p>
          <a:p>
            <a:pPr>
              <a:tabLst>
                <a:tab pos="266700" algn="l"/>
              </a:tabLst>
              <a:defRPr/>
            </a:pPr>
            <a:r>
              <a:rPr lang="en-GB" dirty="0" smtClean="0"/>
              <a:t>4. To </a:t>
            </a:r>
            <a:r>
              <a:rPr lang="en-GB" dirty="0"/>
              <a:t>align efforts to develop and implement prison reform initiatives including improving </a:t>
            </a:r>
            <a:r>
              <a:rPr lang="en-GB" dirty="0" smtClean="0"/>
              <a:t>	the </a:t>
            </a:r>
            <a:r>
              <a:rPr lang="en-GB" dirty="0"/>
              <a:t>working and living </a:t>
            </a:r>
            <a:r>
              <a:rPr lang="en-GB" dirty="0" smtClean="0"/>
              <a:t>conditions</a:t>
            </a:r>
          </a:p>
          <a:p>
            <a:pPr>
              <a:tabLst>
                <a:tab pos="266700" algn="l"/>
              </a:tabLst>
              <a:defRPr/>
            </a:pPr>
            <a:endParaRPr lang="en-GB" dirty="0"/>
          </a:p>
          <a:p>
            <a:pPr lvl="0">
              <a:tabLst>
                <a:tab pos="266700" algn="l"/>
              </a:tabLst>
              <a:defRPr/>
            </a:pPr>
            <a:r>
              <a:rPr lang="en-GB" dirty="0" smtClean="0"/>
              <a:t>5. To </a:t>
            </a:r>
            <a:r>
              <a:rPr lang="en-GB" dirty="0"/>
              <a:t>institute stronger accountability and improved availability of strategic information to </a:t>
            </a:r>
            <a:r>
              <a:rPr lang="en-GB" dirty="0" smtClean="0"/>
              <a:t>	guide </a:t>
            </a:r>
            <a:r>
              <a:rPr lang="en-GB" dirty="0"/>
              <a:t>policies, strategies and actions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2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764704"/>
            <a:ext cx="5040313" cy="143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500" dirty="0" smtClean="0">
                <a:solidFill>
                  <a:srgbClr val="00B0F0"/>
                </a:solidFill>
                <a:latin typeface="Helvetica Neue"/>
              </a:rPr>
              <a:t>Thank You!</a:t>
            </a:r>
            <a:endParaRPr lang="en-GB" sz="6500" dirty="0">
              <a:solidFill>
                <a:srgbClr val="00B0F0"/>
              </a:solidFill>
              <a:latin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13090"/>
            <a:ext cx="1080120" cy="1078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227687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00B0F0"/>
                </a:solidFill>
                <a:latin typeface="Helvetica Neue"/>
              </a:rPr>
              <a:t>@UNODC_HIV</a:t>
            </a:r>
            <a:endParaRPr lang="en-GB" sz="2400" b="1" dirty="0">
              <a:solidFill>
                <a:srgbClr val="00B0F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34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15" y="225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6699"/>
                </a:solidFill>
              </a:rPr>
              <a:t>UNODC and Prisons</a:t>
            </a:r>
            <a:endParaRPr lang="en-GB" sz="4000" b="1" dirty="0">
              <a:solidFill>
                <a:srgbClr val="0066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063" y="982032"/>
            <a:ext cx="41171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6699"/>
                </a:solidFill>
              </a:rPr>
              <a:t>UNODC</a:t>
            </a:r>
            <a:r>
              <a:rPr lang="en-GB" sz="2400" b="1" dirty="0">
                <a:solidFill>
                  <a:srgbClr val="006699"/>
                </a:solidFill>
              </a:rPr>
              <a:t>, a co-sponsor of </a:t>
            </a:r>
            <a:r>
              <a:rPr lang="en-GB" sz="2400" b="1" dirty="0" smtClean="0">
                <a:solidFill>
                  <a:srgbClr val="006699"/>
                </a:solidFill>
              </a:rPr>
              <a:t>UNAIDS, Convening </a:t>
            </a:r>
            <a:r>
              <a:rPr lang="en-GB" sz="2400" b="1" dirty="0">
                <a:solidFill>
                  <a:srgbClr val="006699"/>
                </a:solidFill>
              </a:rPr>
              <a:t>agency on HIV </a:t>
            </a:r>
            <a:r>
              <a:rPr lang="en-GB" sz="2400" b="1" dirty="0" smtClean="0">
                <a:solidFill>
                  <a:srgbClr val="006699"/>
                </a:solidFill>
              </a:rPr>
              <a:t>prevention, treatment </a:t>
            </a:r>
            <a:r>
              <a:rPr lang="en-GB" sz="2400" b="1" dirty="0">
                <a:solidFill>
                  <a:srgbClr val="006699"/>
                </a:solidFill>
              </a:rPr>
              <a:t>and care for: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006699"/>
                </a:solidFill>
              </a:rPr>
              <a:t>people </a:t>
            </a:r>
            <a:r>
              <a:rPr lang="en-GB" sz="2400" b="1" dirty="0">
                <a:solidFill>
                  <a:srgbClr val="006699"/>
                </a:solidFill>
              </a:rPr>
              <a:t>who </a:t>
            </a:r>
            <a:r>
              <a:rPr lang="en-GB" sz="2400" b="1" dirty="0" smtClean="0">
                <a:solidFill>
                  <a:srgbClr val="006699"/>
                </a:solidFill>
              </a:rPr>
              <a:t>use drugs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006699"/>
                </a:solidFill>
              </a:rPr>
              <a:t>People </a:t>
            </a:r>
            <a:r>
              <a:rPr lang="en-GB" sz="2400" b="1" dirty="0">
                <a:solidFill>
                  <a:srgbClr val="006699"/>
                </a:solidFill>
              </a:rPr>
              <a:t>in </a:t>
            </a:r>
            <a:r>
              <a:rPr lang="en-GB" sz="2400" b="1" dirty="0" smtClean="0">
                <a:solidFill>
                  <a:srgbClr val="006699"/>
                </a:solidFill>
              </a:rPr>
              <a:t>prisons </a:t>
            </a:r>
            <a:r>
              <a:rPr lang="en-GB" sz="2400" b="1" dirty="0">
                <a:solidFill>
                  <a:srgbClr val="006699"/>
                </a:solidFill>
              </a:rPr>
              <a:t>and </a:t>
            </a:r>
            <a:r>
              <a:rPr lang="en-GB" sz="2400" b="1" dirty="0" smtClean="0">
                <a:solidFill>
                  <a:srgbClr val="006699"/>
                </a:solidFill>
              </a:rPr>
              <a:t>other  closed </a:t>
            </a:r>
            <a:r>
              <a:rPr lang="en-GB" sz="2400" b="1" dirty="0">
                <a:solidFill>
                  <a:srgbClr val="006699"/>
                </a:solidFill>
              </a:rPr>
              <a:t>settings</a:t>
            </a:r>
          </a:p>
          <a:p>
            <a:endParaRPr lang="en-GB" dirty="0">
              <a:solidFill>
                <a:srgbClr val="0066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913" y="3789040"/>
            <a:ext cx="68534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UNODC promotes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Criminal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Justice reform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Prison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reform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Drug treatment and rehabilitation in prisons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HIV prevention, treatment and care in prisons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88" y="1412776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835" r="16441"/>
          <a:stretch>
            <a:fillRect/>
          </a:stretch>
        </p:blipFill>
        <p:spPr bwMode="auto">
          <a:xfrm>
            <a:off x="4644008" y="1412776"/>
            <a:ext cx="44999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24744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6699"/>
                </a:solidFill>
              </a:rPr>
              <a:t/>
            </a:r>
            <a:br>
              <a:rPr lang="en-GB" sz="4000" b="1" dirty="0" smtClean="0">
                <a:solidFill>
                  <a:srgbClr val="006699"/>
                </a:solidFill>
              </a:rPr>
            </a:br>
            <a:r>
              <a:rPr lang="en-GB" sz="4000" b="1" dirty="0" smtClean="0">
                <a:solidFill>
                  <a:srgbClr val="006699"/>
                </a:solidFill>
              </a:rPr>
              <a:t>HIV </a:t>
            </a:r>
            <a:r>
              <a:rPr lang="en-GB" sz="4000" b="1" dirty="0">
                <a:solidFill>
                  <a:srgbClr val="006699"/>
                </a:solidFill>
              </a:rPr>
              <a:t>and </a:t>
            </a:r>
            <a:r>
              <a:rPr lang="en-GB" sz="4000" b="1" dirty="0" smtClean="0">
                <a:solidFill>
                  <a:srgbClr val="006699"/>
                </a:solidFill>
              </a:rPr>
              <a:t>Prisons: Facts </a:t>
            </a:r>
            <a:r>
              <a:rPr lang="en-GB" sz="4000" b="1" dirty="0">
                <a:solidFill>
                  <a:srgbClr val="006699"/>
                </a:solidFill>
              </a:rPr>
              <a:t>and Figures </a:t>
            </a:r>
            <a:r>
              <a:rPr lang="en-GB" sz="4000" b="1" dirty="0" smtClean="0">
                <a:solidFill>
                  <a:srgbClr val="006699"/>
                </a:solidFill>
              </a:rPr>
              <a:t/>
            </a:r>
            <a:br>
              <a:rPr lang="en-GB" sz="4000" b="1" dirty="0" smtClean="0">
                <a:solidFill>
                  <a:srgbClr val="006699"/>
                </a:solidFill>
              </a:rPr>
            </a:b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19631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30 million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people in prisons and other closed settings every year </a:t>
            </a:r>
          </a:p>
          <a:p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HIV prevalence in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prison,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always higher than in the community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can be very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TB and AIDS are major causes of mortality in prisons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24744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6699"/>
                </a:solidFill>
              </a:rPr>
              <a:t/>
            </a:r>
            <a:br>
              <a:rPr lang="en-GB" sz="4000" b="1" dirty="0" smtClean="0">
                <a:solidFill>
                  <a:srgbClr val="006699"/>
                </a:solidFill>
              </a:rPr>
            </a:br>
            <a:r>
              <a:rPr lang="en-GB" sz="4000" b="1" dirty="0" smtClean="0">
                <a:solidFill>
                  <a:srgbClr val="006699"/>
                </a:solidFill>
              </a:rPr>
              <a:t>Women and HIV in Prisons </a:t>
            </a:r>
            <a:br>
              <a:rPr lang="en-GB" sz="4000" b="1" dirty="0" smtClean="0">
                <a:solidFill>
                  <a:srgbClr val="006699"/>
                </a:solidFill>
              </a:rPr>
            </a:b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0807"/>
            <a:ext cx="4499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Women represent 5 to 10 % of the total prison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The female prison population has risen in all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continents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Higher HIV prevalence rates among women in prisons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28" y="2060848"/>
            <a:ext cx="45720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7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24744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6699"/>
                </a:solidFill>
              </a:rPr>
              <a:t/>
            </a:r>
            <a:br>
              <a:rPr lang="en-GB" sz="4000" b="1" dirty="0" smtClean="0">
                <a:solidFill>
                  <a:srgbClr val="006699"/>
                </a:solidFill>
              </a:rPr>
            </a:br>
            <a:r>
              <a:rPr lang="en-GB" sz="4000" b="1" dirty="0" smtClean="0">
                <a:solidFill>
                  <a:srgbClr val="006699"/>
                </a:solidFill>
              </a:rPr>
              <a:t>HIV prevalence in Prisons: Gender </a:t>
            </a:r>
            <a:br>
              <a:rPr lang="en-GB" sz="4000" b="1" dirty="0" smtClean="0">
                <a:solidFill>
                  <a:srgbClr val="006699"/>
                </a:solidFill>
              </a:rPr>
            </a:b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2252308"/>
              </p:ext>
            </p:extLst>
          </p:nvPr>
        </p:nvGraphicFramePr>
        <p:xfrm>
          <a:off x="251520" y="1412776"/>
          <a:ext cx="889864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75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124744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6699"/>
                </a:solidFill>
              </a:rPr>
              <a:t/>
            </a:r>
            <a:br>
              <a:rPr lang="en-GB" sz="4000" b="1" dirty="0" smtClean="0">
                <a:solidFill>
                  <a:srgbClr val="006699"/>
                </a:solidFill>
              </a:rPr>
            </a:br>
            <a:r>
              <a:rPr lang="en-GB" sz="4000" b="1" dirty="0">
                <a:solidFill>
                  <a:srgbClr val="006699"/>
                </a:solidFill>
              </a:rPr>
              <a:t>HIV and </a:t>
            </a:r>
            <a:r>
              <a:rPr lang="en-GB" sz="4000" b="1" dirty="0" smtClean="0">
                <a:solidFill>
                  <a:srgbClr val="006699"/>
                </a:solidFill>
              </a:rPr>
              <a:t>TB </a:t>
            </a:r>
            <a:r>
              <a:rPr lang="en-GB" sz="4000" b="1" dirty="0">
                <a:solidFill>
                  <a:srgbClr val="006699"/>
                </a:solidFill>
              </a:rPr>
              <a:t>in </a:t>
            </a:r>
            <a:r>
              <a:rPr lang="en-GB" sz="4000" b="1" dirty="0" smtClean="0">
                <a:solidFill>
                  <a:srgbClr val="006699"/>
                </a:solidFill>
              </a:rPr>
              <a:t>prisons: </a:t>
            </a:r>
            <a:r>
              <a:rPr lang="en-GB" sz="4000" b="1" dirty="0">
                <a:solidFill>
                  <a:srgbClr val="006699"/>
                </a:solidFill>
              </a:rPr>
              <a:t>contributing factors</a:t>
            </a:r>
            <a:r>
              <a:rPr lang="en-GB" sz="4000" b="1" dirty="0" smtClean="0">
                <a:solidFill>
                  <a:srgbClr val="006699"/>
                </a:solidFill>
              </a:rPr>
              <a:t/>
            </a:r>
            <a:br>
              <a:rPr lang="en-GB" sz="4000" b="1" dirty="0" smtClean="0">
                <a:solidFill>
                  <a:srgbClr val="006699"/>
                </a:solidFill>
              </a:rPr>
            </a:b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124743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endParaRPr lang="en-GB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Over-representation of key populations for HIV</a:t>
            </a:r>
          </a:p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All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modes of transmission occurring in the community, occur in prison: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blood transmission, sexual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transmission (consensual, forced) 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and vertical transmission</a:t>
            </a:r>
          </a:p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Poor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prison conditions: overcrowding, malnutrition, poor ventilation, poor natural light,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hygiene</a:t>
            </a:r>
          </a:p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Poor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prison management: violence, gangs,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poor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classification</a:t>
            </a:r>
          </a:p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Low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access to preventive, curative, reproductive and palliative care and lack of continuity of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treatments</a:t>
            </a:r>
          </a:p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Isolation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of health services from public health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programmes</a:t>
            </a:r>
          </a:p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Stigma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neglect and denial.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9408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6699"/>
                </a:solidFill>
              </a:rPr>
              <a:t/>
            </a:r>
            <a:br>
              <a:rPr lang="en-GB" sz="4000" b="1" dirty="0" smtClean="0">
                <a:solidFill>
                  <a:srgbClr val="006699"/>
                </a:solidFill>
              </a:rPr>
            </a:br>
            <a:r>
              <a:rPr lang="en-GB" sz="4000" b="1" dirty="0" smtClean="0">
                <a:solidFill>
                  <a:srgbClr val="006699"/>
                </a:solidFill>
              </a:rPr>
              <a:t>Prison Incarceration rates per 100,000</a:t>
            </a:r>
            <a:br>
              <a:rPr lang="en-GB" sz="4000" b="1" dirty="0" smtClean="0">
                <a:solidFill>
                  <a:srgbClr val="006699"/>
                </a:solidFill>
              </a:rPr>
            </a:br>
            <a:r>
              <a:rPr lang="en-GB" sz="4000" b="1" dirty="0" smtClean="0">
                <a:solidFill>
                  <a:srgbClr val="006699"/>
                </a:solidFill>
              </a:rPr>
              <a:t>in Africa</a:t>
            </a:r>
            <a:endParaRPr lang="en-GB" sz="4000" dirty="0">
              <a:solidFill>
                <a:srgbClr val="006699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321343"/>
              </p:ext>
            </p:extLst>
          </p:nvPr>
        </p:nvGraphicFramePr>
        <p:xfrm>
          <a:off x="0" y="1700808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74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124744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6699"/>
                </a:solidFill>
              </a:rPr>
              <a:t/>
            </a:r>
            <a:br>
              <a:rPr lang="en-GB" sz="4000" b="1" dirty="0" smtClean="0">
                <a:solidFill>
                  <a:srgbClr val="006699"/>
                </a:solidFill>
              </a:rPr>
            </a:br>
            <a:r>
              <a:rPr lang="en-GB" sz="4000" b="1" dirty="0" smtClean="0">
                <a:solidFill>
                  <a:srgbClr val="006699"/>
                </a:solidFill>
              </a:rPr>
              <a:t>Prison Occupancy </a:t>
            </a:r>
            <a:r>
              <a:rPr lang="en-GB" sz="4000" b="1" dirty="0" smtClean="0">
                <a:solidFill>
                  <a:srgbClr val="006699"/>
                </a:solidFill>
              </a:rPr>
              <a:t>Rates (%) </a:t>
            </a:r>
            <a:r>
              <a:rPr lang="en-GB" sz="4000" b="1" dirty="0" smtClean="0">
                <a:solidFill>
                  <a:srgbClr val="006699"/>
                </a:solidFill>
              </a:rPr>
              <a:t>in Africa</a:t>
            </a:r>
            <a:endParaRPr lang="en-GB" sz="4000" dirty="0">
              <a:solidFill>
                <a:srgbClr val="006699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781679"/>
              </p:ext>
            </p:extLst>
          </p:nvPr>
        </p:nvGraphicFramePr>
        <p:xfrm>
          <a:off x="0" y="1628800"/>
          <a:ext cx="90364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49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412776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6699"/>
                </a:solidFill>
              </a:rPr>
              <a:t/>
            </a:r>
            <a:br>
              <a:rPr lang="en-GB" sz="4000" b="1" dirty="0" smtClean="0">
                <a:solidFill>
                  <a:srgbClr val="006699"/>
                </a:solidFill>
              </a:rPr>
            </a:br>
            <a:r>
              <a:rPr lang="en-GB" sz="4000" b="1" dirty="0" smtClean="0">
                <a:solidFill>
                  <a:srgbClr val="006699"/>
                </a:solidFill>
              </a:rPr>
              <a:t>% of </a:t>
            </a:r>
            <a:r>
              <a:rPr lang="en-GB" sz="4000" b="1" dirty="0" smtClean="0">
                <a:solidFill>
                  <a:srgbClr val="006699"/>
                </a:solidFill>
              </a:rPr>
              <a:t>Pre-Trial </a:t>
            </a:r>
            <a:r>
              <a:rPr lang="en-GB" sz="4000" b="1" dirty="0" smtClean="0">
                <a:solidFill>
                  <a:srgbClr val="006699"/>
                </a:solidFill>
              </a:rPr>
              <a:t>detainees / remand prisoners in Africa</a:t>
            </a:r>
            <a:endParaRPr lang="en-GB" sz="4000" dirty="0">
              <a:solidFill>
                <a:srgbClr val="006699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563010"/>
              </p:ext>
            </p:extLst>
          </p:nvPr>
        </p:nvGraphicFramePr>
        <p:xfrm>
          <a:off x="0" y="2057400"/>
          <a:ext cx="9144000" cy="518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47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670</Words>
  <Application>Microsoft Office PowerPoint</Application>
  <PresentationFormat>On-screen Show (4:3)</PresentationFormat>
  <Paragraphs>109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2_Office Theme</vt:lpstr>
      <vt:lpstr>4_Office Theme</vt:lpstr>
      <vt:lpstr>HIV Prevention, Treatment and Care in Prisons and other Closed Settings</vt:lpstr>
      <vt:lpstr>PowerPoint Presentation</vt:lpstr>
      <vt:lpstr> HIV and Prisons: Facts and Figures  </vt:lpstr>
      <vt:lpstr> Women and HIV in Prisons  </vt:lpstr>
      <vt:lpstr> HIV prevalence in Prisons: Gender  </vt:lpstr>
      <vt:lpstr> HIV and TB in prisons: contributing factors </vt:lpstr>
      <vt:lpstr> Prison Incarceration rates per 100,000 in Africa</vt:lpstr>
      <vt:lpstr> Prison Occupancy Rates (%) in Africa</vt:lpstr>
      <vt:lpstr> % of Pre-Trial detainees / remand prisoners in Africa</vt:lpstr>
      <vt:lpstr>Gaps in HIV services in prisons </vt:lpstr>
      <vt:lpstr>Global Commitment to Uphold the Rights of People Living in Prisons</vt:lpstr>
      <vt:lpstr>2030 Agenda for Sustainable Development</vt:lpstr>
      <vt:lpstr>UNODC’s Support to Countries</vt:lpstr>
      <vt:lpstr>A Way Forward</vt:lpstr>
      <vt:lpstr>PowerPoint Presentation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Sylvie Bertrand</dc:creator>
  <cp:lastModifiedBy>Ehab Salah</cp:lastModifiedBy>
  <cp:revision>372</cp:revision>
  <cp:lastPrinted>2014-09-09T09:20:34Z</cp:lastPrinted>
  <dcterms:created xsi:type="dcterms:W3CDTF">2014-07-03T15:55:05Z</dcterms:created>
  <dcterms:modified xsi:type="dcterms:W3CDTF">2015-12-01T10:51:35Z</dcterms:modified>
</cp:coreProperties>
</file>