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48" r:id="rId2"/>
    <p:sldId id="573" r:id="rId3"/>
    <p:sldId id="536" r:id="rId4"/>
    <p:sldId id="537" r:id="rId5"/>
    <p:sldId id="574" r:id="rId6"/>
    <p:sldId id="575" r:id="rId7"/>
    <p:sldId id="576" r:id="rId8"/>
    <p:sldId id="577" r:id="rId9"/>
    <p:sldId id="579" r:id="rId10"/>
    <p:sldId id="539" r:id="rId11"/>
    <p:sldId id="538" r:id="rId12"/>
    <p:sldId id="546" r:id="rId13"/>
    <p:sldId id="568" r:id="rId14"/>
    <p:sldId id="547" r:id="rId15"/>
    <p:sldId id="548" r:id="rId16"/>
    <p:sldId id="571" r:id="rId17"/>
    <p:sldId id="572" r:id="rId18"/>
    <p:sldId id="569" r:id="rId19"/>
    <p:sldId id="559" r:id="rId20"/>
    <p:sldId id="578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AF0A359-8DDB-6E47-8670-383B323712B0}">
          <p14:sldIdLst>
            <p14:sldId id="448"/>
            <p14:sldId id="573"/>
            <p14:sldId id="536"/>
            <p14:sldId id="537"/>
            <p14:sldId id="574"/>
            <p14:sldId id="575"/>
            <p14:sldId id="576"/>
            <p14:sldId id="577"/>
            <p14:sldId id="579"/>
            <p14:sldId id="539"/>
            <p14:sldId id="538"/>
            <p14:sldId id="546"/>
            <p14:sldId id="568"/>
            <p14:sldId id="547"/>
            <p14:sldId id="548"/>
            <p14:sldId id="571"/>
            <p14:sldId id="572"/>
            <p14:sldId id="569"/>
            <p14:sldId id="559"/>
            <p14:sldId id="57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eban Burrone" initials="EB" lastIdx="1" clrIdx="0"/>
  <p:cmAuthor id="1" name="Medicines Patent Pool Trabanco" initials="MP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25590"/>
    <a:srgbClr val="3A5895"/>
    <a:srgbClr val="F2F9FB"/>
    <a:srgbClr val="0092D2"/>
    <a:srgbClr val="4A9BA6"/>
    <a:srgbClr val="5DA1A7"/>
    <a:srgbClr val="75C1C0"/>
    <a:srgbClr val="0E079E"/>
    <a:srgbClr val="170DA9"/>
    <a:srgbClr val="498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5578" autoAdjust="0"/>
  </p:normalViewPr>
  <p:slideViewPr>
    <p:cSldViewPr snapToGrid="0" snapToObjects="1">
      <p:cViewPr>
        <p:scale>
          <a:sx n="112" d="100"/>
          <a:sy n="112" d="100"/>
        </p:scale>
        <p:origin x="-15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sha\Desktop\Patent%20Pool%20analysis\Patent%20Landscape%20Analysis%207-1-2012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75422140929268"/>
          <c:y val="0.0485364947359108"/>
          <c:w val="0.915388042951459"/>
          <c:h val="0.59578188681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'Basic Patent Graphs'!$B$48</c:f>
              <c:strCache>
                <c:ptCount val="1"/>
                <c:pt idx="0">
                  <c:v>Pre-1995 ARVs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'Basic Patent Graphs'!$A$49:$A$89</c:f>
              <c:strCache>
                <c:ptCount val="41"/>
                <c:pt idx="0">
                  <c:v>Albania</c:v>
                </c:pt>
                <c:pt idx="1">
                  <c:v>Armenia</c:v>
                </c:pt>
                <c:pt idx="2">
                  <c:v>Bosnia and Herzegovina</c:v>
                </c:pt>
                <c:pt idx="3">
                  <c:v>EAPO (9 countries)</c:v>
                </c:pt>
                <c:pt idx="4">
                  <c:v>Guatemala</c:v>
                </c:pt>
                <c:pt idx="5">
                  <c:v>Honduras</c:v>
                </c:pt>
                <c:pt idx="6">
                  <c:v>Jordan</c:v>
                </c:pt>
                <c:pt idx="7">
                  <c:v>Lithuania</c:v>
                </c:pt>
                <c:pt idx="8">
                  <c:v>Moldova</c:v>
                </c:pt>
                <c:pt idx="9">
                  <c:v>Mongolia</c:v>
                </c:pt>
                <c:pt idx="10">
                  <c:v>Panama</c:v>
                </c:pt>
                <c:pt idx="11">
                  <c:v>Vietnam</c:v>
                </c:pt>
                <c:pt idx="12">
                  <c:v>Colombia</c:v>
                </c:pt>
                <c:pt idx="13">
                  <c:v>India</c:v>
                </c:pt>
                <c:pt idx="14">
                  <c:v>Indonesia</c:v>
                </c:pt>
                <c:pt idx="15">
                  <c:v>Kyrgyzstan</c:v>
                </c:pt>
                <c:pt idx="16">
                  <c:v>Morocco</c:v>
                </c:pt>
                <c:pt idx="17">
                  <c:v>Nicaragua</c:v>
                </c:pt>
                <c:pt idx="18">
                  <c:v>Peru</c:v>
                </c:pt>
                <c:pt idx="19">
                  <c:v>Tajikistan</c:v>
                </c:pt>
                <c:pt idx="20">
                  <c:v>Egypt</c:v>
                </c:pt>
                <c:pt idx="21">
                  <c:v>Georgia</c:v>
                </c:pt>
                <c:pt idx="22">
                  <c:v>Sri Lanka</c:v>
                </c:pt>
                <c:pt idx="23">
                  <c:v>Uzbekistan</c:v>
                </c:pt>
                <c:pt idx="24">
                  <c:v>Algeria</c:v>
                </c:pt>
                <c:pt idx="25">
                  <c:v>Brazil</c:v>
                </c:pt>
                <c:pt idx="26">
                  <c:v>Chile</c:v>
                </c:pt>
                <c:pt idx="27">
                  <c:v>Malaysia</c:v>
                </c:pt>
                <c:pt idx="28">
                  <c:v>Ukraine</c:v>
                </c:pt>
                <c:pt idx="29">
                  <c:v>Uruguay</c:v>
                </c:pt>
                <c:pt idx="30">
                  <c:v>OAPI (16 countries)</c:v>
                </c:pt>
                <c:pt idx="31">
                  <c:v>Thailand</c:v>
                </c:pt>
                <c:pt idx="32">
                  <c:v>ARIPO (18 countries)</c:v>
                </c:pt>
                <c:pt idx="33">
                  <c:v>China</c:v>
                </c:pt>
                <c:pt idx="34">
                  <c:v>Mexico</c:v>
                </c:pt>
                <c:pt idx="35">
                  <c:v>Pakistan</c:v>
                </c:pt>
                <c:pt idx="36">
                  <c:v>Russia</c:v>
                </c:pt>
                <c:pt idx="37">
                  <c:v>Argentina</c:v>
                </c:pt>
                <c:pt idx="38">
                  <c:v>Philippines</c:v>
                </c:pt>
                <c:pt idx="39">
                  <c:v>South Africa</c:v>
                </c:pt>
                <c:pt idx="40">
                  <c:v>TOTAL possible</c:v>
                </c:pt>
              </c:strCache>
            </c:strRef>
          </c:cat>
          <c:val>
            <c:numRef>
              <c:f>'Basic Patent Graphs'!$B$49:$B$89</c:f>
              <c:numCache>
                <c:formatCode>General</c:formatCode>
                <c:ptCount val="4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2.0</c:v>
                </c:pt>
                <c:pt idx="21">
                  <c:v>2.0</c:v>
                </c:pt>
                <c:pt idx="22">
                  <c:v>2.0</c:v>
                </c:pt>
                <c:pt idx="23">
                  <c:v>2.0</c:v>
                </c:pt>
                <c:pt idx="24">
                  <c:v>3.0</c:v>
                </c:pt>
                <c:pt idx="25">
                  <c:v>3.0</c:v>
                </c:pt>
                <c:pt idx="26">
                  <c:v>3.0</c:v>
                </c:pt>
                <c:pt idx="27">
                  <c:v>3.0</c:v>
                </c:pt>
                <c:pt idx="28">
                  <c:v>3.0</c:v>
                </c:pt>
                <c:pt idx="29">
                  <c:v>3.0</c:v>
                </c:pt>
                <c:pt idx="30">
                  <c:v>4.0</c:v>
                </c:pt>
                <c:pt idx="31">
                  <c:v>4.0</c:v>
                </c:pt>
                <c:pt idx="32">
                  <c:v>5.0</c:v>
                </c:pt>
                <c:pt idx="33">
                  <c:v>6.0</c:v>
                </c:pt>
                <c:pt idx="34">
                  <c:v>6.0</c:v>
                </c:pt>
                <c:pt idx="35">
                  <c:v>7.0</c:v>
                </c:pt>
                <c:pt idx="36">
                  <c:v>7.0</c:v>
                </c:pt>
                <c:pt idx="37">
                  <c:v>8.0</c:v>
                </c:pt>
                <c:pt idx="38">
                  <c:v>8.0</c:v>
                </c:pt>
                <c:pt idx="39">
                  <c:v>9.0</c:v>
                </c:pt>
                <c:pt idx="40">
                  <c:v>12.0</c:v>
                </c:pt>
              </c:numCache>
            </c:numRef>
          </c:val>
        </c:ser>
        <c:ser>
          <c:idx val="1"/>
          <c:order val="1"/>
          <c:tx>
            <c:strRef>
              <c:f>'Basic Patent Graphs'!$C$48</c:f>
              <c:strCache>
                <c:ptCount val="1"/>
                <c:pt idx="0">
                  <c:v>1995 and later ARVs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'Basic Patent Graphs'!$A$49:$A$89</c:f>
              <c:strCache>
                <c:ptCount val="41"/>
                <c:pt idx="0">
                  <c:v>Albania</c:v>
                </c:pt>
                <c:pt idx="1">
                  <c:v>Armenia</c:v>
                </c:pt>
                <c:pt idx="2">
                  <c:v>Bosnia and Herzegovina</c:v>
                </c:pt>
                <c:pt idx="3">
                  <c:v>EAPO (9 countries)</c:v>
                </c:pt>
                <c:pt idx="4">
                  <c:v>Guatemala</c:v>
                </c:pt>
                <c:pt idx="5">
                  <c:v>Honduras</c:v>
                </c:pt>
                <c:pt idx="6">
                  <c:v>Jordan</c:v>
                </c:pt>
                <c:pt idx="7">
                  <c:v>Lithuania</c:v>
                </c:pt>
                <c:pt idx="8">
                  <c:v>Moldova</c:v>
                </c:pt>
                <c:pt idx="9">
                  <c:v>Mongolia</c:v>
                </c:pt>
                <c:pt idx="10">
                  <c:v>Panama</c:v>
                </c:pt>
                <c:pt idx="11">
                  <c:v>Vietnam</c:v>
                </c:pt>
                <c:pt idx="12">
                  <c:v>Colombia</c:v>
                </c:pt>
                <c:pt idx="13">
                  <c:v>India</c:v>
                </c:pt>
                <c:pt idx="14">
                  <c:v>Indonesia</c:v>
                </c:pt>
                <c:pt idx="15">
                  <c:v>Kyrgyzstan</c:v>
                </c:pt>
                <c:pt idx="16">
                  <c:v>Morocco</c:v>
                </c:pt>
                <c:pt idx="17">
                  <c:v>Nicaragua</c:v>
                </c:pt>
                <c:pt idx="18">
                  <c:v>Peru</c:v>
                </c:pt>
                <c:pt idx="19">
                  <c:v>Tajikistan</c:v>
                </c:pt>
                <c:pt idx="20">
                  <c:v>Egypt</c:v>
                </c:pt>
                <c:pt idx="21">
                  <c:v>Georgia</c:v>
                </c:pt>
                <c:pt idx="22">
                  <c:v>Sri Lanka</c:v>
                </c:pt>
                <c:pt idx="23">
                  <c:v>Uzbekistan</c:v>
                </c:pt>
                <c:pt idx="24">
                  <c:v>Algeria</c:v>
                </c:pt>
                <c:pt idx="25">
                  <c:v>Brazil</c:v>
                </c:pt>
                <c:pt idx="26">
                  <c:v>Chile</c:v>
                </c:pt>
                <c:pt idx="27">
                  <c:v>Malaysia</c:v>
                </c:pt>
                <c:pt idx="28">
                  <c:v>Ukraine</c:v>
                </c:pt>
                <c:pt idx="29">
                  <c:v>Uruguay</c:v>
                </c:pt>
                <c:pt idx="30">
                  <c:v>OAPI (16 countries)</c:v>
                </c:pt>
                <c:pt idx="31">
                  <c:v>Thailand</c:v>
                </c:pt>
                <c:pt idx="32">
                  <c:v>ARIPO (18 countries)</c:v>
                </c:pt>
                <c:pt idx="33">
                  <c:v>China</c:v>
                </c:pt>
                <c:pt idx="34">
                  <c:v>Mexico</c:v>
                </c:pt>
                <c:pt idx="35">
                  <c:v>Pakistan</c:v>
                </c:pt>
                <c:pt idx="36">
                  <c:v>Russia</c:v>
                </c:pt>
                <c:pt idx="37">
                  <c:v>Argentina</c:v>
                </c:pt>
                <c:pt idx="38">
                  <c:v>Philippines</c:v>
                </c:pt>
                <c:pt idx="39">
                  <c:v>South Africa</c:v>
                </c:pt>
                <c:pt idx="40">
                  <c:v>TOTAL possible</c:v>
                </c:pt>
              </c:strCache>
            </c:strRef>
          </c:cat>
          <c:val>
            <c:numRef>
              <c:f>'Basic Patent Graphs'!$C$49:$C$89</c:f>
              <c:numCache>
                <c:formatCode>General</c:formatCode>
                <c:ptCount val="41"/>
                <c:pt idx="0">
                  <c:v>4.0</c:v>
                </c:pt>
                <c:pt idx="1">
                  <c:v>7.0</c:v>
                </c:pt>
                <c:pt idx="2">
                  <c:v>1.0</c:v>
                </c:pt>
                <c:pt idx="3">
                  <c:v>6.0</c:v>
                </c:pt>
                <c:pt idx="4">
                  <c:v>1.0</c:v>
                </c:pt>
                <c:pt idx="5">
                  <c:v>0.0</c:v>
                </c:pt>
                <c:pt idx="6">
                  <c:v>1.0</c:v>
                </c:pt>
                <c:pt idx="7">
                  <c:v>0.0</c:v>
                </c:pt>
                <c:pt idx="8">
                  <c:v>7.0</c:v>
                </c:pt>
                <c:pt idx="9">
                  <c:v>1.0</c:v>
                </c:pt>
                <c:pt idx="10">
                  <c:v>2.0</c:v>
                </c:pt>
                <c:pt idx="11">
                  <c:v>7.0</c:v>
                </c:pt>
                <c:pt idx="12">
                  <c:v>6.0</c:v>
                </c:pt>
                <c:pt idx="13">
                  <c:v>10.0</c:v>
                </c:pt>
                <c:pt idx="14">
                  <c:v>5.0</c:v>
                </c:pt>
                <c:pt idx="15">
                  <c:v>6.0</c:v>
                </c:pt>
                <c:pt idx="16">
                  <c:v>3.0</c:v>
                </c:pt>
                <c:pt idx="17">
                  <c:v>1.0</c:v>
                </c:pt>
                <c:pt idx="18">
                  <c:v>3.0</c:v>
                </c:pt>
                <c:pt idx="19">
                  <c:v>6.0</c:v>
                </c:pt>
                <c:pt idx="20">
                  <c:v>4.0</c:v>
                </c:pt>
                <c:pt idx="21">
                  <c:v>3.0</c:v>
                </c:pt>
                <c:pt idx="22">
                  <c:v>4.0</c:v>
                </c:pt>
                <c:pt idx="23">
                  <c:v>3.0</c:v>
                </c:pt>
                <c:pt idx="24">
                  <c:v>3.0</c:v>
                </c:pt>
                <c:pt idx="25">
                  <c:v>10.0</c:v>
                </c:pt>
                <c:pt idx="26">
                  <c:v>6.0</c:v>
                </c:pt>
                <c:pt idx="27">
                  <c:v>6.0</c:v>
                </c:pt>
                <c:pt idx="28">
                  <c:v>6.0</c:v>
                </c:pt>
                <c:pt idx="29">
                  <c:v>2.0</c:v>
                </c:pt>
                <c:pt idx="30">
                  <c:v>6.0</c:v>
                </c:pt>
                <c:pt idx="31">
                  <c:v>4.0</c:v>
                </c:pt>
                <c:pt idx="32">
                  <c:v>6.0</c:v>
                </c:pt>
                <c:pt idx="33">
                  <c:v>12.0</c:v>
                </c:pt>
                <c:pt idx="34">
                  <c:v>10.0</c:v>
                </c:pt>
                <c:pt idx="35">
                  <c:v>5.0</c:v>
                </c:pt>
                <c:pt idx="36">
                  <c:v>7.0</c:v>
                </c:pt>
                <c:pt idx="37">
                  <c:v>8.0</c:v>
                </c:pt>
                <c:pt idx="38">
                  <c:v>9.0</c:v>
                </c:pt>
                <c:pt idx="39">
                  <c:v>9.0</c:v>
                </c:pt>
                <c:pt idx="40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504712"/>
        <c:axId val="-2057469720"/>
      </c:barChart>
      <c:catAx>
        <c:axId val="-2103504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4500000"/>
          <a:lstStyle/>
          <a:p>
            <a:pPr>
              <a:defRPr sz="1200"/>
            </a:pPr>
            <a:endParaRPr lang="en-US"/>
          </a:p>
        </c:txPr>
        <c:crossAx val="-2057469720"/>
        <c:crosses val="autoZero"/>
        <c:auto val="1"/>
        <c:lblAlgn val="ctr"/>
        <c:lblOffset val="100"/>
        <c:noMultiLvlLbl val="0"/>
      </c:catAx>
      <c:valAx>
        <c:axId val="-2057469720"/>
        <c:scaling>
          <c:orientation val="minMax"/>
          <c:max val="13.0"/>
          <c:min val="0.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ARVs for which </a:t>
                </a:r>
              </a:p>
              <a:p>
                <a:pPr>
                  <a:defRPr/>
                </a:pPr>
                <a:r>
                  <a:rPr lang="en-US"/>
                  <a:t>basic patents were sought</a:t>
                </a:r>
              </a:p>
            </c:rich>
          </c:tx>
          <c:layout>
            <c:manualLayout>
              <c:xMode val="edge"/>
              <c:yMode val="edge"/>
              <c:x val="0.0"/>
              <c:y val="0.2155543366068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03504712"/>
        <c:crosses val="autoZero"/>
        <c:crossBetween val="between"/>
        <c:majorUnit val="4.0"/>
      </c:valAx>
    </c:plotArea>
    <c:legend>
      <c:legendPos val="r"/>
      <c:layout>
        <c:manualLayout>
          <c:xMode val="edge"/>
          <c:yMode val="edge"/>
          <c:x val="0.312294840623676"/>
          <c:y val="0.862199652009792"/>
          <c:w val="0.371701065042147"/>
          <c:h val="0.0861426395774602"/>
        </c:manualLayout>
      </c:layout>
      <c:overlay val="0"/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DBDAAC-F46C-5944-851F-99392BC873EA}" type="datetimeFigureOut">
              <a:rPr lang="en-US"/>
              <a:pPr>
                <a:defRPr/>
              </a:pPr>
              <a:t>03/12/15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ECA678-2983-4745-B8ED-8210676FE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41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3AC390-828A-1F43-8838-B3BF145B64E5}" type="slidenum">
              <a:rPr lang="en-US">
                <a:ea typeface="新細明體" pitchFamily="29" charset="-120"/>
                <a:cs typeface="新細明體" pitchFamily="29" charset="-120"/>
              </a:rPr>
              <a:pPr/>
              <a:t>7</a:t>
            </a:fld>
            <a:endParaRPr lang="en-US">
              <a:ea typeface="新細明體" pitchFamily="29" charset="-120"/>
              <a:cs typeface="新細明體" pitchFamily="29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Historically, it has taken an average of 7 – 9 years for generic versions of new HIV treatment to reach LICs after FDA/EMA approval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9E42-A7E4-FB4F-A874-77D2AA339B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3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ECA678-2983-4745-B8ED-8210676FE9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4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MPP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0700" y="2647949"/>
            <a:ext cx="6667500" cy="1114425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rgbClr val="F2F9FB"/>
                </a:solidFill>
                <a:latin typeface="Calibri" pitchFamily="34" charset="0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0700" y="3886200"/>
            <a:ext cx="6667500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F2F9FB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4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MPP-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1825" y="638173"/>
            <a:ext cx="5724525" cy="1114425"/>
          </a:xfrm>
          <a:prstGeom prst="rect">
            <a:avLst/>
          </a:prstGeom>
        </p:spPr>
        <p:txBody>
          <a:bodyPr anchor="t"/>
          <a:lstStyle>
            <a:lvl1pPr algn="l">
              <a:defRPr sz="2800">
                <a:solidFill>
                  <a:srgbClr val="225590"/>
                </a:solidFill>
                <a:latin typeface="Calibri" pitchFamily="34" charset="0"/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1825" y="1771649"/>
            <a:ext cx="5724525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25590"/>
                </a:solidFill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4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199" y="1524000"/>
            <a:ext cx="8043701" cy="4603751"/>
          </a:xfrm>
        </p:spPr>
        <p:txBody>
          <a:bodyPr/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150" y="195655"/>
            <a:ext cx="6924675" cy="57207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1524000"/>
            <a:ext cx="7886701" cy="48387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1675" y="195655"/>
            <a:ext cx="6915150" cy="57207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1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E70DFE-1C2F-394B-85D7-1AB0881AE762}" type="datetimeFigureOut">
              <a:rPr lang="en-US" smtClean="0"/>
              <a:t>03/12/15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FBA454-7B43-FF4E-9EA4-A644512DC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ojet_1-PPT_MPP-8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877098"/>
          </a:xfrm>
          <a:prstGeom prst="rect">
            <a:avLst/>
          </a:prstGeom>
        </p:spPr>
      </p:pic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8300" y="1600200"/>
            <a:ext cx="8318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1032" name="Title Placeholder 6"/>
          <p:cNvSpPr>
            <a:spLocks noGrp="1"/>
          </p:cNvSpPr>
          <p:nvPr>
            <p:ph type="title"/>
          </p:nvPr>
        </p:nvSpPr>
        <p:spPr bwMode="auto">
          <a:xfrm>
            <a:off x="1952625" y="194473"/>
            <a:ext cx="69246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0" r:id="rId3"/>
    <p:sldLayoutId id="2147483651" r:id="rId4"/>
    <p:sldLayoutId id="2147483654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2400" kern="1200" cap="all" baseline="0">
          <a:solidFill>
            <a:schemeClr val="bg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21.gif"/><Relationship Id="rId5" Type="http://schemas.openxmlformats.org/officeDocument/2006/relationships/image" Target="../media/image22.emf"/><Relationship Id="rId6" Type="http://schemas.openxmlformats.org/officeDocument/2006/relationships/image" Target="../media/image23.png"/><Relationship Id="rId7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2095" y="2126299"/>
            <a:ext cx="7336745" cy="1114425"/>
          </a:xfrm>
        </p:spPr>
        <p:txBody>
          <a:bodyPr/>
          <a:lstStyle/>
          <a:p>
            <a:r>
              <a:rPr lang="en-US" b="1" dirty="0"/>
              <a:t>Improving access and </a:t>
            </a:r>
            <a:r>
              <a:rPr lang="en-US" b="1" dirty="0" smtClean="0"/>
              <a:t>innovation in </a:t>
            </a:r>
            <a:r>
              <a:rPr lang="en-US" b="1" dirty="0" err="1" smtClean="0"/>
              <a:t>hiv</a:t>
            </a:r>
            <a:r>
              <a:rPr lang="en-US" b="1" dirty="0" smtClean="0"/>
              <a:t> </a:t>
            </a:r>
            <a:r>
              <a:rPr lang="en-US" b="1" dirty="0"/>
              <a:t>through voluntary licensing: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experience of the Medicines Patent Pool</a:t>
            </a:r>
            <a:r>
              <a:rPr lang="fr-CH" sz="3600" b="1" dirty="0" smtClean="0"/>
              <a:t/>
            </a:r>
            <a:br>
              <a:rPr lang="fr-CH" sz="3600" b="1" dirty="0" smtClean="0"/>
            </a:br>
            <a:endParaRPr lang="fr-CH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3191" y="4657335"/>
            <a:ext cx="6667500" cy="1752600"/>
          </a:xfrm>
        </p:spPr>
        <p:txBody>
          <a:bodyPr/>
          <a:lstStyle/>
          <a:p>
            <a:r>
              <a:rPr lang="fr-CH" dirty="0"/>
              <a:t>I</a:t>
            </a:r>
            <a:r>
              <a:rPr lang="fr-CH" dirty="0" smtClean="0"/>
              <a:t>CASA – Harare, Zimbabwe</a:t>
            </a:r>
          </a:p>
          <a:p>
            <a:r>
              <a:rPr lang="fr-CH" dirty="0" smtClean="0"/>
              <a:t>Session on </a:t>
            </a:r>
            <a:r>
              <a:rPr lang="en-US" dirty="0"/>
              <a:t>Innovation in service delivery</a:t>
            </a:r>
            <a:endParaRPr lang="fr-CH" dirty="0" smtClean="0"/>
          </a:p>
          <a:p>
            <a:endParaRPr lang="fr-CH" sz="1000" dirty="0" smtClean="0"/>
          </a:p>
          <a:p>
            <a:r>
              <a:rPr lang="fr-CH" dirty="0" smtClean="0"/>
              <a:t>Esteban Burrone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Progress and achievements 2010-2015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3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6L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934" y="2184393"/>
            <a:ext cx="4967998" cy="331199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>
          <a:xfrm>
            <a:off x="118533" y="1172633"/>
            <a:ext cx="2683933" cy="1058333"/>
          </a:xfrm>
          <a:prstGeom prst="roundRect">
            <a:avLst/>
          </a:prstGeom>
          <a:solidFill>
            <a:srgbClr val="1F497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Partnerships with 9 </a:t>
            </a:r>
            <a:r>
              <a:rPr lang="en-US" dirty="0" smtClean="0">
                <a:solidFill>
                  <a:srgbClr val="FFFFFF"/>
                </a:solidFill>
                <a:latin typeface="Calibri"/>
                <a:cs typeface="Calibri"/>
              </a:rPr>
              <a:t>patent holders and 7 licensing agreements</a:t>
            </a:r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533" y="5318587"/>
            <a:ext cx="2683933" cy="10583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Over 50 sub-</a:t>
            </a:r>
            <a:r>
              <a:rPr lang="en-US" b="1" dirty="0" err="1" smtClean="0">
                <a:solidFill>
                  <a:schemeClr val="tx2"/>
                </a:solidFill>
                <a:latin typeface="Calibri"/>
                <a:cs typeface="Calibri"/>
              </a:rPr>
              <a:t>licences</a:t>
            </a:r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 with generic manufacturers </a:t>
            </a: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1" y="2498850"/>
            <a:ext cx="2683933" cy="1058333"/>
          </a:xfrm>
          <a:prstGeom prst="roundRect">
            <a:avLst/>
          </a:prstGeom>
          <a:solidFill>
            <a:srgbClr val="1F497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</a:rPr>
              <a:t>$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</a:rPr>
              <a:t>119.6m saved</a:t>
            </a: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equivalent to 1-year 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of treatment for approx. 1 million people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26835" y="1172633"/>
            <a:ext cx="2683933" cy="10583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1F497D"/>
                </a:solidFill>
                <a:latin typeface="Calibri"/>
                <a:cs typeface="Calibri"/>
              </a:rPr>
              <a:t>117 </a:t>
            </a:r>
            <a:r>
              <a:rPr lang="en-US" dirty="0">
                <a:solidFill>
                  <a:srgbClr val="1F497D"/>
                </a:solidFill>
                <a:latin typeface="Calibri"/>
                <a:cs typeface="Calibri"/>
              </a:rPr>
              <a:t>countries receiving first-line ARVs from MPP generic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Calibri"/>
              </a:rPr>
              <a:t>partners</a:t>
            </a:r>
            <a:endParaRPr lang="en-US" dirty="0">
              <a:solidFill>
                <a:srgbClr val="1F497D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1" y="5318587"/>
            <a:ext cx="2683933" cy="105833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Projected savings of at least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</a:rPr>
              <a:t>$ 1.4 billion </a:t>
            </a:r>
            <a:r>
              <a:rPr lang="en-US" sz="1600" dirty="0" smtClean="0">
                <a:solidFill>
                  <a:srgbClr val="FFFFFF"/>
                </a:solidFill>
                <a:latin typeface="Calibri"/>
                <a:cs typeface="Calibri"/>
              </a:rPr>
              <a:t>(not counting health systems savings)</a:t>
            </a:r>
            <a:endParaRPr lang="en-US" sz="16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60855" y="3924300"/>
            <a:ext cx="2683933" cy="10583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1F497D"/>
                </a:solidFill>
                <a:latin typeface="Calibri"/>
                <a:cs typeface="Calibri"/>
              </a:rPr>
              <a:t>N</a:t>
            </a:r>
            <a:r>
              <a:rPr lang="en-US" sz="1600" dirty="0" smtClean="0">
                <a:solidFill>
                  <a:srgbClr val="1F497D"/>
                </a:solidFill>
                <a:latin typeface="Calibri"/>
                <a:cs typeface="Calibri"/>
              </a:rPr>
              <a:t>ew adult formulations and </a:t>
            </a:r>
            <a:r>
              <a:rPr lang="en-US" sz="1600" dirty="0" err="1" smtClean="0">
                <a:solidFill>
                  <a:srgbClr val="1F497D"/>
                </a:solidFill>
                <a:latin typeface="Calibri"/>
                <a:cs typeface="Calibri"/>
              </a:rPr>
              <a:t>paediatric</a:t>
            </a:r>
            <a:r>
              <a:rPr lang="en-US" sz="1600" dirty="0" smtClean="0">
                <a:solidFill>
                  <a:srgbClr val="1F497D"/>
                </a:solidFill>
                <a:latin typeface="Calibri"/>
                <a:cs typeface="Calibri"/>
              </a:rPr>
              <a:t> formulations under development</a:t>
            </a:r>
            <a:endParaRPr lang="en-US" sz="1600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8533" y="3945467"/>
            <a:ext cx="2683933" cy="105833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12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Calibri"/>
              </a:rPr>
              <a:t>antiretrovirals (ARVs) licensed to the MPP</a:t>
            </a:r>
            <a:endParaRPr 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1533" y="203201"/>
            <a:ext cx="394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  <a:cs typeface="Calibri"/>
              </a:rPr>
              <a:t>MPP PROGRESS TO DATE </a:t>
            </a:r>
            <a:endParaRPr lang="en-US" sz="24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8533" y="2532868"/>
            <a:ext cx="2683933" cy="105833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2"/>
                </a:solidFill>
                <a:latin typeface="Calibri"/>
                <a:cs typeface="Calibri"/>
              </a:rPr>
              <a:t>14 </a:t>
            </a:r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generic manufacturers working with the MPP</a:t>
            </a:r>
          </a:p>
        </p:txBody>
      </p:sp>
    </p:spTree>
    <p:extLst>
      <p:ext uri="{BB962C8B-B14F-4D97-AF65-F5344CB8AC3E}">
        <p14:creationId xmlns:p14="http://schemas.microsoft.com/office/powerpoint/2010/main" val="90978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Licences</a:t>
            </a:r>
            <a:r>
              <a:rPr lang="en-US" dirty="0" smtClean="0"/>
              <a:t> to Date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93907"/>
              </p:ext>
            </p:extLst>
          </p:nvPr>
        </p:nvGraphicFramePr>
        <p:xfrm>
          <a:off x="781050" y="1139825"/>
          <a:ext cx="7439025" cy="59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Document" r:id="rId3" imgW="5486400" imgH="4419600" progId="Word.Document.12">
                  <p:embed/>
                </p:oleObj>
              </mc:Choice>
              <mc:Fallback>
                <p:oleObj name="Document" r:id="rId3" imgW="5486400" imgH="441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1050" y="1139825"/>
                        <a:ext cx="7439025" cy="599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82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9702" y="195655"/>
            <a:ext cx="7027124" cy="572076"/>
          </a:xfrm>
        </p:spPr>
        <p:txBody>
          <a:bodyPr/>
          <a:lstStyle/>
          <a:p>
            <a:r>
              <a:rPr lang="en-US" dirty="0" smtClean="0"/>
              <a:t>Geographical </a:t>
            </a:r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8321" y="5632063"/>
            <a:ext cx="8308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 Based on specific provisions in the </a:t>
            </a:r>
            <a:r>
              <a:rPr lang="en-US" sz="1400" dirty="0" err="1"/>
              <a:t>licences</a:t>
            </a:r>
            <a:r>
              <a:rPr lang="en-US" sz="1400" dirty="0"/>
              <a:t> and information from the MPP Patent Status Database</a:t>
            </a:r>
          </a:p>
          <a:p>
            <a:r>
              <a:rPr lang="en-US" sz="1400" dirty="0"/>
              <a:t>** Based on data from UNAIDS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409591"/>
              </p:ext>
            </p:extLst>
          </p:nvPr>
        </p:nvGraphicFramePr>
        <p:xfrm>
          <a:off x="725488" y="920750"/>
          <a:ext cx="7835900" cy="499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Document" r:id="rId4" imgW="5575300" imgH="3556000" progId="Word.Document.12">
                  <p:embed/>
                </p:oleObj>
              </mc:Choice>
              <mc:Fallback>
                <p:oleObj name="Document" r:id="rId4" imgW="5575300" imgH="355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5488" y="920750"/>
                        <a:ext cx="7835900" cy="499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30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scope expansion </a:t>
            </a:r>
            <a:br>
              <a:rPr lang="en-US" dirty="0" smtClean="0"/>
            </a:br>
            <a:r>
              <a:rPr lang="en-US" dirty="0" smtClean="0"/>
              <a:t>in MPP HIV </a:t>
            </a:r>
            <a:r>
              <a:rPr lang="en-US" dirty="0" err="1" smtClean="0"/>
              <a:t>licences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008380"/>
            <a:ext cx="6680200" cy="532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89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927557"/>
              </p:ext>
            </p:extLst>
          </p:nvPr>
        </p:nvGraphicFramePr>
        <p:xfrm>
          <a:off x="254000" y="1005842"/>
          <a:ext cx="8632825" cy="5887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40"/>
                <a:gridCol w="2235200"/>
                <a:gridCol w="3715385"/>
              </a:tblGrid>
              <a:tr h="375812">
                <a:tc>
                  <a:txBody>
                    <a:bodyPr/>
                    <a:lstStyle/>
                    <a:p>
                      <a:r>
                        <a:rPr lang="en-US" dirty="0" smtClean="0"/>
                        <a:t>Licensing Terms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 to MPP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With MPP</a:t>
                      </a:r>
                      <a:endParaRPr lang="en-US" dirty="0"/>
                    </a:p>
                  </a:txBody>
                  <a:tcPr/>
                </a:tc>
              </a:tr>
              <a:tr h="5950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Publication of agreements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publication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agreements public</a:t>
                      </a:r>
                      <a:endParaRPr lang="en-US" sz="1600" dirty="0"/>
                    </a:p>
                  </a:txBody>
                  <a:tcPr/>
                </a:tc>
              </a:tr>
              <a:tr h="5950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and selection of licensees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Arbitrary, sometimes limited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Open,</a:t>
                      </a:r>
                      <a:r>
                        <a:rPr lang="en-US" sz="1600" baseline="0" dirty="0" smtClean="0"/>
                        <a:t> non-exclusive, non-discriminatory, regular monitoring</a:t>
                      </a:r>
                      <a:endParaRPr lang="en-US" sz="1600" dirty="0"/>
                    </a:p>
                  </a:txBody>
                  <a:tcPr/>
                </a:tc>
              </a:tr>
              <a:tr h="10961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Sales outside territory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Limitations;</a:t>
                      </a:r>
                      <a:r>
                        <a:rPr lang="en-US" sz="1600" baseline="0" dirty="0" smtClean="0"/>
                        <a:t> details unknown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</a:t>
                      </a:r>
                      <a:r>
                        <a:rPr lang="en-US" sz="1600" baseline="0" dirty="0" smtClean="0"/>
                        <a:t> sell in case of compulsory </a:t>
                      </a:r>
                      <a:r>
                        <a:rPr lang="en-US" sz="1600" baseline="0" dirty="0" err="1" smtClean="0"/>
                        <a:t>licences</a:t>
                      </a:r>
                      <a:r>
                        <a:rPr lang="en-US" sz="1600" baseline="0" dirty="0" smtClean="0"/>
                        <a:t>; provisions that allow sale in other circumstances enabling more countries to benefit</a:t>
                      </a:r>
                      <a:endParaRPr lang="en-US" sz="1600" dirty="0"/>
                    </a:p>
                  </a:txBody>
                  <a:tcPr/>
                </a:tc>
              </a:tr>
              <a:tr h="5950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Possibility to make FDCs and </a:t>
                      </a:r>
                      <a:r>
                        <a:rPr lang="en-US" sz="1600" dirty="0" err="1" smtClean="0"/>
                        <a:t>paediatrics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Details unknown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Freedom to</a:t>
                      </a:r>
                      <a:r>
                        <a:rPr lang="en-US" sz="1600" baseline="0" dirty="0" smtClean="0"/>
                        <a:t> make suitable FDCs and </a:t>
                      </a:r>
                      <a:r>
                        <a:rPr lang="en-US" sz="1600" baseline="0" dirty="0" err="1" smtClean="0"/>
                        <a:t>paediatric</a:t>
                      </a:r>
                      <a:r>
                        <a:rPr lang="en-US" sz="1600" baseline="0" dirty="0" smtClean="0"/>
                        <a:t> formulations</a:t>
                      </a:r>
                      <a:endParaRPr lang="en-US" sz="1600" dirty="0"/>
                    </a:p>
                  </a:txBody>
                  <a:tcPr/>
                </a:tc>
              </a:tr>
              <a:tr h="5950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</a:t>
                      </a:r>
                      <a:r>
                        <a:rPr lang="en-US" sz="1600" baseline="0" dirty="0" smtClean="0"/>
                        <a:t>dom to challenge patents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Limitations</a:t>
                      </a:r>
                      <a:r>
                        <a:rPr lang="en-US" sz="1600" baseline="0" dirty="0" smtClean="0"/>
                        <a:t> in some; details unknown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all agreements</a:t>
                      </a:r>
                      <a:endParaRPr lang="en-US" sz="1600" dirty="0"/>
                    </a:p>
                  </a:txBody>
                  <a:tcPr/>
                </a:tc>
              </a:tr>
              <a:tr h="5950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Waivers of data exclusivity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Unknown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all agreements</a:t>
                      </a:r>
                      <a:endParaRPr lang="en-US" sz="1600" dirty="0"/>
                    </a:p>
                  </a:txBody>
                  <a:tcPr/>
                </a:tc>
              </a:tr>
              <a:tr h="8455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Making and selling active</a:t>
                      </a:r>
                      <a:r>
                        <a:rPr lang="en-US" sz="1600" baseline="0" dirty="0" smtClean="0"/>
                        <a:t> pharmaceutical ingredient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Limitations; Details unknown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all agreement can</a:t>
                      </a:r>
                      <a:r>
                        <a:rPr lang="en-US" sz="1600" baseline="0" dirty="0" smtClean="0"/>
                        <a:t> make and sell API to other licensees</a:t>
                      </a:r>
                      <a:endParaRPr lang="en-US" sz="1600" dirty="0"/>
                    </a:p>
                  </a:txBody>
                  <a:tcPr/>
                </a:tc>
              </a:tr>
              <a:tr h="5950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Quality</a:t>
                      </a:r>
                      <a:r>
                        <a:rPr lang="en-US" sz="1600" baseline="0" dirty="0" smtClean="0"/>
                        <a:t> assurance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Unknown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All agreements require WHO PQ or SRA approval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conditions in MPP </a:t>
            </a:r>
            <a:r>
              <a:rPr lang="en-US" dirty="0" err="1" smtClean="0"/>
              <a:t>licences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61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Paediatric</a:t>
            </a:r>
            <a:r>
              <a:rPr lang="en-US" sz="2800" dirty="0" smtClean="0"/>
              <a:t> HIV Treatment Initiative</a:t>
            </a:r>
            <a:endParaRPr lang="en-US" sz="2800" dirty="0"/>
          </a:p>
        </p:txBody>
      </p:sp>
      <p:pic>
        <p:nvPicPr>
          <p:cNvPr id="4" name="Picture 3" descr="childrenicons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590" y="2080130"/>
            <a:ext cx="1676305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267" y="1876672"/>
            <a:ext cx="6724405" cy="5478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Verdana"/>
                <a:cs typeface="Verdana"/>
              </a:rPr>
              <a:t>Challenges</a:t>
            </a:r>
            <a:r>
              <a:rPr lang="en-US" dirty="0" smtClean="0">
                <a:solidFill>
                  <a:srgbClr val="000090"/>
                </a:solidFill>
                <a:latin typeface="Verdana"/>
                <a:cs typeface="Verdana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90"/>
                </a:solidFill>
                <a:latin typeface="Verdana"/>
                <a:cs typeface="Verdana"/>
              </a:rPr>
              <a:t>Miss-match between medicines recommended by WHO for children and those being used on the ground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90"/>
                </a:solidFill>
                <a:latin typeface="Verdana"/>
                <a:cs typeface="Verdana"/>
              </a:rPr>
              <a:t>Challenges with many formulations, esp. for youngest</a:t>
            </a:r>
          </a:p>
          <a:p>
            <a:endParaRPr lang="en-US" b="1" dirty="0">
              <a:solidFill>
                <a:srgbClr val="000090"/>
              </a:solidFill>
              <a:latin typeface="Verdana"/>
              <a:cs typeface="Verdana"/>
            </a:endParaRPr>
          </a:p>
          <a:p>
            <a:r>
              <a:rPr lang="en-US" b="1" dirty="0" smtClean="0">
                <a:solidFill>
                  <a:srgbClr val="000090"/>
                </a:solidFill>
                <a:latin typeface="Verdana"/>
                <a:cs typeface="Verdana"/>
              </a:rPr>
              <a:t>Mission: </a:t>
            </a:r>
            <a:endParaRPr lang="en-US" b="1" dirty="0">
              <a:solidFill>
                <a:srgbClr val="000090"/>
              </a:solidFill>
              <a:latin typeface="Verdana"/>
              <a:cs typeface="Verdana"/>
            </a:endParaRPr>
          </a:p>
          <a:p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Deliver the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paediatric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ARV formulations needed to meet the treatment targets for all children living with HIV in low &amp; middle income countries by 2020</a:t>
            </a:r>
          </a:p>
          <a:p>
            <a:endParaRPr lang="en-US" dirty="0">
              <a:solidFill>
                <a:srgbClr val="000090"/>
              </a:solidFill>
              <a:latin typeface="Verdana"/>
              <a:cs typeface="Verdana"/>
            </a:endParaRPr>
          </a:p>
          <a:p>
            <a:r>
              <a:rPr lang="en-US" b="1" dirty="0" smtClean="0">
                <a:solidFill>
                  <a:srgbClr val="000090"/>
                </a:solidFill>
                <a:latin typeface="Verdana"/>
                <a:cs typeface="Verdana"/>
              </a:rPr>
              <a:t>Vision: 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Building upon the expertise of the </a:t>
            </a:r>
            <a:r>
              <a:rPr lang="en-US" dirty="0" err="1" smtClean="0">
                <a:solidFill>
                  <a:srgbClr val="000090"/>
                </a:solidFill>
                <a:latin typeface="Verdana"/>
                <a:cs typeface="Verdana"/>
              </a:rPr>
              <a:t>organisations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,</a:t>
            </a:r>
            <a:r>
              <a:rPr lang="en-US" dirty="0" smtClean="0">
                <a:solidFill>
                  <a:srgbClr val="000090"/>
                </a:solidFill>
                <a:latin typeface="Verdana"/>
                <a:cs typeface="Verdana"/>
              </a:rPr>
              <a:t> lead 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coordination of drug development &amp; access activities by multiple stakeholders to bridge the gap between the need and operational delivery of </a:t>
            </a:r>
            <a:r>
              <a:rPr lang="en-US" dirty="0" err="1">
                <a:solidFill>
                  <a:srgbClr val="000090"/>
                </a:solidFill>
                <a:latin typeface="Verdana"/>
                <a:cs typeface="Verdana"/>
              </a:rPr>
              <a:t>Paediatric</a:t>
            </a:r>
            <a:r>
              <a:rPr lang="en-US" dirty="0">
                <a:solidFill>
                  <a:srgbClr val="000090"/>
                </a:solidFill>
                <a:latin typeface="Verdana"/>
                <a:cs typeface="Verdana"/>
              </a:rPr>
              <a:t> HIV </a:t>
            </a:r>
            <a:r>
              <a:rPr lang="en-US" dirty="0" smtClean="0">
                <a:solidFill>
                  <a:srgbClr val="000090"/>
                </a:solidFill>
                <a:latin typeface="Verdana"/>
                <a:cs typeface="Verdana"/>
              </a:rPr>
              <a:t>treatment</a:t>
            </a:r>
          </a:p>
          <a:p>
            <a:endParaRPr lang="en-US" sz="1400" dirty="0">
              <a:solidFill>
                <a:srgbClr val="000090"/>
              </a:solidFill>
              <a:latin typeface="Verdana"/>
              <a:cs typeface="Verdana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Verdana"/>
                <a:cs typeface="Verdana"/>
              </a:rPr>
              <a:t>Working through </a:t>
            </a:r>
            <a:r>
              <a:rPr lang="en-US" u="sng" dirty="0" smtClean="0">
                <a:solidFill>
                  <a:srgbClr val="000090"/>
                </a:solidFill>
                <a:latin typeface="Verdana"/>
                <a:cs typeface="Verdana"/>
              </a:rPr>
              <a:t>product specific teams</a:t>
            </a:r>
            <a:r>
              <a:rPr lang="en-US" dirty="0" smtClean="0">
                <a:solidFill>
                  <a:srgbClr val="000090"/>
                </a:solidFill>
                <a:latin typeface="Verdana"/>
                <a:cs typeface="Verdana"/>
              </a:rPr>
              <a:t> to develop the formulations identified by the WHO</a:t>
            </a:r>
            <a:endParaRPr lang="en-US" dirty="0">
              <a:solidFill>
                <a:srgbClr val="000090"/>
              </a:solidFill>
              <a:latin typeface="Verdana"/>
              <a:cs typeface="Verdana"/>
            </a:endParaRPr>
          </a:p>
          <a:p>
            <a:endParaRPr lang="en-US" sz="2200" dirty="0">
              <a:solidFill>
                <a:srgbClr val="000090"/>
              </a:solidFill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267" y="1006732"/>
            <a:ext cx="64147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  <a:latin typeface="Verdana"/>
                <a:cs typeface="Verdana"/>
              </a:rPr>
              <a:t>Launched in May 2014. A UNITAID-MPP-</a:t>
            </a:r>
            <a:r>
              <a:rPr lang="en-US" sz="2200" dirty="0" err="1" smtClean="0">
                <a:solidFill>
                  <a:srgbClr val="000090"/>
                </a:solidFill>
                <a:latin typeface="Verdana"/>
                <a:cs typeface="Verdana"/>
              </a:rPr>
              <a:t>DNDi</a:t>
            </a:r>
            <a:r>
              <a:rPr lang="en-US" sz="2200" dirty="0" smtClean="0">
                <a:solidFill>
                  <a:srgbClr val="000090"/>
                </a:solidFill>
                <a:latin typeface="Verdana"/>
                <a:cs typeface="Verdana"/>
              </a:rPr>
              <a:t>-CHAI initiative</a:t>
            </a:r>
            <a:endParaRPr lang="en-US" sz="2200" dirty="0">
              <a:solidFill>
                <a:srgbClr val="000090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  <p:pic>
        <p:nvPicPr>
          <p:cNvPr id="7" name="Content Placeholder 3" descr="UNITAID logo high res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" t="4" r="-983" b="-5215"/>
          <a:stretch/>
        </p:blipFill>
        <p:spPr bwMode="auto">
          <a:xfrm>
            <a:off x="172047" y="1061503"/>
            <a:ext cx="834593" cy="36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Picture 7" descr="DNDi_GB_no backgroun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43" y="1405455"/>
            <a:ext cx="1297334" cy="309163"/>
          </a:xfrm>
          <a:prstGeom prst="rect">
            <a:avLst/>
          </a:prstGeom>
        </p:spPr>
      </p:pic>
      <p:pic>
        <p:nvPicPr>
          <p:cNvPr id="9" name="Picture 8" descr="Medicines Patent Pool Log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80" y="1055914"/>
            <a:ext cx="745275" cy="4000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650" y="3975884"/>
            <a:ext cx="681259" cy="2111903"/>
          </a:xfrm>
          <a:prstGeom prst="rect">
            <a:avLst/>
          </a:prstGeom>
        </p:spPr>
      </p:pic>
      <p:pic>
        <p:nvPicPr>
          <p:cNvPr id="11" name="Picture 2" descr="C:\Users\jlee\AppData\Local\Microsoft\Windows\Temporary Internet Files\Content.Outlook\FE61MHT7\CHAI-logo-300dpi1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59" y="1455942"/>
            <a:ext cx="522896" cy="35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12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under the </a:t>
            </a:r>
            <a:r>
              <a:rPr lang="en-US" dirty="0" err="1" smtClean="0"/>
              <a:t>Paediatric</a:t>
            </a:r>
            <a:r>
              <a:rPr lang="en-US" dirty="0" smtClean="0"/>
              <a:t> HIV Treatment Initiative (PHTI)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" y="956614"/>
            <a:ext cx="7686040" cy="57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38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Sub-licensing with generic manufacturers </a:t>
            </a:r>
            <a:br>
              <a:rPr lang="en-US" dirty="0" smtClean="0"/>
            </a:br>
            <a:r>
              <a:rPr lang="en-US" dirty="0" smtClean="0"/>
              <a:t>to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" y="1040678"/>
            <a:ext cx="7881620" cy="53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84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4640" y="195655"/>
            <a:ext cx="7487920" cy="572076"/>
          </a:xfrm>
        </p:spPr>
        <p:txBody>
          <a:bodyPr/>
          <a:lstStyle/>
          <a:p>
            <a:r>
              <a:rPr lang="en-US" dirty="0" smtClean="0"/>
              <a:t>Speeding up development: Time from originator approval to TWO quality assured generics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1308870"/>
            <a:ext cx="7752080" cy="54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0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Medicines patent pool?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37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90700" y="3625375"/>
            <a:ext cx="6667500" cy="1752600"/>
          </a:xfrm>
        </p:spPr>
        <p:txBody>
          <a:bodyPr/>
          <a:lstStyle/>
          <a:p>
            <a:pPr algn="ctr"/>
            <a:r>
              <a:rPr lang="en-US" dirty="0"/>
              <a:t>www.medicinespatentpool.org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@</a:t>
            </a:r>
            <a:r>
              <a:rPr lang="en-US" dirty="0" err="1" smtClean="0"/>
              <a:t>MedsPatentPool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7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The Medicines Patent Pool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75" y="1233167"/>
            <a:ext cx="5327216" cy="5515432"/>
          </a:xfrm>
        </p:spPr>
        <p:txBody>
          <a:bodyPr/>
          <a:lstStyle/>
          <a:p>
            <a:r>
              <a:rPr lang="en-US" sz="2000" dirty="0" smtClean="0"/>
              <a:t>Established with the support of </a:t>
            </a:r>
            <a:r>
              <a:rPr lang="en-US" sz="2000" b="1" dirty="0" smtClean="0"/>
              <a:t>UNITAID</a:t>
            </a:r>
            <a:r>
              <a:rPr lang="en-US" sz="2000" dirty="0" smtClean="0"/>
              <a:t> in 2010 to </a:t>
            </a:r>
            <a:r>
              <a:rPr lang="en-US" sz="2000" dirty="0"/>
              <a:t>improve access to appropriate, affordable HIV medicines in LMICs through </a:t>
            </a:r>
            <a:r>
              <a:rPr lang="en-US" sz="2000" b="1" dirty="0" smtClean="0"/>
              <a:t>voluntary licensing </a:t>
            </a:r>
            <a:r>
              <a:rPr lang="en-US" sz="2000" dirty="0"/>
              <a:t>and </a:t>
            </a:r>
            <a:r>
              <a:rPr lang="en-US" sz="2000" b="1" dirty="0"/>
              <a:t>patent </a:t>
            </a:r>
            <a:r>
              <a:rPr lang="en-US" sz="2000" b="1" dirty="0" smtClean="0"/>
              <a:t>pooling</a:t>
            </a:r>
            <a:r>
              <a:rPr lang="en-US" sz="2000" dirty="0" smtClean="0"/>
              <a:t> </a:t>
            </a:r>
          </a:p>
          <a:p>
            <a:endParaRPr lang="en-US" sz="1400" dirty="0"/>
          </a:p>
          <a:p>
            <a:r>
              <a:rPr lang="en-US" sz="2000" dirty="0" smtClean="0"/>
              <a:t>Endorsed by international community (UN General Assembly) as a mechanism to enhance innovation and access</a:t>
            </a:r>
          </a:p>
          <a:p>
            <a:endParaRPr lang="en-US" sz="1400" dirty="0"/>
          </a:p>
          <a:p>
            <a:r>
              <a:rPr lang="en-US" sz="2000" dirty="0" err="1" smtClean="0"/>
              <a:t>Licences</a:t>
            </a:r>
            <a:r>
              <a:rPr lang="en-US" sz="2000" dirty="0" smtClean="0"/>
              <a:t> negotiated from </a:t>
            </a:r>
            <a:r>
              <a:rPr lang="en-US" sz="2000" b="1" dirty="0" smtClean="0"/>
              <a:t>public </a:t>
            </a:r>
            <a:r>
              <a:rPr lang="en-US" sz="2000" b="1" dirty="0"/>
              <a:t>health perspective </a:t>
            </a:r>
            <a:r>
              <a:rPr lang="en-US" sz="2000" dirty="0"/>
              <a:t>to </a:t>
            </a:r>
            <a:r>
              <a:rPr lang="en-US" sz="2000" dirty="0" smtClean="0"/>
              <a:t>enable affordable access to </a:t>
            </a:r>
            <a:r>
              <a:rPr lang="en-US" sz="2000" dirty="0"/>
              <a:t>medicines </a:t>
            </a:r>
            <a:r>
              <a:rPr lang="en-US" sz="2000" dirty="0" smtClean="0"/>
              <a:t>for </a:t>
            </a:r>
            <a:r>
              <a:rPr lang="en-US" sz="2000" dirty="0"/>
              <a:t>the highest possible </a:t>
            </a:r>
            <a:r>
              <a:rPr lang="en-US" sz="2000" dirty="0" smtClean="0"/>
              <a:t>number </a:t>
            </a:r>
            <a:r>
              <a:rPr lang="en-US" sz="2000" dirty="0"/>
              <a:t>of PLHIV in </a:t>
            </a:r>
            <a:r>
              <a:rPr lang="en-US" sz="2000" dirty="0" smtClean="0"/>
              <a:t>developing countries</a:t>
            </a:r>
          </a:p>
          <a:p>
            <a:endParaRPr lang="en-US" sz="1400" dirty="0"/>
          </a:p>
          <a:p>
            <a:r>
              <a:rPr lang="en-US" sz="2000" dirty="0" smtClean="0"/>
              <a:t>In addition to accelerating access to affordable ARVs, the MPP seeks to facilitate the development of </a:t>
            </a:r>
            <a:r>
              <a:rPr lang="en-US" sz="2000" b="1" dirty="0" smtClean="0"/>
              <a:t>fixed dose combinations (FDCs) </a:t>
            </a:r>
            <a:r>
              <a:rPr lang="en-US" sz="2000" dirty="0" smtClean="0"/>
              <a:t>and </a:t>
            </a:r>
            <a:r>
              <a:rPr lang="en-US" sz="2000" b="1" dirty="0" err="1" smtClean="0"/>
              <a:t>paediatric</a:t>
            </a:r>
            <a:r>
              <a:rPr lang="en-US" sz="2000" b="1" dirty="0" smtClean="0"/>
              <a:t> formulations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endParaRPr lang="en-US" sz="9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C8D9C2-9B8E-5C49-94DC-52999B071E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pic>
        <p:nvPicPr>
          <p:cNvPr id="5" name="Content Placeholder 3" descr="women in pharmacy.jpg"/>
          <p:cNvPicPr>
            <a:picLocks noGrp="1"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992" y="2011555"/>
            <a:ext cx="3582870" cy="35905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 cmpd="sng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43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3653" y="1181566"/>
            <a:ext cx="1073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srgbClr val="75C1C0"/>
                </a:solidFill>
                <a:latin typeface="Verdana"/>
                <a:cs typeface="Verdana"/>
              </a:rPr>
              <a:t>PATENT HOLDERS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048" y="2709152"/>
            <a:ext cx="83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200" dirty="0" smtClean="0">
                <a:solidFill>
                  <a:srgbClr val="75C1C0"/>
                </a:solidFill>
                <a:latin typeface="Verdana"/>
                <a:cs typeface="Verdana"/>
              </a:rPr>
              <a:t>Licences</a:t>
            </a:r>
          </a:p>
        </p:txBody>
      </p:sp>
      <p:pic>
        <p:nvPicPr>
          <p:cNvPr id="5" name="Picture 4" descr="nt seal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32" y="1830881"/>
            <a:ext cx="619185" cy="24048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36826" y="1830881"/>
            <a:ext cx="0" cy="2404872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85489" y="1830881"/>
            <a:ext cx="251337" cy="0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585489" y="4221442"/>
            <a:ext cx="251337" cy="0"/>
          </a:xfrm>
          <a:prstGeom prst="line">
            <a:avLst/>
          </a:prstGeom>
          <a:ln>
            <a:solidFill>
              <a:srgbClr val="75C1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36826" y="3065188"/>
            <a:ext cx="792029" cy="0"/>
          </a:xfrm>
          <a:prstGeom prst="straightConnector1">
            <a:avLst/>
          </a:prstGeom>
          <a:ln>
            <a:solidFill>
              <a:srgbClr val="75C1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MPPF-LOGO hopeully rgb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604" y="2497838"/>
            <a:ext cx="2114012" cy="113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3744967"/>
            <a:ext cx="774700" cy="571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2766245"/>
            <a:ext cx="7747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935" y="1830881"/>
            <a:ext cx="774700" cy="571500"/>
          </a:xfrm>
          <a:prstGeom prst="rect">
            <a:avLst/>
          </a:prstGeom>
        </p:spPr>
      </p:pic>
      <p:pic>
        <p:nvPicPr>
          <p:cNvPr id="14" name="Picture 13" descr="pill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693" y="1830881"/>
            <a:ext cx="480974" cy="2404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75533" y="2524486"/>
            <a:ext cx="83380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kern="1200" dirty="0" smtClean="0">
                <a:solidFill>
                  <a:srgbClr val="34ADD9"/>
                </a:solidFill>
                <a:latin typeface="Verdana"/>
                <a:cs typeface="Verdana"/>
              </a:rPr>
              <a:t>Sub-</a:t>
            </a:r>
          </a:p>
          <a:p>
            <a:r>
              <a:rPr lang="en-US" sz="1200" kern="1200" dirty="0" smtClean="0">
                <a:solidFill>
                  <a:srgbClr val="34ADD9"/>
                </a:solidFill>
                <a:latin typeface="Verdana"/>
                <a:cs typeface="Verdana"/>
              </a:rPr>
              <a:t>Licences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678069" y="3056588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78069" y="2709152"/>
            <a:ext cx="93577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kern="1200" dirty="0" smtClean="0">
                <a:solidFill>
                  <a:srgbClr val="000090"/>
                </a:solidFill>
                <a:latin typeface="Verdana"/>
                <a:cs typeface="Verdana"/>
              </a:rPr>
              <a:t>Medicines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78069" y="2137224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78069" y="4016176"/>
            <a:ext cx="86250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97407" y="1822735"/>
            <a:ext cx="0" cy="2404872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746070" y="1822735"/>
            <a:ext cx="251337" cy="0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46070" y="4213296"/>
            <a:ext cx="251337" cy="0"/>
          </a:xfrm>
          <a:prstGeom prst="line">
            <a:avLst/>
          </a:prstGeom>
          <a:ln>
            <a:solidFill>
              <a:srgbClr val="34AD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997407" y="3057042"/>
            <a:ext cx="792029" cy="0"/>
          </a:xfrm>
          <a:prstGeom prst="straightConnector1">
            <a:avLst/>
          </a:prstGeom>
          <a:ln>
            <a:solidFill>
              <a:srgbClr val="34ADD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78069" y="1862752"/>
            <a:ext cx="0" cy="2404872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426732" y="1862752"/>
            <a:ext cx="25133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26732" y="4253313"/>
            <a:ext cx="251337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46070" y="1181566"/>
            <a:ext cx="184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srgbClr val="34ADD9"/>
                </a:solidFill>
                <a:latin typeface="Verdana"/>
                <a:cs typeface="Verdana"/>
              </a:rPr>
              <a:t>GENERIC MANUFACTURERS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97578" y="1181566"/>
            <a:ext cx="164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dirty="0" smtClean="0">
                <a:solidFill>
                  <a:srgbClr val="000090"/>
                </a:solidFill>
                <a:latin typeface="Verdana"/>
                <a:cs typeface="Verdana"/>
              </a:rPr>
              <a:t>PEOPLE LIVING WITH HIV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479226" y="2300710"/>
            <a:ext cx="1128866" cy="54965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618890" y="4942029"/>
            <a:ext cx="1155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 smtClean="0">
                <a:solidFill>
                  <a:srgbClr val="34ADD9"/>
                </a:solidFill>
                <a:latin typeface="Arial" pitchFamily="34" charset="0"/>
                <a:cs typeface="Arial" pitchFamily="34" charset="0"/>
              </a:rPr>
              <a:t>ROYALTIES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90480" y="211666"/>
            <a:ext cx="4804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THE MODEL</a:t>
            </a:r>
            <a:endParaRPr lang="en-US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2" name="Picture 31" descr="UNITAID logo high re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62" y="5878707"/>
            <a:ext cx="1320107" cy="576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5489" y="5969427"/>
            <a:ext cx="4390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E079E"/>
                </a:solidFill>
              </a:rPr>
              <a:t>Established and fully funded by</a:t>
            </a:r>
            <a:endParaRPr lang="en-US" dirty="0">
              <a:solidFill>
                <a:srgbClr val="0E07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3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challenges was it trying </a:t>
            </a:r>
            <a:br>
              <a:rPr lang="en-US" dirty="0" smtClean="0"/>
            </a:br>
            <a:r>
              <a:rPr lang="en-US" dirty="0" smtClean="0"/>
              <a:t>to address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8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647" y="144503"/>
            <a:ext cx="7999661" cy="572076"/>
          </a:xfrm>
        </p:spPr>
        <p:txBody>
          <a:bodyPr/>
          <a:lstStyle/>
          <a:p>
            <a:r>
              <a:rPr lang="en-US" sz="2600" b="1" dirty="0" smtClean="0"/>
              <a:t>INCREASE IN PATENTING OF ARVS IN LOW AND </a:t>
            </a:r>
            <a:br>
              <a:rPr lang="en-US" sz="2600" b="1" dirty="0" smtClean="0"/>
            </a:br>
            <a:r>
              <a:rPr lang="en-US" sz="2600" b="1" dirty="0" smtClean="0"/>
              <a:t>MIDDLE INCOME COUNTRIES</a:t>
            </a:r>
            <a:endParaRPr lang="en-US" sz="2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5074F3-01E4-43D3-B80C-39EE56E5DF0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676257"/>
              </p:ext>
            </p:extLst>
          </p:nvPr>
        </p:nvGraphicFramePr>
        <p:xfrm>
          <a:off x="142451" y="1096662"/>
          <a:ext cx="896620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6111" y="6413698"/>
            <a:ext cx="4360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Medicines Patent Pool Database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977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2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320" y="0"/>
            <a:ext cx="7262680" cy="815356"/>
          </a:xfrm>
        </p:spPr>
        <p:txBody>
          <a:bodyPr/>
          <a:lstStyle/>
          <a:p>
            <a:pPr algn="r"/>
            <a:r>
              <a:rPr lang="en-US" b="1" dirty="0" smtClean="0">
                <a:latin typeface="+mj-lt"/>
                <a:cs typeface="Verdana"/>
              </a:rPr>
              <a:t>Challenges with fixed dose combinations (including </a:t>
            </a:r>
            <a:r>
              <a:rPr lang="en-US" b="1" dirty="0" err="1" smtClean="0">
                <a:latin typeface="+mj-lt"/>
                <a:cs typeface="Verdana"/>
              </a:rPr>
              <a:t>paediatric</a:t>
            </a:r>
            <a:r>
              <a:rPr lang="en-US" b="1" dirty="0" smtClean="0">
                <a:latin typeface="+mj-lt"/>
                <a:cs typeface="Verdana"/>
              </a:rPr>
              <a:t> formulations)</a:t>
            </a:r>
            <a:endParaRPr lang="en-US" b="1" dirty="0">
              <a:latin typeface="+mj-lt"/>
              <a:cs typeface="Verdana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69712" y="1883598"/>
            <a:ext cx="12232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6000" kern="1200" dirty="0" smtClean="0">
                <a:solidFill>
                  <a:srgbClr val="FF0000"/>
                </a:solidFill>
                <a:sym typeface="Wingdings 2" pitchFamily="29" charset="2"/>
              </a:rPr>
              <a:t></a:t>
            </a:r>
            <a:endParaRPr lang="en-US" sz="6000" kern="12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715072" y="1157873"/>
            <a:ext cx="19472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dirty="0" err="1">
                <a:solidFill>
                  <a:srgbClr val="FF0000"/>
                </a:solidFill>
                <a:latin typeface="Verdana"/>
                <a:cs typeface="Verdana"/>
              </a:rPr>
              <a:t>Patented</a:t>
            </a:r>
            <a:r>
              <a:rPr lang="fr-FR" sz="1400" dirty="0">
                <a:solidFill>
                  <a:srgbClr val="FF0000"/>
                </a:solidFill>
                <a:latin typeface="Verdana"/>
                <a:cs typeface="Verdana"/>
              </a:rPr>
              <a:t> by A</a:t>
            </a:r>
            <a:endParaRPr lang="en-US"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15072" y="2081743"/>
            <a:ext cx="25558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  <a:latin typeface="Verdana"/>
                <a:cs typeface="Verdana"/>
              </a:rPr>
              <a:t>Patented</a:t>
            </a:r>
            <a:r>
              <a:rPr lang="fr-FR" sz="1400" dirty="0" smtClean="0">
                <a:solidFill>
                  <a:srgbClr val="FF0000"/>
                </a:solidFill>
                <a:latin typeface="Verdana"/>
                <a:cs typeface="Verdana"/>
              </a:rPr>
              <a:t> by B</a:t>
            </a:r>
            <a:endParaRPr lang="en-US"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15072" y="2932491"/>
            <a:ext cx="25558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kern="1200" dirty="0" err="1" smtClean="0">
                <a:solidFill>
                  <a:srgbClr val="FF0000"/>
                </a:solidFill>
                <a:latin typeface="Verdana"/>
                <a:cs typeface="Verdana"/>
              </a:rPr>
              <a:t>Patented</a:t>
            </a:r>
            <a:r>
              <a:rPr lang="fr-FR" sz="1400" kern="1200" dirty="0" smtClean="0">
                <a:solidFill>
                  <a:srgbClr val="FF0000"/>
                </a:solidFill>
                <a:latin typeface="Verdana"/>
                <a:cs typeface="Verdana"/>
              </a:rPr>
              <a:t> by C</a:t>
            </a:r>
            <a:endParaRPr lang="en-US" sz="1400" kern="1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715072" y="1434872"/>
            <a:ext cx="1918701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15072" y="3240268"/>
            <a:ext cx="1918701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715072" y="2421525"/>
            <a:ext cx="1918701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630879" y="1434872"/>
            <a:ext cx="0" cy="180539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33679" y="2421525"/>
            <a:ext cx="171356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49053" y="1223852"/>
            <a:ext cx="329818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kern="1200" dirty="0">
              <a:solidFill>
                <a:srgbClr val="000090"/>
              </a:solidFill>
              <a:latin typeface="Calibri"/>
              <a:ea typeface="Calibri" pitchFamily="29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kern="1200" dirty="0" smtClean="0">
                <a:solidFill>
                  <a:srgbClr val="595959"/>
                </a:solidFill>
                <a:latin typeface="Calibri"/>
                <a:ea typeface="Calibri" pitchFamily="29" charset="0"/>
                <a:cs typeface="Calibri"/>
              </a:rPr>
              <a:t>Patents on a full </a:t>
            </a:r>
            <a:r>
              <a:rPr lang="en-US" sz="2000" dirty="0" smtClean="0">
                <a:solidFill>
                  <a:srgbClr val="595959"/>
                </a:solidFill>
                <a:latin typeface="Calibri"/>
                <a:ea typeface="Calibri" pitchFamily="29" charset="0"/>
                <a:cs typeface="Calibri"/>
              </a:rPr>
              <a:t>HIV treatment can be held by different patent holders </a:t>
            </a:r>
            <a:r>
              <a:rPr lang="en-US" sz="2000" kern="1200" dirty="0" smtClean="0">
                <a:solidFill>
                  <a:srgbClr val="595959"/>
                </a:solidFill>
                <a:latin typeface="Calibri"/>
                <a:ea typeface="Calibri" pitchFamily="29" charset="0"/>
                <a:cs typeface="Calibri"/>
              </a:rPr>
              <a:t>making it difficult to develop a pill that brings together various active ingredients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595959"/>
              </a:solidFill>
              <a:latin typeface="Calibri"/>
              <a:ea typeface="Calibri" pitchFamily="29" charset="0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kern="1200" dirty="0" smtClean="0">
                <a:solidFill>
                  <a:srgbClr val="595959"/>
                </a:solidFill>
                <a:latin typeface="Calibri"/>
                <a:ea typeface="Calibri" pitchFamily="29" charset="0"/>
                <a:cs typeface="Calibri"/>
              </a:rPr>
              <a:t>Licensing can be a way to address thi</a:t>
            </a:r>
            <a:r>
              <a:rPr lang="en-US" sz="2000" dirty="0" smtClean="0">
                <a:solidFill>
                  <a:srgbClr val="595959"/>
                </a:solidFill>
                <a:latin typeface="Calibri"/>
                <a:ea typeface="Calibri" pitchFamily="29" charset="0"/>
                <a:cs typeface="Calibri"/>
              </a:rPr>
              <a:t>s challenge by pooling all patents needed for developing more affordable combination pills</a:t>
            </a:r>
            <a:endParaRPr lang="en-US" sz="2000" kern="1200" dirty="0">
              <a:solidFill>
                <a:srgbClr val="595959"/>
              </a:solidFill>
              <a:latin typeface="Calibri"/>
              <a:ea typeface="Calibri" pitchFamily="29" charset="0"/>
              <a:cs typeface="Calibri"/>
            </a:endParaRPr>
          </a:p>
          <a:p>
            <a:endParaRPr lang="en-US" kern="1200" dirty="0" err="1" smtClean="0">
              <a:solidFill>
                <a:srgbClr val="000090"/>
              </a:solidFill>
              <a:latin typeface="Verdana"/>
              <a:cs typeface="Verdana"/>
            </a:endParaRPr>
          </a:p>
        </p:txBody>
      </p:sp>
      <p:pic>
        <p:nvPicPr>
          <p:cNvPr id="3" name="Picture 2" descr="pi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0" y="1847313"/>
            <a:ext cx="1301544" cy="1148424"/>
          </a:xfrm>
          <a:prstGeom prst="rect">
            <a:avLst/>
          </a:prstGeom>
        </p:spPr>
      </p:pic>
      <p:pic>
        <p:nvPicPr>
          <p:cNvPr id="4" name="Picture 3" descr="pill 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03" y="3061262"/>
            <a:ext cx="864881" cy="531067"/>
          </a:xfrm>
          <a:prstGeom prst="rect">
            <a:avLst/>
          </a:prstGeom>
        </p:spPr>
      </p:pic>
      <p:pic>
        <p:nvPicPr>
          <p:cNvPr id="5" name="Picture 4" descr="pill green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103" y="1198950"/>
            <a:ext cx="868680" cy="533399"/>
          </a:xfrm>
          <a:prstGeom prst="rect">
            <a:avLst/>
          </a:prstGeom>
        </p:spPr>
      </p:pic>
      <p:pic>
        <p:nvPicPr>
          <p:cNvPr id="22" name="Picture 21" descr="FDC pil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358" y="1823689"/>
            <a:ext cx="685800" cy="1193800"/>
          </a:xfrm>
          <a:prstGeom prst="rect">
            <a:avLst/>
          </a:prstGeom>
        </p:spPr>
      </p:pic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717966" y="5804106"/>
            <a:ext cx="2555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kern="1200" dirty="0" err="1" smtClean="0">
                <a:solidFill>
                  <a:srgbClr val="008000"/>
                </a:solidFill>
                <a:latin typeface="Verdana"/>
                <a:cs typeface="Verdana"/>
              </a:rPr>
              <a:t>Patented</a:t>
            </a:r>
            <a:r>
              <a:rPr lang="fr-FR" sz="1400" kern="1200" dirty="0" smtClean="0">
                <a:solidFill>
                  <a:srgbClr val="008000"/>
                </a:solidFill>
                <a:latin typeface="Verdana"/>
                <a:cs typeface="Verdana"/>
              </a:rPr>
              <a:t>, but </a:t>
            </a:r>
          </a:p>
          <a:p>
            <a:r>
              <a:rPr lang="fr-FR" sz="1400" kern="1200" dirty="0" err="1" smtClean="0">
                <a:solidFill>
                  <a:srgbClr val="008000"/>
                </a:solidFill>
                <a:latin typeface="Verdana"/>
                <a:cs typeface="Verdana"/>
              </a:rPr>
              <a:t>licensed</a:t>
            </a:r>
            <a:r>
              <a:rPr lang="fr-FR" sz="1400" kern="1200" dirty="0" smtClean="0">
                <a:solidFill>
                  <a:srgbClr val="008000"/>
                </a:solidFill>
                <a:latin typeface="Verdana"/>
                <a:cs typeface="Verdana"/>
              </a:rPr>
              <a:t> to MPP</a:t>
            </a:r>
            <a:endParaRPr lang="en-US" sz="1400" kern="1200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1717966" y="4260320"/>
            <a:ext cx="1918701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717966" y="6065716"/>
            <a:ext cx="1918701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717966" y="5246973"/>
            <a:ext cx="1918701" cy="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633773" y="4260320"/>
            <a:ext cx="0" cy="180539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136573" y="5246973"/>
            <a:ext cx="1713568" cy="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pi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04" y="4672761"/>
            <a:ext cx="1301544" cy="1148424"/>
          </a:xfrm>
          <a:prstGeom prst="rect">
            <a:avLst/>
          </a:prstGeom>
        </p:spPr>
      </p:pic>
      <p:pic>
        <p:nvPicPr>
          <p:cNvPr id="69" name="Picture 68" descr="pill blu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97" y="5886710"/>
            <a:ext cx="864881" cy="531067"/>
          </a:xfrm>
          <a:prstGeom prst="rect">
            <a:avLst/>
          </a:prstGeom>
        </p:spPr>
      </p:pic>
      <p:pic>
        <p:nvPicPr>
          <p:cNvPr id="70" name="Picture 69" descr="pill green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97" y="4024398"/>
            <a:ext cx="868680" cy="533399"/>
          </a:xfrm>
          <a:prstGeom prst="rect">
            <a:avLst/>
          </a:prstGeom>
        </p:spPr>
      </p:pic>
      <p:pic>
        <p:nvPicPr>
          <p:cNvPr id="71" name="Picture 70" descr="FDC pil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252" y="4649137"/>
            <a:ext cx="685800" cy="1193800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21819" y="4985363"/>
            <a:ext cx="2555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kern="1200" dirty="0" err="1" smtClean="0">
                <a:solidFill>
                  <a:srgbClr val="008000"/>
                </a:solidFill>
                <a:latin typeface="Verdana"/>
                <a:cs typeface="Verdana"/>
              </a:rPr>
              <a:t>Patented</a:t>
            </a:r>
            <a:r>
              <a:rPr lang="fr-FR" sz="1400" kern="1200" dirty="0" smtClean="0">
                <a:solidFill>
                  <a:srgbClr val="008000"/>
                </a:solidFill>
                <a:latin typeface="Verdana"/>
                <a:cs typeface="Verdana"/>
              </a:rPr>
              <a:t>, but </a:t>
            </a:r>
          </a:p>
          <a:p>
            <a:r>
              <a:rPr lang="fr-FR" sz="1400" kern="1200" dirty="0" err="1" smtClean="0">
                <a:solidFill>
                  <a:srgbClr val="008000"/>
                </a:solidFill>
                <a:latin typeface="Verdana"/>
                <a:cs typeface="Verdana"/>
              </a:rPr>
              <a:t>licensed</a:t>
            </a:r>
            <a:r>
              <a:rPr lang="fr-FR" sz="1400" kern="1200" dirty="0" smtClean="0">
                <a:solidFill>
                  <a:srgbClr val="008000"/>
                </a:solidFill>
                <a:latin typeface="Verdana"/>
                <a:cs typeface="Verdana"/>
              </a:rPr>
              <a:t> to MPP</a:t>
            </a:r>
            <a:endParaRPr lang="en-US" sz="1400" kern="1200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715072" y="3998710"/>
            <a:ext cx="25558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400" kern="1200" dirty="0" err="1" smtClean="0">
                <a:solidFill>
                  <a:srgbClr val="008000"/>
                </a:solidFill>
                <a:latin typeface="Verdana"/>
                <a:cs typeface="Verdana"/>
              </a:rPr>
              <a:t>Patented</a:t>
            </a:r>
            <a:r>
              <a:rPr lang="fr-FR" sz="1400" kern="1200" dirty="0" smtClean="0">
                <a:solidFill>
                  <a:srgbClr val="008000"/>
                </a:solidFill>
                <a:latin typeface="Verdana"/>
                <a:cs typeface="Verdana"/>
              </a:rPr>
              <a:t>, but </a:t>
            </a:r>
          </a:p>
          <a:p>
            <a:r>
              <a:rPr lang="fr-FR" sz="1400" kern="1200" dirty="0" err="1" smtClean="0">
                <a:solidFill>
                  <a:srgbClr val="008000"/>
                </a:solidFill>
                <a:latin typeface="Verdana"/>
                <a:cs typeface="Verdana"/>
              </a:rPr>
              <a:t>licensed</a:t>
            </a:r>
            <a:r>
              <a:rPr lang="fr-FR" sz="1400" kern="1200" dirty="0" smtClean="0">
                <a:solidFill>
                  <a:srgbClr val="008000"/>
                </a:solidFill>
                <a:latin typeface="Verdana"/>
                <a:cs typeface="Verdana"/>
              </a:rPr>
              <a:t> to MPP</a:t>
            </a:r>
            <a:endParaRPr lang="en-US" sz="1400" kern="1200" dirty="0">
              <a:solidFill>
                <a:srgbClr val="008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9987617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320" y="61221"/>
            <a:ext cx="7262680" cy="743114"/>
          </a:xfrm>
        </p:spPr>
        <p:txBody>
          <a:bodyPr/>
          <a:lstStyle/>
          <a:p>
            <a:pPr algn="r"/>
            <a:r>
              <a:rPr lang="en-US" b="1" dirty="0" smtClean="0">
                <a:latin typeface="+mj-lt"/>
                <a:cs typeface="Verdana"/>
              </a:rPr>
              <a:t>Long lag for market entry of generics</a:t>
            </a:r>
            <a:endParaRPr lang="en-US" b="1" dirty="0">
              <a:latin typeface="+mj-lt"/>
              <a:cs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645" y="3245994"/>
            <a:ext cx="2700843" cy="400110"/>
          </a:xfrm>
          <a:prstGeom prst="rect">
            <a:avLst/>
          </a:prstGeom>
          <a:noFill/>
          <a:ln w="1905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95959"/>
                </a:solidFill>
                <a:latin typeface="Calibri"/>
                <a:cs typeface="Calibri"/>
              </a:rPr>
              <a:t>Originator Approval</a:t>
            </a:r>
            <a:endParaRPr lang="en-US" sz="20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83028"/>
              </p:ext>
            </p:extLst>
          </p:nvPr>
        </p:nvGraphicFramePr>
        <p:xfrm>
          <a:off x="261740" y="4147814"/>
          <a:ext cx="885594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796406"/>
                <a:gridCol w="8918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2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3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4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5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6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7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8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9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10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6" name="Group 105"/>
          <p:cNvGrpSpPr/>
          <p:nvPr/>
        </p:nvGrpSpPr>
        <p:grpSpPr>
          <a:xfrm>
            <a:off x="203914" y="3867660"/>
            <a:ext cx="8621588" cy="317500"/>
            <a:chOff x="173972" y="4082376"/>
            <a:chExt cx="8621588" cy="317500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173972" y="4241126"/>
              <a:ext cx="8621588" cy="0"/>
            </a:xfrm>
            <a:prstGeom prst="straightConnector1">
              <a:avLst/>
            </a:prstGeom>
            <a:ln w="762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364472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160059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955646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751233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546820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342407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5137994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933581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7524755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6729168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8320341" y="4082376"/>
              <a:ext cx="0" cy="31750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851766" y="2336800"/>
            <a:ext cx="7969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595959"/>
                </a:solidFill>
                <a:latin typeface="Calibri"/>
                <a:cs typeface="Calibri"/>
              </a:rPr>
              <a:t>Timeline From Originator Approval to Generic Availability</a:t>
            </a:r>
            <a:r>
              <a:rPr lang="en-US" b="1" dirty="0" smtClean="0">
                <a:latin typeface="Verdana"/>
                <a:cs typeface="Verdana"/>
              </a:rPr>
              <a:t>: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90326" y="3233102"/>
            <a:ext cx="2444677" cy="400110"/>
          </a:xfrm>
          <a:prstGeom prst="rect">
            <a:avLst/>
          </a:prstGeom>
          <a:noFill/>
          <a:ln w="1905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95959"/>
                </a:solidFill>
                <a:latin typeface="Calibri"/>
                <a:cs typeface="Calibri"/>
              </a:rPr>
              <a:t>Generic Approvals</a:t>
            </a:r>
            <a:endParaRPr lang="en-US" sz="20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565562" y="4178543"/>
            <a:ext cx="67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/>
                <a:cs typeface="Calibri"/>
              </a:rPr>
              <a:t>Years</a:t>
            </a:r>
            <a:endParaRPr lang="en-US" sz="1600" i="1" dirty="0">
              <a:latin typeface="Calibri"/>
              <a:cs typeface="Calibri"/>
            </a:endParaRPr>
          </a:p>
        </p:txBody>
      </p:sp>
      <p:sp>
        <p:nvSpPr>
          <p:cNvPr id="122" name="5-Point Star 121"/>
          <p:cNvSpPr/>
          <p:nvPr/>
        </p:nvSpPr>
        <p:spPr>
          <a:xfrm>
            <a:off x="4199137" y="3878208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5-Point Star 124"/>
          <p:cNvSpPr/>
          <p:nvPr/>
        </p:nvSpPr>
        <p:spPr>
          <a:xfrm>
            <a:off x="191524" y="3872934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5-Point Star 69"/>
          <p:cNvSpPr/>
          <p:nvPr/>
        </p:nvSpPr>
        <p:spPr>
          <a:xfrm>
            <a:off x="4952656" y="3867660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5-Point Star 70"/>
          <p:cNvSpPr/>
          <p:nvPr/>
        </p:nvSpPr>
        <p:spPr>
          <a:xfrm>
            <a:off x="8135003" y="3842465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5-Point Star 71"/>
          <p:cNvSpPr/>
          <p:nvPr/>
        </p:nvSpPr>
        <p:spPr>
          <a:xfrm>
            <a:off x="5747331" y="3879479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5-Point Star 72"/>
          <p:cNvSpPr/>
          <p:nvPr/>
        </p:nvSpPr>
        <p:spPr>
          <a:xfrm>
            <a:off x="6543830" y="3867660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7339417" y="3866584"/>
            <a:ext cx="430559" cy="3069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7591" y="1223674"/>
            <a:ext cx="8706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595959"/>
                </a:solidFill>
                <a:latin typeface="Calibri"/>
                <a:cs typeface="Calibri"/>
              </a:rPr>
              <a:t>Time from approval of new HIV medicines to availability of quality assured generics for developing countries has generally been between </a:t>
            </a:r>
            <a:r>
              <a:rPr lang="en-US" sz="2000" b="1" dirty="0" smtClean="0">
                <a:solidFill>
                  <a:srgbClr val="595959"/>
                </a:solidFill>
                <a:latin typeface="Calibri"/>
                <a:cs typeface="Calibri"/>
              </a:rPr>
              <a:t>5 to 10 years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0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/>
              <a:t>M</a:t>
            </a:r>
            <a:r>
              <a:rPr lang="en-US" sz="2400" dirty="0" smtClean="0"/>
              <a:t>issing </a:t>
            </a:r>
            <a:r>
              <a:rPr lang="en-US" sz="2400" dirty="0" err="1" smtClean="0"/>
              <a:t>paediatric</a:t>
            </a:r>
            <a:r>
              <a:rPr lang="en-US" sz="2400" dirty="0" smtClean="0"/>
              <a:t> formulations” has impacted ability to scale up </a:t>
            </a:r>
            <a:r>
              <a:rPr lang="en-US" sz="2400" dirty="0" err="1" smtClean="0"/>
              <a:t>paediatric</a:t>
            </a:r>
            <a:r>
              <a:rPr lang="en-US" sz="2400" dirty="0" smtClean="0"/>
              <a:t> treatment with the most efficacious ARVs in formulations suited for all age groups</a:t>
            </a:r>
          </a:p>
          <a:p>
            <a:endParaRPr lang="en-US" sz="1600" dirty="0"/>
          </a:p>
          <a:p>
            <a:r>
              <a:rPr lang="en-US" sz="2400" dirty="0" smtClean="0"/>
              <a:t>Illustration of formulation challenges with certain </a:t>
            </a:r>
            <a:r>
              <a:rPr lang="en-US" sz="2400" dirty="0" err="1" smtClean="0"/>
              <a:t>paediatric</a:t>
            </a:r>
            <a:r>
              <a:rPr lang="en-US" sz="2400" dirty="0" smtClean="0"/>
              <a:t> ARVs:</a:t>
            </a:r>
          </a:p>
          <a:p>
            <a:pPr lvl="1"/>
            <a:r>
              <a:rPr lang="en-US" sz="2200" dirty="0" smtClean="0"/>
              <a:t>Not available in formulations suitable for youngest</a:t>
            </a:r>
          </a:p>
          <a:p>
            <a:pPr lvl="1"/>
            <a:r>
              <a:rPr lang="en-US" sz="2200" dirty="0" smtClean="0"/>
              <a:t>Only available as syrup</a:t>
            </a:r>
          </a:p>
          <a:p>
            <a:pPr lvl="1"/>
            <a:r>
              <a:rPr lang="en-US" sz="2200" dirty="0" smtClean="0"/>
              <a:t>Palatability issues</a:t>
            </a:r>
          </a:p>
          <a:p>
            <a:pPr lvl="1"/>
            <a:r>
              <a:rPr lang="en-US" sz="2200" dirty="0" smtClean="0"/>
              <a:t>Not available in single dosage form</a:t>
            </a:r>
          </a:p>
          <a:p>
            <a:pPr lvl="1"/>
            <a:r>
              <a:rPr lang="en-US" sz="2200" dirty="0" smtClean="0"/>
              <a:t>High alcohol content</a:t>
            </a:r>
          </a:p>
          <a:p>
            <a:pPr lvl="1"/>
            <a:r>
              <a:rPr lang="en-US" sz="2200" dirty="0" smtClean="0"/>
              <a:t>Price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</a:t>
            </a:r>
            <a:r>
              <a:rPr lang="en-US" dirty="0" err="1" smtClean="0"/>
              <a:t>paediatric</a:t>
            </a:r>
            <a:r>
              <a:rPr lang="en-US" dirty="0" smtClean="0"/>
              <a:t> formulations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252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Template.pot</Template>
  <TotalTime>41017</TotalTime>
  <Words>825</Words>
  <Application>Microsoft Macintosh PowerPoint</Application>
  <PresentationFormat>On-screen Show (4:3)</PresentationFormat>
  <Paragraphs>142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Presentation Template</vt:lpstr>
      <vt:lpstr>think-cell Slide</vt:lpstr>
      <vt:lpstr>Document</vt:lpstr>
      <vt:lpstr>Improving access and innovation in hiv through voluntary licensing:  the experience of the Medicines Patent Pool </vt:lpstr>
      <vt:lpstr>What is the Medicines patent pool?</vt:lpstr>
      <vt:lpstr>The Medicines Patent Pool</vt:lpstr>
      <vt:lpstr>PowerPoint Presentation</vt:lpstr>
      <vt:lpstr>What challenges was it trying  to address</vt:lpstr>
      <vt:lpstr>INCREASE IN PATENTING OF ARVS IN LOW AND  MIDDLE INCOME COUNTRIES</vt:lpstr>
      <vt:lpstr>Challenges with fixed dose combinations (including paediatric formulations)</vt:lpstr>
      <vt:lpstr>Long lag for market entry of generics</vt:lpstr>
      <vt:lpstr>Missing paediatric formulations</vt:lpstr>
      <vt:lpstr>Progress and achievements 2010-2015</vt:lpstr>
      <vt:lpstr>PowerPoint Presentation</vt:lpstr>
      <vt:lpstr>Licences to Date</vt:lpstr>
      <vt:lpstr>Geographical COVERAGE</vt:lpstr>
      <vt:lpstr>Geographical scope expansion  in MPP HIV licences</vt:lpstr>
      <vt:lpstr>Terms and conditions in MPP licences</vt:lpstr>
      <vt:lpstr>The Paediatric HIV Treatment Initiative</vt:lpstr>
      <vt:lpstr>Projects under the Paediatric HIV Treatment Initiative (PHTI)</vt:lpstr>
      <vt:lpstr>Sub-licensing with generic manufacturers  to date</vt:lpstr>
      <vt:lpstr>Speeding up development: Time from originator approval to TWO quality assured generics</vt:lpstr>
      <vt:lpstr>THANK YOU</vt:lpstr>
    </vt:vector>
  </TitlesOfParts>
  <Company>Medicines Patent 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Medicines Patent Pool</dc:title>
  <dc:creator>Asma Rehan</dc:creator>
  <cp:lastModifiedBy>Esteban Burrone</cp:lastModifiedBy>
  <cp:revision>907</cp:revision>
  <cp:lastPrinted>2015-05-26T10:40:04Z</cp:lastPrinted>
  <dcterms:created xsi:type="dcterms:W3CDTF">2011-02-07T11:45:36Z</dcterms:created>
  <dcterms:modified xsi:type="dcterms:W3CDTF">2015-12-03T06:31:59Z</dcterms:modified>
</cp:coreProperties>
</file>