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6" r:id="rId4"/>
    <p:sldId id="267" r:id="rId5"/>
    <p:sldId id="269" r:id="rId6"/>
    <p:sldId id="270" r:id="rId7"/>
    <p:sldId id="271" r:id="rId8"/>
    <p:sldId id="280" r:id="rId9"/>
    <p:sldId id="278" r:id="rId10"/>
    <p:sldId id="277" r:id="rId11"/>
    <p:sldId id="276" r:id="rId12"/>
    <p:sldId id="275" r:id="rId13"/>
    <p:sldId id="274" r:id="rId14"/>
    <p:sldId id="273" r:id="rId15"/>
    <p:sldId id="284" r:id="rId16"/>
    <p:sldId id="283" r:id="rId17"/>
    <p:sldId id="282" r:id="rId18"/>
    <p:sldId id="281" r:id="rId19"/>
    <p:sldId id="288" r:id="rId20"/>
    <p:sldId id="287" r:id="rId21"/>
    <p:sldId id="286" r:id="rId22"/>
    <p:sldId id="290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5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A1831-4F33-4953-A809-343750F52426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03738-3FAF-4092-9603-D8B6C2F2834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D855-9FF0-4DE9-B768-43D86DBA13C2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983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A4CC-DEAA-4A8B-903E-0F0129BB8E7E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064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BF21-E8C0-412C-A908-99242BCEEC85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126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BFD3-9DA1-420B-A2BA-A417E621EC4C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351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8FE7-A080-4545-B90F-E2A076EC9D3E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644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ACC1-E2BA-4980-BCA2-EFB5821FB89F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481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B92B0-205C-4338-B2DE-C48A947A29ED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431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FC3D-B751-4A92-A10C-98A78C8D55AB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111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B27-DDDD-43B8-BED3-B0A490B6C59E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943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71DC-7E2C-4EA9-887B-F321892502A1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540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A878F-95E7-4C88-859D-98734192C25E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72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0A6B4-661E-47F8-983F-34EB6DFDC1FB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2F8E8-14AD-4FC3-A42C-DE13BC6CB9F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815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89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47892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/>
              <a:t>                                                 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                                                                   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                                                              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                    RESEARCH AND CARE DEPARTMENT</a:t>
            </a:r>
            <a:endParaRPr lang="en-US" sz="2000" b="1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689635" y="228600"/>
            <a:ext cx="5032465" cy="2755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 cap="sq" cmpd="thickThin">
            <a:solidFill>
              <a:schemeClr val="accent6"/>
            </a:solidFill>
            <a:prstDash val="solid"/>
            <a:round/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615" indent="-42861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000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4423" y="6169326"/>
            <a:ext cx="2468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NUTRITIONAL SUPPORT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942953" y="2993236"/>
            <a:ext cx="2152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CONFERENCE ROOM</a:t>
            </a:r>
            <a:endParaRPr lang="en-US" b="1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2" name="Image 9"/>
          <p:cNvPicPr>
            <a:picLocks noChangeAspect="1"/>
          </p:cNvPicPr>
          <p:nvPr/>
        </p:nvPicPr>
        <p:blipFill>
          <a:blip r:embed="rId4" cstate="print"/>
          <a:srcRect b="15581"/>
          <a:stretch>
            <a:fillRect/>
          </a:stretch>
        </p:blipFill>
        <p:spPr bwMode="auto">
          <a:xfrm>
            <a:off x="863601" y="190500"/>
            <a:ext cx="50927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5750" y="3556000"/>
            <a:ext cx="514985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7708900" y="6032500"/>
            <a:ext cx="227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EXAMINATION ROOM</a:t>
            </a:r>
            <a:endParaRPr lang="en-US" b="1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850901" y="3528504"/>
            <a:ext cx="5143500" cy="25111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12700" cap="sq" cmpd="thickThin">
            <a:solidFill>
              <a:schemeClr val="accent6"/>
            </a:solidFill>
            <a:prstDash val="solid"/>
            <a:round/>
          </a:ln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615" indent="-428615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0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3012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800" y="2413000"/>
            <a:ext cx="10515600" cy="1384300"/>
          </a:xfr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latin typeface="Arial Black" pitchFamily="34" charset="0"/>
              </a:rPr>
              <a:t> II. METHODS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3012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400" y="330200"/>
            <a:ext cx="10515600" cy="5872163"/>
          </a:xfrm>
        </p:spPr>
        <p:txBody>
          <a:bodyPr>
            <a:normAutofit/>
          </a:bodyPr>
          <a:lstStyle/>
          <a:p>
            <a:pPr lvl="5">
              <a:buFont typeface="Wingdings" pitchFamily="2" charset="2"/>
              <a:buChar char="§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5">
              <a:buFont typeface="Wingdings" pitchFamily="2" charset="2"/>
              <a:buChar char="§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PERIOD</a:t>
            </a:r>
            <a:r>
              <a:rPr lang="fr-FR" sz="2400" b="1" dirty="0" smtClean="0"/>
              <a:t> :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2010 -2014</a:t>
            </a:r>
          </a:p>
          <a:p>
            <a:pPr>
              <a:buFont typeface="Wingdings" pitchFamily="2" charset="2"/>
              <a:buChar char="§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5">
              <a:buFont typeface="Wingdings" pitchFamily="2" charset="2"/>
              <a:buChar char="§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DESCRIPTION</a:t>
            </a:r>
          </a:p>
          <a:p>
            <a:pPr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During</a:t>
            </a:r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3months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,children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transferred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CUCEIH 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to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another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center have been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followed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( 1week- 1month-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3months) ,by Social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worker</a:t>
            </a:r>
            <a:endParaRPr lang="fr-FR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Transfer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reason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Files’s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summary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responsible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giver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contact 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Transfer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evidence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made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according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to the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genosociogram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3012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419100"/>
            <a:ext cx="10515600" cy="5757863"/>
          </a:xfrm>
        </p:spPr>
        <p:txBody>
          <a:bodyPr>
            <a:normAutofit/>
          </a:bodyPr>
          <a:lstStyle/>
          <a:p>
            <a:pPr lvl="4">
              <a:buFont typeface="Wingdings" pitchFamily="2" charset="2"/>
              <a:buChar char="§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4">
              <a:buFont typeface="Wingdings" pitchFamily="2" charset="2"/>
              <a:buChar char="§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SPECIALS CASES</a:t>
            </a:r>
          </a:p>
          <a:p>
            <a:pPr>
              <a:buNone/>
            </a:pPr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Visit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child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(Home or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Hospital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fr-FR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SOCIAL WORKER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unsatisfied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Parents (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coming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back) </a:t>
            </a:r>
          </a:p>
          <a:p>
            <a:pPr>
              <a:buFont typeface="Wingdings" pitchFamily="2" charset="2"/>
              <a:buChar char="ü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4">
              <a:buFont typeface="Wingdings" pitchFamily="2" charset="2"/>
              <a:buChar char="§"/>
            </a:pPr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EXTENDING DELAY 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if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unsatisfactory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conditions</a:t>
            </a:r>
          </a:p>
          <a:p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5556794" y="1950357"/>
            <a:ext cx="731520" cy="41801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5634809" y="2406831"/>
            <a:ext cx="692331" cy="48332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3012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38645" y="2820942"/>
            <a:ext cx="10515600" cy="1325563"/>
          </a:xfr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latin typeface="Arial Black" pitchFamily="34" charset="0"/>
              </a:rPr>
              <a:t>IV. RESULTS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6235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365125"/>
            <a:ext cx="10515600" cy="1325563"/>
          </a:xfr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b="1" dirty="0" err="1" smtClean="0">
                <a:latin typeface="Arial Black" pitchFamily="34" charset="0"/>
              </a:rPr>
              <a:t>Children</a:t>
            </a:r>
            <a:r>
              <a:rPr lang="fr-FR" b="1" dirty="0" smtClean="0">
                <a:latin typeface="Arial Black" pitchFamily="34" charset="0"/>
              </a:rPr>
              <a:t> </a:t>
            </a:r>
            <a:r>
              <a:rPr lang="fr-FR" b="1" dirty="0" err="1" smtClean="0">
                <a:latin typeface="Arial Black" pitchFamily="34" charset="0"/>
              </a:rPr>
              <a:t>charachteristics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163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children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has been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transferred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(good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clinical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state)</a:t>
            </a:r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fr-FR" sz="2400" dirty="0" smtClean="0">
                <a:latin typeface="Arial" pitchFamily="34" charset="0"/>
                <a:cs typeface="Arial" pitchFamily="34" charset="0"/>
              </a:rPr>
              <a:t> 66%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orphans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and </a:t>
            </a:r>
          </a:p>
          <a:p>
            <a:pPr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Age : 8months-14years</a:t>
            </a:r>
          </a:p>
          <a:p>
            <a:pPr lvl="2"/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Medial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4years</a:t>
            </a:r>
          </a:p>
          <a:p>
            <a:pPr>
              <a:buFont typeface="Wingdings" pitchFamily="2" charset="2"/>
              <a:buChar char="Ø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44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went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feedbacks</a:t>
            </a:r>
          </a:p>
          <a:p>
            <a:pPr>
              <a:buFont typeface="Wingdings" pitchFamily="2" charset="2"/>
              <a:buChar char="Ø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unsatisfied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redirected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another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center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6235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377825"/>
            <a:ext cx="10515600" cy="1325563"/>
          </a:xfr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Arial Black" pitchFamily="34" charset="0"/>
              </a:rPr>
              <a:t/>
            </a:r>
            <a:br>
              <a:rPr lang="fr-FR" b="1" dirty="0" smtClean="0">
                <a:latin typeface="Arial Black" pitchFamily="34" charset="0"/>
              </a:rPr>
            </a:br>
            <a:r>
              <a:rPr lang="fr-FR" b="1" dirty="0" err="1" smtClean="0">
                <a:latin typeface="Arial Black" pitchFamily="34" charset="0"/>
              </a:rPr>
              <a:t>Transfer’s</a:t>
            </a:r>
            <a:r>
              <a:rPr lang="fr-FR" b="1" dirty="0" smtClean="0">
                <a:latin typeface="Arial Black" pitchFamily="34" charset="0"/>
              </a:rPr>
              <a:t> </a:t>
            </a:r>
            <a:r>
              <a:rPr lang="fr-FR" b="1" dirty="0" err="1" smtClean="0">
                <a:latin typeface="Arial Black" pitchFamily="34" charset="0"/>
              </a:rPr>
              <a:t>reasons</a:t>
            </a:r>
            <a:r>
              <a:rPr lang="fr-FR" dirty="0" smtClean="0"/>
              <a:t/>
            </a:r>
            <a:br>
              <a:rPr lang="fr-F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endParaRPr lang="fr-FR" b="1" u="sng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b="1" u="sng" dirty="0" smtClean="0">
                <a:latin typeface="Arial" pitchFamily="34" charset="0"/>
                <a:cs typeface="Arial" pitchFamily="34" charset="0"/>
              </a:rPr>
              <a:t>Emplacement rapprochement (n=26)</a:t>
            </a:r>
          </a:p>
          <a:p>
            <a:pPr>
              <a:buFont typeface="Wingdings" pitchFamily="2" charset="2"/>
              <a:buChar char="ü"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dirty="0" err="1" smtClean="0">
                <a:latin typeface="Arial" pitchFamily="34" charset="0"/>
                <a:cs typeface="Arial" pitchFamily="34" charset="0"/>
              </a:rPr>
              <a:t>Posting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person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in charge of the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child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(n=7)</a:t>
            </a:r>
          </a:p>
          <a:p>
            <a:pPr>
              <a:buFont typeface="Wingdings" pitchFamily="2" charset="2"/>
              <a:buChar char="ü"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dirty="0" err="1" smtClean="0">
                <a:latin typeface="Arial" pitchFamily="34" charset="0"/>
                <a:cs typeface="Arial" pitchFamily="34" charset="0"/>
              </a:rPr>
              <a:t>Departure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traditional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cares (n=7)</a:t>
            </a:r>
          </a:p>
          <a:p>
            <a:pPr>
              <a:buFont typeface="Wingdings" pitchFamily="2" charset="2"/>
              <a:buChar char="ü"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dirty="0" err="1" smtClean="0">
                <a:latin typeface="Arial" pitchFamily="34" charset="0"/>
                <a:cs typeface="Arial" pitchFamily="34" charset="0"/>
              </a:rPr>
              <a:t>Fear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status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discovery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(n=6)</a:t>
            </a:r>
          </a:p>
          <a:p>
            <a:pPr>
              <a:buFont typeface="Wingdings" pitchFamily="2" charset="2"/>
              <a:buChar char="ü"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dirty="0" err="1" smtClean="0">
                <a:latin typeface="Arial" pitchFamily="34" charset="0"/>
                <a:cs typeface="Arial" pitchFamily="34" charset="0"/>
              </a:rPr>
              <a:t>Father’s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death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(n=5)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6235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65125"/>
            <a:ext cx="10515600" cy="1325563"/>
          </a:xfr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Arial Black" pitchFamily="34" charset="0"/>
              </a:rPr>
              <a:t/>
            </a:r>
            <a:br>
              <a:rPr lang="fr-FR" b="1" dirty="0" smtClean="0">
                <a:latin typeface="Arial Black" pitchFamily="34" charset="0"/>
              </a:rPr>
            </a:br>
            <a:r>
              <a:rPr lang="fr-FR" b="1" dirty="0" smtClean="0">
                <a:latin typeface="Arial Black" pitchFamily="34" charset="0"/>
              </a:rPr>
              <a:t>Transfer </a:t>
            </a:r>
            <a:r>
              <a:rPr lang="fr-FR" b="1" dirty="0" err="1" smtClean="0">
                <a:latin typeface="Arial Black" pitchFamily="34" charset="0"/>
              </a:rPr>
              <a:t>results</a:t>
            </a:r>
            <a:r>
              <a:rPr lang="fr-FR" dirty="0" smtClean="0"/>
              <a:t/>
            </a:r>
            <a:br>
              <a:rPr lang="fr-F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43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under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treatment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 typeface="Wingdings" pitchFamily="2" charset="2"/>
              <a:buChar char="Ø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preferred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traditional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care</a:t>
            </a:r>
          </a:p>
          <a:p>
            <a:pPr lvl="1"/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dirty="0" smtClean="0">
                <a:latin typeface="Arial" pitchFamily="34" charset="0"/>
                <a:cs typeface="Arial" pitchFamily="34" charset="0"/>
              </a:rPr>
              <a:t> ARV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stopped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but CTM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continued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The 7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preferring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traditional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care came back</a:t>
            </a:r>
          </a:p>
          <a:p>
            <a:pPr lvl="1"/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dirty="0" smtClean="0">
                <a:latin typeface="Arial" pitchFamily="34" charset="0"/>
                <a:cs typeface="Arial" pitchFamily="34" charset="0"/>
              </a:rPr>
              <a:t> 9months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after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adherence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treatment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better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6235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8614" y="2773771"/>
            <a:ext cx="10515600" cy="1325563"/>
          </a:xfr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dirty="0" smtClean="0">
                <a:latin typeface="Arial Black" pitchFamily="34" charset="0"/>
              </a:rPr>
              <a:t>V. SUMMARY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6235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0" y="419100"/>
            <a:ext cx="10502900" cy="56816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2323013" y="1197429"/>
            <a:ext cx="2136098" cy="36933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(N) children infected</a:t>
            </a:r>
            <a:endParaRPr lang="en-US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7704909" y="1197429"/>
            <a:ext cx="2403094" cy="36933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(X) children transferred</a:t>
            </a:r>
            <a:endParaRPr lang="en-US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571206" y="4058195"/>
            <a:ext cx="1585883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(N-X) children </a:t>
            </a:r>
            <a:endParaRPr lang="en-US" b="1" dirty="0"/>
          </a:p>
        </p:txBody>
      </p:sp>
      <p:sp>
        <p:nvSpPr>
          <p:cNvPr id="7" name="Flèche vers le bas 6"/>
          <p:cNvSpPr/>
          <p:nvPr/>
        </p:nvSpPr>
        <p:spPr>
          <a:xfrm>
            <a:off x="3028408" y="1654627"/>
            <a:ext cx="365760" cy="229906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avec flèche 7"/>
          <p:cNvCxnSpPr/>
          <p:nvPr/>
        </p:nvCxnSpPr>
        <p:spPr>
          <a:xfrm rot="10800000" flipV="1">
            <a:off x="7744099" y="1550125"/>
            <a:ext cx="509453" cy="41801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16200000" flipH="1">
            <a:off x="8057608" y="2151018"/>
            <a:ext cx="1175655" cy="261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9076509" y="1576252"/>
            <a:ext cx="509452" cy="4049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712132" y="1994264"/>
            <a:ext cx="1344385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/>
              <a:t>Better care</a:t>
            </a:r>
          </a:p>
          <a:p>
            <a:r>
              <a:rPr lang="en-US" b="1" i="1" dirty="0" smtClean="0"/>
              <a:t>     given</a:t>
            </a:r>
            <a:endParaRPr lang="en-US" b="1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705273" y="2764246"/>
            <a:ext cx="1735027" cy="6463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 smtClean="0"/>
              <a:t>Improvement of</a:t>
            </a:r>
          </a:p>
          <a:p>
            <a:r>
              <a:rPr lang="en-US" b="1" i="1" dirty="0" smtClean="0"/>
              <a:t>Life conditions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9050383" y="1994263"/>
            <a:ext cx="1584536" cy="6463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 err="1" smtClean="0"/>
              <a:t>Positifs</a:t>
            </a:r>
            <a:r>
              <a:rPr lang="en-US" b="1" i="1" dirty="0" smtClean="0"/>
              <a:t> impact</a:t>
            </a:r>
          </a:p>
          <a:p>
            <a:r>
              <a:rPr lang="en-US" b="1" i="1" dirty="0" smtClean="0"/>
              <a:t>On Economic</a:t>
            </a:r>
            <a:endParaRPr lang="en-US" b="1" i="1" dirty="0"/>
          </a:p>
        </p:txBody>
      </p:sp>
      <p:cxnSp>
        <p:nvCxnSpPr>
          <p:cNvPr id="14" name="Connecteur droit avec flèche 13"/>
          <p:cNvCxnSpPr/>
          <p:nvPr/>
        </p:nvCxnSpPr>
        <p:spPr>
          <a:xfrm rot="10800000" flipV="1">
            <a:off x="2582818" y="4450080"/>
            <a:ext cx="328026" cy="3280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16200000" flipH="1">
            <a:off x="3522621" y="4498708"/>
            <a:ext cx="342899" cy="2666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4030618" y="1971403"/>
            <a:ext cx="2298700" cy="135890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Involvement of Human and Social Sciences</a:t>
            </a:r>
            <a:endParaRPr lang="en-US" b="1" i="1" dirty="0">
              <a:solidFill>
                <a:srgbClr val="C0000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5605418" y="1526903"/>
            <a:ext cx="520700" cy="4699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rot="10800000">
            <a:off x="3319418" y="2822303"/>
            <a:ext cx="7239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774735" y="4774474"/>
            <a:ext cx="1236429" cy="6463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 smtClean="0"/>
              <a:t>Better care</a:t>
            </a:r>
          </a:p>
          <a:p>
            <a:r>
              <a:rPr lang="en-US" b="1" i="1" dirty="0" smtClean="0"/>
              <a:t> service</a:t>
            </a:r>
            <a:endParaRPr lang="en-US" b="1" i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3406504" y="4796608"/>
            <a:ext cx="1553374" cy="6463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 smtClean="0"/>
              <a:t>Better service </a:t>
            </a:r>
          </a:p>
          <a:p>
            <a:r>
              <a:rPr lang="en-US" b="1" i="1" dirty="0" smtClean="0"/>
              <a:t>coverage</a:t>
            </a:r>
            <a:endParaRPr lang="en-US" b="1" i="1" dirty="0"/>
          </a:p>
        </p:txBody>
      </p:sp>
      <p:sp>
        <p:nvSpPr>
          <p:cNvPr id="23" name="Flèche droite 22"/>
          <p:cNvSpPr/>
          <p:nvPr/>
        </p:nvSpPr>
        <p:spPr>
          <a:xfrm>
            <a:off x="4487454" y="1145903"/>
            <a:ext cx="3213100" cy="495300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CONTINUUM OF TREATMENT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6235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50825"/>
            <a:ext cx="10515600" cy="2581275"/>
          </a:xfr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Arial Black" pitchFamily="34" charset="0"/>
                <a:cs typeface="Times New Roman" pitchFamily="18" charset="0"/>
              </a:rPr>
              <a:t/>
            </a:r>
            <a:br>
              <a:rPr lang="fr-FR" b="1" dirty="0" smtClean="0">
                <a:latin typeface="Arial Black" pitchFamily="34" charset="0"/>
                <a:cs typeface="Times New Roman" pitchFamily="18" charset="0"/>
              </a:rPr>
            </a:br>
            <a:r>
              <a:rPr lang="fr-FR" b="1" dirty="0" err="1" smtClean="0">
                <a:latin typeface="Arial Black" pitchFamily="34" charset="0"/>
                <a:cs typeface="Times New Roman" pitchFamily="18" charset="0"/>
              </a:rPr>
              <a:t>Children’s</a:t>
            </a:r>
            <a:r>
              <a:rPr lang="fr-FR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Arial Black" pitchFamily="34" charset="0"/>
                <a:cs typeface="Times New Roman" pitchFamily="18" charset="0"/>
              </a:rPr>
              <a:t>transfer</a:t>
            </a:r>
            <a:r>
              <a:rPr lang="fr-FR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Arial Black" pitchFamily="34" charset="0"/>
                <a:cs typeface="Times New Roman" pitchFamily="18" charset="0"/>
              </a:rPr>
              <a:t>from</a:t>
            </a:r>
            <a:r>
              <a:rPr lang="fr-FR" b="1" dirty="0" smtClean="0">
                <a:latin typeface="Arial Black" pitchFamily="34" charset="0"/>
                <a:cs typeface="Times New Roman" pitchFamily="18" charset="0"/>
              </a:rPr>
              <a:t> a </a:t>
            </a:r>
            <a:r>
              <a:rPr lang="fr-FR" b="1" dirty="0" err="1" smtClean="0">
                <a:latin typeface="Arial Black" pitchFamily="34" charset="0"/>
                <a:cs typeface="Times New Roman" pitchFamily="18" charset="0"/>
              </a:rPr>
              <a:t>Pediatric</a:t>
            </a:r>
            <a:r>
              <a:rPr lang="fr-FR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Arial Black" pitchFamily="34" charset="0"/>
                <a:cs typeface="Times New Roman" pitchFamily="18" charset="0"/>
              </a:rPr>
              <a:t>department</a:t>
            </a:r>
            <a:r>
              <a:rPr lang="fr-FR" b="1" dirty="0" smtClean="0">
                <a:latin typeface="Arial Black" pitchFamily="34" charset="0"/>
                <a:cs typeface="Times New Roman" pitchFamily="18" charset="0"/>
              </a:rPr>
              <a:t> to </a:t>
            </a:r>
            <a:r>
              <a:rPr lang="fr-FR" b="1" dirty="0" err="1" smtClean="0">
                <a:latin typeface="Arial Black" pitchFamily="34" charset="0"/>
                <a:cs typeface="Times New Roman" pitchFamily="18" charset="0"/>
              </a:rPr>
              <a:t>another</a:t>
            </a:r>
            <a:r>
              <a:rPr lang="fr-FR" b="1" dirty="0" smtClean="0">
                <a:latin typeface="Arial Black" pitchFamily="34" charset="0"/>
                <a:cs typeface="Times New Roman" pitchFamily="18" charset="0"/>
              </a:rPr>
              <a:t>: </a:t>
            </a:r>
            <a:r>
              <a:rPr lang="fr-FR" b="1" dirty="0" err="1" smtClean="0">
                <a:latin typeface="Arial Black" pitchFamily="34" charset="0"/>
                <a:cs typeface="Times New Roman" pitchFamily="18" charset="0"/>
              </a:rPr>
              <a:t>Its</a:t>
            </a:r>
            <a:r>
              <a:rPr lang="fr-FR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Arial Black" pitchFamily="34" charset="0"/>
                <a:cs typeface="Times New Roman" pitchFamily="18" charset="0"/>
              </a:rPr>
              <a:t>organization</a:t>
            </a:r>
            <a:r>
              <a:rPr lang="fr-FR" b="1" dirty="0" smtClean="0">
                <a:latin typeface="Arial Black" pitchFamily="34" charset="0"/>
                <a:cs typeface="Times New Roman" pitchFamily="18" charset="0"/>
              </a:rPr>
              <a:t> and challenges in a </a:t>
            </a:r>
            <a:r>
              <a:rPr lang="en-US" b="1" dirty="0" smtClean="0">
                <a:latin typeface="Arial Black" pitchFamily="34" charset="0"/>
                <a:cs typeface="Times New Roman" pitchFamily="18" charset="0"/>
              </a:rPr>
              <a:t>resource-limited</a:t>
            </a:r>
            <a:r>
              <a:rPr lang="fr-FR" b="1" dirty="0" smtClean="0">
                <a:latin typeface="Arial Black" pitchFamily="34" charset="0"/>
                <a:cs typeface="Times New Roman" pitchFamily="18" charset="0"/>
              </a:rPr>
              <a:t> setting </a:t>
            </a:r>
            <a:br>
              <a:rPr lang="fr-FR" b="1" dirty="0" smtClean="0">
                <a:latin typeface="Arial Black" pitchFamily="34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79700" y="3703935"/>
            <a:ext cx="7200900" cy="64633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CHAFFA Raissa</a:t>
            </a:r>
            <a:r>
              <a:rPr lang="en-US" b="1" u="sng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Dossou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Dorette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Zanvo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Doris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LOGBO Parsifal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Tcheho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Therese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Padonou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Jijoho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AZONDEKON Alain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9969500" y="3192418"/>
            <a:ext cx="1765300" cy="14049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75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92200" y="3130006"/>
            <a:ext cx="1485900" cy="1441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75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5300" y="4714605"/>
            <a:ext cx="8282214" cy="646331"/>
          </a:xfrm>
          <a:prstGeom prst="rect">
            <a:avLst/>
          </a:prstGeom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University of Porto-Novo, Faculty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Medecine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,Porto-Novo ,Benin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Military Teaching  Hospital ,Pediatrics ,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Cotonou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,Benin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2000" y="5667523"/>
            <a:ext cx="8078288" cy="461665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Oral presentation -ICASA 18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session , Nov- 4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Dec-Harare(Zimbabwe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6445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352425"/>
            <a:ext cx="10515600" cy="1325563"/>
          </a:xfr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WHAT ARE PERSPECTIVES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Establish a real collaboration between care centers</a:t>
            </a:r>
          </a:p>
          <a:p>
            <a:pPr lvl="1"/>
            <a:endParaRPr lang="en-US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Create More sites near to population                      Useful :</a:t>
            </a:r>
          </a:p>
          <a:p>
            <a:pPr lvl="1">
              <a:buFont typeface="Wingdings" pitchFamily="2" charset="2"/>
              <a:buChar char="ü"/>
            </a:pPr>
            <a:endParaRPr lang="en-US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Assurance of a Universal coverage and </a:t>
            </a:r>
            <a:r>
              <a:rPr lang="en-US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acces</a:t>
            </a:r>
            <a:r>
              <a:rPr lang="en-US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to treatment</a:t>
            </a:r>
          </a:p>
          <a:p>
            <a:pPr lvl="1">
              <a:buFont typeface="Wingdings" pitchFamily="2" charset="2"/>
              <a:buChar char="ü"/>
            </a:pPr>
            <a:endParaRPr lang="en-US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Positives impact on economics</a:t>
            </a:r>
          </a:p>
          <a:p>
            <a:pPr lvl="1">
              <a:buFont typeface="Wingdings" pitchFamily="2" charset="2"/>
              <a:buChar char="ü"/>
            </a:pPr>
            <a:endParaRPr lang="en-US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Improvement of the Health System</a:t>
            </a:r>
          </a:p>
          <a:p>
            <a:pPr>
              <a:buFont typeface="Wingdings" pitchFamily="2" charset="2"/>
              <a:buChar char="§"/>
            </a:pPr>
            <a:endParaRPr lang="en-US" sz="16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Promote Social and Human Science </a:t>
            </a:r>
            <a:endParaRPr lang="en-US" sz="20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Flèche droite 3"/>
          <p:cNvSpPr/>
          <p:nvPr/>
        </p:nvSpPr>
        <p:spPr>
          <a:xfrm>
            <a:off x="6702336" y="2650670"/>
            <a:ext cx="1463040" cy="24819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6235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21080" y="2616201"/>
            <a:ext cx="10515600" cy="1371599"/>
          </a:xfr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CONCLUSION</a:t>
            </a:r>
            <a:br>
              <a:rPr lang="en-US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6235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llipse 53"/>
          <p:cNvSpPr/>
          <p:nvPr/>
        </p:nvSpPr>
        <p:spPr>
          <a:xfrm>
            <a:off x="8242300" y="5194300"/>
            <a:ext cx="596900" cy="63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èche vers le haut 29"/>
          <p:cNvSpPr/>
          <p:nvPr/>
        </p:nvSpPr>
        <p:spPr>
          <a:xfrm>
            <a:off x="3136901" y="660400"/>
            <a:ext cx="101599" cy="4572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èche vers le haut 30"/>
          <p:cNvSpPr/>
          <p:nvPr/>
        </p:nvSpPr>
        <p:spPr>
          <a:xfrm>
            <a:off x="3771901" y="673100"/>
            <a:ext cx="118654" cy="45393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èche vers le haut 31"/>
          <p:cNvSpPr/>
          <p:nvPr/>
        </p:nvSpPr>
        <p:spPr>
          <a:xfrm>
            <a:off x="4406176" y="666932"/>
            <a:ext cx="127724" cy="51416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èche vers le haut 32"/>
          <p:cNvSpPr/>
          <p:nvPr/>
        </p:nvSpPr>
        <p:spPr>
          <a:xfrm>
            <a:off x="5080000" y="673100"/>
            <a:ext cx="139700" cy="469899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èche vers le haut 33"/>
          <p:cNvSpPr/>
          <p:nvPr/>
        </p:nvSpPr>
        <p:spPr>
          <a:xfrm>
            <a:off x="5675448" y="685800"/>
            <a:ext cx="128452" cy="4826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èche vers le haut 34"/>
          <p:cNvSpPr/>
          <p:nvPr/>
        </p:nvSpPr>
        <p:spPr>
          <a:xfrm flipH="1">
            <a:off x="6308265" y="691969"/>
            <a:ext cx="130634" cy="44849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èche vers le haut 35"/>
          <p:cNvSpPr/>
          <p:nvPr/>
        </p:nvSpPr>
        <p:spPr>
          <a:xfrm>
            <a:off x="6972300" y="673100"/>
            <a:ext cx="127000" cy="4953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èche vers le haut 36"/>
          <p:cNvSpPr/>
          <p:nvPr/>
        </p:nvSpPr>
        <p:spPr>
          <a:xfrm>
            <a:off x="7646490" y="662576"/>
            <a:ext cx="113210" cy="480424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llipse 37"/>
          <p:cNvSpPr/>
          <p:nvPr/>
        </p:nvSpPr>
        <p:spPr>
          <a:xfrm>
            <a:off x="2782388" y="1907177"/>
            <a:ext cx="5525589" cy="9144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DECISION TO TRANSFER </a:t>
            </a:r>
            <a:endParaRPr lang="en-US" i="1" dirty="0"/>
          </a:p>
        </p:txBody>
      </p:sp>
      <p:cxnSp>
        <p:nvCxnSpPr>
          <p:cNvPr id="39" name="Connecteur droit avec flèche 38"/>
          <p:cNvCxnSpPr/>
          <p:nvPr/>
        </p:nvCxnSpPr>
        <p:spPr>
          <a:xfrm rot="5400000">
            <a:off x="4134395" y="1691640"/>
            <a:ext cx="313509" cy="143692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rot="16200000" flipH="1">
            <a:off x="5169626" y="1701437"/>
            <a:ext cx="326572" cy="58783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6100355" y="1593669"/>
            <a:ext cx="313508" cy="287383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Flèche droite 41"/>
          <p:cNvSpPr/>
          <p:nvPr/>
        </p:nvSpPr>
        <p:spPr>
          <a:xfrm>
            <a:off x="2873828" y="3135085"/>
            <a:ext cx="822959" cy="1175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ZoneTexte 42"/>
          <p:cNvSpPr txBox="1"/>
          <p:nvPr/>
        </p:nvSpPr>
        <p:spPr>
          <a:xfrm>
            <a:off x="1031966" y="2886892"/>
            <a:ext cx="1899879" cy="92333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 </a:t>
            </a:r>
            <a:r>
              <a:rPr lang="en-US" i="1" dirty="0" smtClean="0"/>
              <a:t>Involvement of </a:t>
            </a:r>
          </a:p>
          <a:p>
            <a:pPr algn="ctr"/>
            <a:r>
              <a:rPr lang="en-US" i="1" dirty="0" smtClean="0"/>
              <a:t>Human and Social</a:t>
            </a:r>
          </a:p>
          <a:p>
            <a:pPr algn="ctr"/>
            <a:r>
              <a:rPr lang="en-US" i="1" dirty="0" smtClean="0"/>
              <a:t>     Sciences</a:t>
            </a:r>
            <a:endParaRPr lang="en-US" i="1" dirty="0"/>
          </a:p>
        </p:txBody>
      </p:sp>
      <p:sp>
        <p:nvSpPr>
          <p:cNvPr id="44" name="Flèche vers le bas 43"/>
          <p:cNvSpPr/>
          <p:nvPr/>
        </p:nvSpPr>
        <p:spPr>
          <a:xfrm>
            <a:off x="3592285" y="2730136"/>
            <a:ext cx="287383" cy="256032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èche vers le bas 44"/>
          <p:cNvSpPr/>
          <p:nvPr/>
        </p:nvSpPr>
        <p:spPr>
          <a:xfrm>
            <a:off x="6975567" y="2756989"/>
            <a:ext cx="225334" cy="121811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ZoneTexte 45"/>
          <p:cNvSpPr txBox="1"/>
          <p:nvPr/>
        </p:nvSpPr>
        <p:spPr>
          <a:xfrm>
            <a:off x="1854925" y="5329646"/>
            <a:ext cx="3088538" cy="129266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Better care,</a:t>
            </a:r>
          </a:p>
          <a:p>
            <a:pPr algn="ctr"/>
            <a:r>
              <a:rPr lang="en-US" i="1" dirty="0" smtClean="0"/>
              <a:t>Improvement of life conditions,</a:t>
            </a:r>
          </a:p>
          <a:p>
            <a:pPr algn="ctr"/>
            <a:r>
              <a:rPr lang="en-US" i="1" dirty="0" smtClean="0"/>
              <a:t>Better health condition </a:t>
            </a:r>
          </a:p>
          <a:p>
            <a:pPr algn="ctr"/>
            <a:r>
              <a:rPr lang="en-US" sz="2400" b="1" i="1" u="sng" dirty="0" smtClean="0">
                <a:solidFill>
                  <a:srgbClr val="C00000"/>
                </a:solidFill>
              </a:rPr>
              <a:t>  Continuum of care</a:t>
            </a:r>
            <a:endParaRPr lang="en-US" sz="2400" b="1" i="1" u="sng" dirty="0">
              <a:solidFill>
                <a:srgbClr val="C0000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001987" y="4047672"/>
            <a:ext cx="4615366" cy="92333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C00000"/>
                </a:solidFill>
              </a:rPr>
              <a:t>Loss of follow up</a:t>
            </a:r>
          </a:p>
          <a:p>
            <a:pPr algn="ctr"/>
            <a:r>
              <a:rPr lang="en-US" i="1" dirty="0" smtClean="0">
                <a:solidFill>
                  <a:srgbClr val="C00000"/>
                </a:solidFill>
              </a:rPr>
              <a:t>No evidence of continuum of treatment</a:t>
            </a:r>
          </a:p>
          <a:p>
            <a:pPr algn="ctr"/>
            <a:r>
              <a:rPr lang="en-US" i="1" dirty="0" smtClean="0">
                <a:solidFill>
                  <a:srgbClr val="C00000"/>
                </a:solidFill>
              </a:rPr>
              <a:t>Sometimes worse health conditions and death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2886891" y="1149531"/>
            <a:ext cx="5042263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C00000"/>
                </a:solidFill>
              </a:rPr>
              <a:t>             INCOMODIOUS CONDITIONS OF LIFE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031328" y="5182969"/>
            <a:ext cx="492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/>
              <a:t>Fast</a:t>
            </a:r>
            <a:r>
              <a:rPr lang="fr-FR" sz="2400" b="1" dirty="0" smtClean="0"/>
              <a:t> tract 90-90-</a:t>
            </a:r>
            <a:r>
              <a:rPr lang="fr-FR" sz="3600" b="1" dirty="0" smtClean="0">
                <a:solidFill>
                  <a:srgbClr val="C00000"/>
                </a:solidFill>
              </a:rPr>
              <a:t>90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401544" y="281755"/>
            <a:ext cx="5891293" cy="369332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 smtClean="0"/>
              <a:t>INFECTED CHILDREN ALREADY ON TREATMENT IN A CENTER</a:t>
            </a:r>
            <a:endParaRPr lang="en-US" b="1" dirty="0"/>
          </a:p>
        </p:txBody>
      </p:sp>
      <p:sp>
        <p:nvSpPr>
          <p:cNvPr id="29" name="Flèche à angle droit 28"/>
          <p:cNvSpPr/>
          <p:nvPr/>
        </p:nvSpPr>
        <p:spPr>
          <a:xfrm>
            <a:off x="4724400" y="5854700"/>
            <a:ext cx="4064000" cy="6985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6235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225425"/>
            <a:ext cx="8991600" cy="993775"/>
          </a:xfr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/>
              <a:t>ACKNOWLEGDMENT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endParaRPr lang="en-US" b="1" i="1" dirty="0" smtClean="0"/>
          </a:p>
          <a:p>
            <a:pPr>
              <a:buFont typeface="Wingdings" pitchFamily="2" charset="2"/>
              <a:buChar char="ü"/>
            </a:pPr>
            <a:endParaRPr lang="en-US" b="1" i="1" dirty="0" smtClean="0"/>
          </a:p>
          <a:p>
            <a:pPr>
              <a:buFont typeface="Wingdings" pitchFamily="2" charset="2"/>
              <a:buChar char="ü"/>
            </a:pPr>
            <a:endParaRPr lang="en-US" b="1" i="1" dirty="0" smtClean="0"/>
          </a:p>
          <a:p>
            <a:pPr>
              <a:buFont typeface="Wingdings" pitchFamily="2" charset="2"/>
              <a:buChar char="ü"/>
            </a:pPr>
            <a:endParaRPr lang="en-US" sz="2200" b="1" i="1" dirty="0" smtClean="0"/>
          </a:p>
          <a:p>
            <a:pPr>
              <a:buFont typeface="Wingdings" pitchFamily="2" charset="2"/>
              <a:buChar char="ü"/>
            </a:pPr>
            <a:r>
              <a:rPr lang="en-US" sz="2200" b="1" i="1" dirty="0" smtClean="0"/>
              <a:t>Med Col </a:t>
            </a:r>
            <a:r>
              <a:rPr lang="en-US" sz="2200" b="1" i="1" dirty="0" err="1" smtClean="0"/>
              <a:t>Azondekon</a:t>
            </a:r>
            <a:r>
              <a:rPr lang="en-US" sz="2200" b="1" i="1" dirty="0" smtClean="0"/>
              <a:t> Alain</a:t>
            </a:r>
          </a:p>
          <a:p>
            <a:pPr>
              <a:buFont typeface="Wingdings" pitchFamily="2" charset="2"/>
              <a:buChar char="ü"/>
            </a:pPr>
            <a:r>
              <a:rPr lang="en-US" sz="2200" b="1" i="1" dirty="0" err="1" smtClean="0"/>
              <a:t>Mr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Bognon</a:t>
            </a:r>
            <a:r>
              <a:rPr lang="en-US" sz="2200" b="1" i="1" dirty="0" smtClean="0"/>
              <a:t> Tanguy</a:t>
            </a:r>
          </a:p>
          <a:p>
            <a:pPr>
              <a:buFont typeface="Wingdings" pitchFamily="2" charset="2"/>
              <a:buChar char="ü"/>
            </a:pPr>
            <a:r>
              <a:rPr lang="en-US" sz="2200" b="1" i="1" dirty="0" err="1" smtClean="0"/>
              <a:t>Mr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Akpoli</a:t>
            </a:r>
            <a:r>
              <a:rPr lang="en-US" sz="2200" b="1" i="1" dirty="0" smtClean="0"/>
              <a:t> Rock</a:t>
            </a:r>
          </a:p>
          <a:p>
            <a:pPr>
              <a:buFont typeface="Wingdings" pitchFamily="2" charset="2"/>
              <a:buChar char="ü"/>
            </a:pPr>
            <a:r>
              <a:rPr lang="en-US" sz="2200" b="1" i="1" dirty="0" smtClean="0"/>
              <a:t>Captain </a:t>
            </a:r>
            <a:r>
              <a:rPr lang="en-US" sz="2200" b="1" i="1" dirty="0" err="1" smtClean="0"/>
              <a:t>Dopkonou</a:t>
            </a:r>
            <a:endParaRPr lang="en-US" sz="2200" b="1" i="1" dirty="0" smtClean="0"/>
          </a:p>
          <a:p>
            <a:pPr>
              <a:buFont typeface="Wingdings" pitchFamily="2" charset="2"/>
              <a:buChar char="ü"/>
            </a:pPr>
            <a:r>
              <a:rPr lang="en-US" sz="2200" b="1" i="1" dirty="0" smtClean="0"/>
              <a:t>All the Pediatric department’s team</a:t>
            </a:r>
          </a:p>
          <a:p>
            <a:pPr>
              <a:buFont typeface="Wingdings" pitchFamily="2" charset="2"/>
              <a:buChar char="ü"/>
            </a:pPr>
            <a:endParaRPr lang="en-US" b="1" i="1" dirty="0" smtClean="0"/>
          </a:p>
          <a:p>
            <a:pPr>
              <a:buFont typeface="Wingdings" pitchFamily="2" charset="2"/>
              <a:buChar char="ü"/>
            </a:pPr>
            <a:endParaRPr lang="en-US" b="1" i="1" dirty="0" smtClean="0"/>
          </a:p>
          <a:p>
            <a:pPr lvl="8">
              <a:buNone/>
            </a:pPr>
            <a:r>
              <a:rPr lang="en-US" sz="2200" b="1" i="1" dirty="0" smtClean="0"/>
              <a:t>To all those who contribute to this</a:t>
            </a:r>
          </a:p>
          <a:p>
            <a:pPr lvl="8">
              <a:buNone/>
            </a:pPr>
            <a:r>
              <a:rPr lang="en-US" b="1" i="1" dirty="0" smtClean="0"/>
              <a:t>                                                                               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910045" y="1358538"/>
            <a:ext cx="3152503" cy="1646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75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151224" y="1358537"/>
            <a:ext cx="3177176" cy="19071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75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 descr="sida-660x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01947" y="5042627"/>
            <a:ext cx="1285852" cy="1536688"/>
          </a:xfrm>
          <a:prstGeom prst="rect">
            <a:avLst/>
          </a:prstGeom>
        </p:spPr>
      </p:pic>
      <p:pic>
        <p:nvPicPr>
          <p:cNvPr id="8" name="Image 7" descr="sida-660x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7515" y="5103064"/>
            <a:ext cx="1285852" cy="150019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242663" y="3487783"/>
            <a:ext cx="32771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 i="1" dirty="0" smtClean="0"/>
              <a:t>Prof </a:t>
            </a:r>
            <a:r>
              <a:rPr lang="en-US" sz="2000" b="1" i="1" dirty="0" err="1" smtClean="0"/>
              <a:t>Padonou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Jijoho</a:t>
            </a:r>
            <a:endParaRPr lang="en-US" sz="2000" b="1" i="1" dirty="0" smtClean="0"/>
          </a:p>
          <a:p>
            <a:pPr>
              <a:buFont typeface="Wingdings" pitchFamily="2" charset="2"/>
              <a:buChar char="ü"/>
            </a:pPr>
            <a:r>
              <a:rPr lang="en-US" sz="2000" b="1" i="1" dirty="0" err="1" smtClean="0"/>
              <a:t>Logbo</a:t>
            </a:r>
            <a:r>
              <a:rPr lang="en-US" sz="2000" b="1" i="1" dirty="0" smtClean="0"/>
              <a:t> Parsifal</a:t>
            </a:r>
          </a:p>
          <a:p>
            <a:pPr>
              <a:buFont typeface="Wingdings" pitchFamily="2" charset="2"/>
              <a:buChar char="ü"/>
            </a:pPr>
            <a:r>
              <a:rPr lang="en-US" sz="2000" b="1" i="1" dirty="0" smtClean="0"/>
              <a:t>English pediatric class 2015</a:t>
            </a:r>
            <a:endParaRPr lang="en-US" sz="2000" b="1" i="1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6235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77825"/>
            <a:ext cx="10515600" cy="1325563"/>
          </a:xfr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           INTRODUCTION</a:t>
            </a:r>
          </a:p>
          <a:p>
            <a:pPr marL="1943100" lvl="3" indent="-571500">
              <a:lnSpc>
                <a:spcPct val="150000"/>
              </a:lnSpc>
              <a:buFont typeface="+mj-lt"/>
              <a:buAutoNum type="romanUcPeriod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Objectives</a:t>
            </a:r>
          </a:p>
          <a:p>
            <a:pPr marL="1943100" lvl="3" indent="-571500">
              <a:lnSpc>
                <a:spcPct val="150000"/>
              </a:lnSpc>
              <a:buFont typeface="+mj-lt"/>
              <a:buAutoNum type="romanUcPeriod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Methods</a:t>
            </a:r>
          </a:p>
          <a:p>
            <a:pPr marL="1943100" lvl="3" indent="-571500">
              <a:lnSpc>
                <a:spcPct val="150000"/>
              </a:lnSpc>
              <a:buFont typeface="+mj-lt"/>
              <a:buAutoNum type="romanUcPeriod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Results</a:t>
            </a:r>
          </a:p>
          <a:p>
            <a:pPr marL="1943100" lvl="3" indent="-571500">
              <a:lnSpc>
                <a:spcPct val="150000"/>
              </a:lnSpc>
              <a:buFont typeface="+mj-lt"/>
              <a:buAutoNum type="romanUcPeriod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Summary</a:t>
            </a:r>
          </a:p>
          <a:p>
            <a:pPr marL="1943100" lvl="3" indent="-571500">
              <a:lnSpc>
                <a:spcPct val="150000"/>
              </a:lnSpc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CONCLUSION</a:t>
            </a:r>
            <a:endParaRPr lang="en-US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12870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352425"/>
            <a:ext cx="10515600" cy="1325563"/>
          </a:xfr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INTRODUCTION 1</a:t>
            </a:r>
            <a:br>
              <a:rPr lang="en-US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Despite PMTCT we still having children infected by HIV </a:t>
            </a:r>
          </a:p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or some unknown as well</a:t>
            </a: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 Need access to best care and follow up programs</a:t>
            </a:r>
          </a:p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    Depending on their life conditions: </a:t>
            </a: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-social and economics conditions, </a:t>
            </a:r>
          </a:p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-quality of care </a:t>
            </a:r>
          </a:p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-coverage of health system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75437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926" y="181883"/>
            <a:ext cx="6463574" cy="884917"/>
          </a:xfr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SITUATION IN   BENIN</a:t>
            </a:r>
            <a:br>
              <a:rPr lang="en-US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French West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African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country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Population : 10 million (2014)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       45%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children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infected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Care package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already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available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Need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More ART Sites as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near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as possible to population</a:t>
            </a: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Ensuring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acces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and best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quality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Of care </a:t>
            </a:r>
          </a:p>
          <a:p>
            <a:endParaRPr lang="en-US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5814061" y="1270000"/>
            <a:ext cx="6048102" cy="461034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 cap="sq">
            <a:solidFill>
              <a:srgbClr val="00B0F0">
                <a:alpha val="54901"/>
              </a:srgbClr>
            </a:solidFill>
            <a:round/>
            <a:headEnd/>
            <a:tailEnd/>
          </a:ln>
        </p:spPr>
        <p:txBody>
          <a:bodyPr anchor="ctr"/>
          <a:lstStyle/>
          <a:p>
            <a:pPr marL="427038" indent="-427038"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fr-FR" sz="2000" b="1" dirty="0" smtClean="0">
                <a:latin typeface="Arial Black" pitchFamily="34" charset="0"/>
              </a:rPr>
              <a:t>                    </a:t>
            </a:r>
          </a:p>
          <a:p>
            <a:pPr marL="427038" indent="-427038" algn="just" eaLnBrk="1" hangingPunct="1">
              <a:lnSpc>
                <a:spcPct val="150000"/>
              </a:lnSpc>
            </a:pPr>
            <a:r>
              <a:rPr lang="en-US" altLang="fr-FR" sz="2000" b="1" dirty="0" smtClean="0">
                <a:latin typeface="Arial Black" pitchFamily="34" charset="0"/>
              </a:rPr>
              <a:t>                         </a:t>
            </a:r>
            <a:endParaRPr lang="en-US" altLang="fr-FR" sz="2000" b="1" dirty="0">
              <a:latin typeface="Arial Black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705703" y="3592286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NIGERIA</a:t>
            </a:r>
            <a:endParaRPr lang="en-US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917476" y="3344092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GHANA</a:t>
            </a:r>
            <a:endParaRPr lang="en-US" b="1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801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20717" y="2814410"/>
            <a:ext cx="10515600" cy="1325563"/>
          </a:xfr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latin typeface="Arial Black" pitchFamily="34" charset="0"/>
              </a:rPr>
              <a:t>I.OBJECTIVES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65200" y="889000"/>
            <a:ext cx="10388600" cy="13335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                                                                                                                                                                    </a:t>
            </a:r>
            <a:endParaRPr lang="en-US" b="1" dirty="0" smtClean="0">
              <a:latin typeface="Arial Black" pitchFamily="34" charset="0"/>
            </a:endParaRPr>
          </a:p>
          <a:p>
            <a:pPr algn="ctr"/>
            <a:endParaRPr lang="en-US" b="1" dirty="0" smtClean="0">
              <a:latin typeface="Arial Black" pitchFamily="34" charset="0"/>
            </a:endParaRPr>
          </a:p>
          <a:p>
            <a:pPr algn="ctr">
              <a:buNone/>
            </a:pPr>
            <a:endParaRPr lang="en-US" b="1" dirty="0" smtClean="0">
              <a:latin typeface="Arial Black" pitchFamily="34" charset="0"/>
            </a:endParaRPr>
          </a:p>
          <a:p>
            <a:pPr algn="ctr">
              <a:buNone/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22798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1300"/>
            <a:ext cx="10515600" cy="59356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endParaRPr lang="fr-FR" b="1" u="sng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b="1" u="sng" dirty="0" smtClean="0">
                <a:latin typeface="Arial" pitchFamily="34" charset="0"/>
                <a:cs typeface="Arial" pitchFamily="34" charset="0"/>
              </a:rPr>
              <a:t>GENERAL</a:t>
            </a:r>
          </a:p>
          <a:p>
            <a:pPr>
              <a:buNone/>
            </a:pPr>
            <a:r>
              <a:rPr lang="fr-FR" b="1" u="sng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Evaluate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the best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way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organize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transfer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? </a:t>
            </a: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How to assure the continuum of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treatment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?</a:t>
            </a: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b="1" u="sng" dirty="0" smtClean="0">
                <a:latin typeface="Arial" pitchFamily="34" charset="0"/>
                <a:cs typeface="Arial" pitchFamily="34" charset="0"/>
              </a:rPr>
              <a:t>SPECIFICS</a:t>
            </a:r>
          </a:p>
          <a:p>
            <a:pPr>
              <a:buNone/>
            </a:pPr>
            <a:r>
              <a:rPr lang="fr-FR" b="1" u="sng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are the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benefits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and challenges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gain?</a:t>
            </a: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are impacts for the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health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system and for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children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30745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415925"/>
            <a:ext cx="8115300" cy="1325563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/>
              <a:t>WORKING ENVIRONMENT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954" y="3223351"/>
            <a:ext cx="10515600" cy="1894749"/>
          </a:xfr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3200" b="1" dirty="0" smtClean="0"/>
              <a:t>         MILITARY TEACHING HOSPITAL OF BENIN </a:t>
            </a:r>
            <a:r>
              <a:rPr lang="en-US" b="1" dirty="0" smtClean="0"/>
              <a:t>(</a:t>
            </a:r>
            <a:r>
              <a:rPr lang="en-US" b="1" dirty="0" err="1" smtClean="0"/>
              <a:t>Cotonou</a:t>
            </a:r>
            <a:r>
              <a:rPr lang="en-US" b="1" dirty="0" smtClean="0"/>
              <a:t>)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                                        PEDIATRIC DEPARTMENT</a:t>
            </a:r>
          </a:p>
          <a:p>
            <a:pPr>
              <a:buNone/>
            </a:pPr>
            <a:r>
              <a:rPr lang="en-US" b="1" dirty="0" smtClean="0"/>
              <a:t>          CUCEIH</a:t>
            </a:r>
            <a:r>
              <a:rPr lang="en-US" dirty="0" smtClean="0"/>
              <a:t>(</a:t>
            </a:r>
            <a:r>
              <a:rPr lang="en-US" b="1" dirty="0" smtClean="0"/>
              <a:t>C</a:t>
            </a:r>
            <a:r>
              <a:rPr lang="en-US" dirty="0" smtClean="0"/>
              <a:t>are </a:t>
            </a:r>
            <a:r>
              <a:rPr lang="en-US" b="1" dirty="0" smtClean="0"/>
              <a:t>U</a:t>
            </a:r>
            <a:r>
              <a:rPr lang="en-US" dirty="0" smtClean="0"/>
              <a:t>nit for </a:t>
            </a:r>
            <a:r>
              <a:rPr lang="en-US" b="1" dirty="0" smtClean="0"/>
              <a:t>C</a:t>
            </a:r>
            <a:r>
              <a:rPr lang="en-US" dirty="0" smtClean="0"/>
              <a:t>hildren </a:t>
            </a:r>
            <a:r>
              <a:rPr lang="en-US" b="1" dirty="0" smtClean="0"/>
              <a:t>E</a:t>
            </a:r>
            <a:r>
              <a:rPr lang="en-US" dirty="0" smtClean="0"/>
              <a:t>xposed or </a:t>
            </a:r>
            <a:r>
              <a:rPr lang="en-US" b="1" dirty="0" smtClean="0"/>
              <a:t>I</a:t>
            </a:r>
            <a:r>
              <a:rPr lang="en-US" dirty="0" smtClean="0"/>
              <a:t>nfected by </a:t>
            </a:r>
            <a:r>
              <a:rPr lang="en-US" b="1" dirty="0" smtClean="0"/>
              <a:t>H</a:t>
            </a:r>
            <a:r>
              <a:rPr lang="en-US" dirty="0" smtClean="0"/>
              <a:t>IV)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3012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3577" y="2603501"/>
            <a:ext cx="5166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SOCIAL AND PREVENTIVE PEDIATRIC DEPARTMENT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2900" y="3070076"/>
            <a:ext cx="4712479" cy="25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969356" y="5737525"/>
            <a:ext cx="2017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HEALTH EDUCATOR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2389639" y="5672211"/>
            <a:ext cx="2498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SOCIAL WORKER OFFICE</a:t>
            </a:r>
            <a:endParaRPr lang="en-US" b="1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F8E8-14AD-4FC3-A42C-DE13BC6CB9F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" name="Imag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3700" y="241301"/>
            <a:ext cx="71501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5062" y="3133724"/>
            <a:ext cx="4846637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33012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644</Words>
  <Application>Microsoft Office PowerPoint</Application>
  <PresentationFormat>Personnalisé</PresentationFormat>
  <Paragraphs>208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Office Theme</vt:lpstr>
      <vt:lpstr>Diapositive 1</vt:lpstr>
      <vt:lpstr> Children’s transfer from a Pediatric department to another: Its organization and challenges in a resource-limited setting  </vt:lpstr>
      <vt:lpstr> OUTLINES</vt:lpstr>
      <vt:lpstr> INTRODUCTION 1 </vt:lpstr>
      <vt:lpstr> SITUATION IN   BENIN </vt:lpstr>
      <vt:lpstr>I.OBJECTIVES</vt:lpstr>
      <vt:lpstr>Diapositive 7</vt:lpstr>
      <vt:lpstr>WORKING ENVIRONMENT</vt:lpstr>
      <vt:lpstr>Diapositive 9</vt:lpstr>
      <vt:lpstr>                                                                                                                                                                                                                   RESEARCH AND CARE DEPARTMENT</vt:lpstr>
      <vt:lpstr> II. METHODS</vt:lpstr>
      <vt:lpstr>Diapositive 12</vt:lpstr>
      <vt:lpstr>Diapositive 13</vt:lpstr>
      <vt:lpstr>IV. RESULTS</vt:lpstr>
      <vt:lpstr>Children charachteristics</vt:lpstr>
      <vt:lpstr> Transfer’s reasons </vt:lpstr>
      <vt:lpstr> Transfer results </vt:lpstr>
      <vt:lpstr> V. SUMMARY</vt:lpstr>
      <vt:lpstr>Diapositive 19</vt:lpstr>
      <vt:lpstr>WHAT ARE PERSPECTIVES NOW?</vt:lpstr>
      <vt:lpstr> CONCLUSION </vt:lpstr>
      <vt:lpstr>Diapositive 22</vt:lpstr>
      <vt:lpstr>ACKNOWLEGDMENT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Elvis Kasapa</dc:creator>
  <cp:lastModifiedBy>DMB</cp:lastModifiedBy>
  <cp:revision>40</cp:revision>
  <dcterms:created xsi:type="dcterms:W3CDTF">2015-11-18T23:24:22Z</dcterms:created>
  <dcterms:modified xsi:type="dcterms:W3CDTF">2015-12-03T10:26:57Z</dcterms:modified>
</cp:coreProperties>
</file>