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6" r:id="rId3"/>
    <p:sldId id="352" r:id="rId4"/>
    <p:sldId id="321" r:id="rId5"/>
    <p:sldId id="325" r:id="rId6"/>
    <p:sldId id="303" r:id="rId7"/>
    <p:sldId id="324" r:id="rId8"/>
    <p:sldId id="301" r:id="rId9"/>
    <p:sldId id="326" r:id="rId10"/>
    <p:sldId id="328" r:id="rId11"/>
    <p:sldId id="359" r:id="rId12"/>
    <p:sldId id="341" r:id="rId13"/>
    <p:sldId id="331" r:id="rId14"/>
    <p:sldId id="340" r:id="rId15"/>
    <p:sldId id="337" r:id="rId16"/>
    <p:sldId id="338" r:id="rId17"/>
    <p:sldId id="355" r:id="rId18"/>
    <p:sldId id="356" r:id="rId19"/>
    <p:sldId id="357" r:id="rId20"/>
    <p:sldId id="344" r:id="rId21"/>
    <p:sldId id="354" r:id="rId22"/>
    <p:sldId id="358" r:id="rId23"/>
    <p:sldId id="336"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an Chitiyo" initials="VC" lastIdx="11" clrIdx="0"/>
  <p:cmAuthor id="1" name="D Patel" initials="D P" lastIdx="8" clrIdx="1"/>
  <p:cmAuthor id="2" name="Karen Webb" initials="KW" lastIdx="5" clrIdx="2"/>
  <p:cmAuthor id="3" name="Barbara Engelsmann" initials="BE"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4BB"/>
    <a:srgbClr val="FC8774"/>
    <a:srgbClr val="BC1E04"/>
    <a:srgbClr val="FBEC8F"/>
    <a:srgbClr val="CCFFCC"/>
    <a:srgbClr val="DEFAED"/>
    <a:srgbClr val="FAF0DE"/>
    <a:srgbClr val="DFE9E5"/>
    <a:srgbClr val="CFDFD8"/>
    <a:srgbClr val="5BD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8633" autoAdjust="0"/>
  </p:normalViewPr>
  <p:slideViewPr>
    <p:cSldViewPr>
      <p:cViewPr>
        <p:scale>
          <a:sx n="67" d="100"/>
          <a:sy n="67" d="100"/>
        </p:scale>
        <p:origin x="-1256" y="-80"/>
      </p:cViewPr>
      <p:guideLst>
        <p:guide orient="horz" pos="2160"/>
        <p:guide pos="2880"/>
      </p:guideLst>
    </p:cSldViewPr>
  </p:slideViewPr>
  <p:outlineViewPr>
    <p:cViewPr>
      <p:scale>
        <a:sx n="33" d="100"/>
        <a:sy n="33" d="100"/>
      </p:scale>
      <p:origin x="0" y="42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8820956204003"/>
          <c:y val="4.91461210791274E-2"/>
          <c:w val="0.87093793422880961"/>
          <c:h val="0.84729744847467836"/>
        </c:manualLayout>
      </c:layout>
      <c:barChart>
        <c:barDir val="col"/>
        <c:grouping val="clustered"/>
        <c:varyColors val="0"/>
        <c:ser>
          <c:idx val="0"/>
          <c:order val="0"/>
          <c:tx>
            <c:strRef>
              <c:f>Sheet1!$B$1</c:f>
              <c:strCache>
                <c:ptCount val="1"/>
                <c:pt idx="0">
                  <c:v>Registers</c:v>
                </c:pt>
              </c:strCache>
            </c:strRef>
          </c:tx>
          <c:spPr>
            <a:solidFill>
              <a:schemeClr val="accent6">
                <a:lumMod val="75000"/>
              </a:schemeClr>
            </a:solidFill>
          </c:spPr>
          <c:invertIfNegative val="0"/>
          <c:dLbls>
            <c:dLbl>
              <c:idx val="0"/>
              <c:layout>
                <c:manualLayout>
                  <c:x val="-1.6339869281045752E-3"/>
                  <c:y val="0.26775956284153007"/>
                </c:manualLayout>
              </c:layout>
              <c:spPr/>
              <c:txPr>
                <a:bodyPr/>
                <a:lstStyle/>
                <a:p>
                  <a:pPr>
                    <a:defRPr b="1">
                      <a:solidFill>
                        <a:schemeClr val="bg1"/>
                      </a:solidFill>
                    </a:defRPr>
                  </a:pPr>
                  <a:endParaRPr lang="en-US"/>
                </a:p>
              </c:txPr>
              <c:showLegendKey val="0"/>
              <c:showVal val="1"/>
              <c:showCatName val="0"/>
              <c:showSerName val="0"/>
              <c:showPercent val="0"/>
              <c:showBubbleSize val="0"/>
            </c:dLbl>
            <c:dLbl>
              <c:idx val="1"/>
              <c:layout>
                <c:manualLayout>
                  <c:x val="1.6339869281045752E-3"/>
                  <c:y val="0.1830601092896175"/>
                </c:manualLayout>
              </c:layout>
              <c:spPr/>
              <c:txPr>
                <a:bodyPr/>
                <a:lstStyle/>
                <a:p>
                  <a:pPr>
                    <a:defRPr b="1">
                      <a:solidFill>
                        <a:schemeClr val="bg1"/>
                      </a:solidFill>
                    </a:defRPr>
                  </a:pPr>
                  <a:endParaRPr lang="en-US"/>
                </a:p>
              </c:txPr>
              <c:showLegendKey val="0"/>
              <c:showVal val="1"/>
              <c:showCatName val="0"/>
              <c:showSerName val="0"/>
              <c:showPercent val="0"/>
              <c:showBubbleSize val="0"/>
            </c:dLbl>
            <c:dLbl>
              <c:idx val="2"/>
              <c:showLegendKey val="0"/>
              <c:showVal val="1"/>
              <c:showCatName val="0"/>
              <c:showSerName val="0"/>
              <c:showPercent val="0"/>
              <c:showBubbleSize val="0"/>
            </c:dLbl>
            <c:showLegendKey val="0"/>
            <c:showVal val="0"/>
            <c:showCatName val="0"/>
            <c:showSerName val="0"/>
            <c:showPercent val="0"/>
            <c:showBubbleSize val="0"/>
          </c:dLbls>
          <c:cat>
            <c:strRef>
              <c:f>Sheet1!$A$2:$A$3</c:f>
              <c:strCache>
                <c:ptCount val="2"/>
                <c:pt idx="0">
                  <c:v>Available National Data</c:v>
                </c:pt>
                <c:pt idx="1">
                  <c:v>Registers</c:v>
                </c:pt>
              </c:strCache>
            </c:strRef>
          </c:cat>
          <c:val>
            <c:numRef>
              <c:f>Sheet1!$B$2:$B$3</c:f>
              <c:numCache>
                <c:formatCode>0.0%</c:formatCode>
                <c:ptCount val="2"/>
                <c:pt idx="0">
                  <c:v>0.45</c:v>
                </c:pt>
                <c:pt idx="1">
                  <c:v>0.312</c:v>
                </c:pt>
              </c:numCache>
            </c:numRef>
          </c:val>
        </c:ser>
        <c:dLbls>
          <c:showLegendKey val="0"/>
          <c:showVal val="0"/>
          <c:showCatName val="0"/>
          <c:showSerName val="0"/>
          <c:showPercent val="0"/>
          <c:showBubbleSize val="0"/>
        </c:dLbls>
        <c:gapWidth val="150"/>
        <c:axId val="163649024"/>
        <c:axId val="89164608"/>
      </c:barChart>
      <c:catAx>
        <c:axId val="163649024"/>
        <c:scaling>
          <c:orientation val="minMax"/>
        </c:scaling>
        <c:delete val="0"/>
        <c:axPos val="b"/>
        <c:majorTickMark val="out"/>
        <c:minorTickMark val="none"/>
        <c:tickLblPos val="nextTo"/>
        <c:crossAx val="89164608"/>
        <c:crosses val="autoZero"/>
        <c:auto val="1"/>
        <c:lblAlgn val="ctr"/>
        <c:lblOffset val="100"/>
        <c:noMultiLvlLbl val="0"/>
      </c:catAx>
      <c:valAx>
        <c:axId val="89164608"/>
        <c:scaling>
          <c:orientation val="minMax"/>
        </c:scaling>
        <c:delete val="0"/>
        <c:axPos val="l"/>
        <c:majorGridlines/>
        <c:numFmt formatCode="0%" sourceLinked="0"/>
        <c:majorTickMark val="out"/>
        <c:minorTickMark val="none"/>
        <c:tickLblPos val="nextTo"/>
        <c:crossAx val="16364902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a:solidFill>
                      <a:schemeClr val="bg1"/>
                    </a:solidFill>
                  </a:defRPr>
                </a:pPr>
                <a:endParaRPr lang="en-US"/>
              </a:p>
            </c:txPr>
            <c:showLegendKey val="0"/>
            <c:showVal val="0"/>
            <c:showCatName val="0"/>
            <c:showSerName val="0"/>
            <c:showPercent val="0"/>
            <c:showBubbleSize val="0"/>
          </c:dLbls>
          <c:cat>
            <c:strRef>
              <c:f>Sheet1!$A$2:$A$4</c:f>
              <c:strCache>
                <c:ptCount val="3"/>
                <c:pt idx="0">
                  <c:v>Available National Data</c:v>
                </c:pt>
                <c:pt idx="1">
                  <c:v>Registers + Mothers Documented EID&lt;3mo</c:v>
                </c:pt>
                <c:pt idx="2">
                  <c:v>Recalibrated EID Completion</c:v>
                </c:pt>
              </c:strCache>
            </c:strRef>
          </c:cat>
          <c:val>
            <c:numRef>
              <c:f>Sheet1!$B$2:$B$4</c:f>
              <c:numCache>
                <c:formatCode>0.0%</c:formatCode>
                <c:ptCount val="3"/>
                <c:pt idx="0">
                  <c:v>0.45</c:v>
                </c:pt>
                <c:pt idx="1">
                  <c:v>0.312</c:v>
                </c:pt>
                <c:pt idx="2">
                  <c:v>0.57599999999999996</c:v>
                </c:pt>
              </c:numCache>
            </c:numRef>
          </c:val>
        </c:ser>
        <c:ser>
          <c:idx val="1"/>
          <c:order val="1"/>
          <c:tx>
            <c:strRef>
              <c:f>Sheet1!$C$1</c:f>
              <c:strCache>
                <c:ptCount val="1"/>
                <c:pt idx="0">
                  <c:v>Column2</c:v>
                </c:pt>
              </c:strCache>
            </c:strRef>
          </c:tx>
          <c:invertIfNegative val="0"/>
          <c:dPt>
            <c:idx val="1"/>
            <c:invertIfNegative val="0"/>
            <c:bubble3D val="0"/>
            <c:spPr>
              <a:solidFill>
                <a:schemeClr val="accent2">
                  <a:lumMod val="75000"/>
                </a:schemeClr>
              </a:solidFill>
            </c:spPr>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Sheet1!$A$2:$A$4</c:f>
              <c:strCache>
                <c:ptCount val="3"/>
                <c:pt idx="0">
                  <c:v>Available National Data</c:v>
                </c:pt>
                <c:pt idx="1">
                  <c:v>Registers + Mothers Documented EID&lt;3mo</c:v>
                </c:pt>
                <c:pt idx="2">
                  <c:v>Recalibrated EID Completion</c:v>
                </c:pt>
              </c:strCache>
            </c:strRef>
          </c:cat>
          <c:val>
            <c:numRef>
              <c:f>Sheet1!$C$2:$C$4</c:f>
              <c:numCache>
                <c:formatCode>0.0%</c:formatCode>
                <c:ptCount val="3"/>
                <c:pt idx="1">
                  <c:v>0.26400000000000001</c:v>
                </c:pt>
              </c:numCache>
            </c:numRef>
          </c:val>
        </c:ser>
        <c:dLbls>
          <c:showLegendKey val="0"/>
          <c:showVal val="0"/>
          <c:showCatName val="0"/>
          <c:showSerName val="0"/>
          <c:showPercent val="0"/>
          <c:showBubbleSize val="0"/>
        </c:dLbls>
        <c:gapWidth val="150"/>
        <c:overlap val="100"/>
        <c:axId val="216015360"/>
        <c:axId val="106892672"/>
      </c:barChart>
      <c:catAx>
        <c:axId val="216015360"/>
        <c:scaling>
          <c:orientation val="minMax"/>
        </c:scaling>
        <c:delete val="0"/>
        <c:axPos val="b"/>
        <c:majorTickMark val="out"/>
        <c:minorTickMark val="none"/>
        <c:tickLblPos val="nextTo"/>
        <c:crossAx val="106892672"/>
        <c:crosses val="autoZero"/>
        <c:auto val="1"/>
        <c:lblAlgn val="ctr"/>
        <c:lblOffset val="100"/>
        <c:noMultiLvlLbl val="0"/>
      </c:catAx>
      <c:valAx>
        <c:axId val="106892672"/>
        <c:scaling>
          <c:orientation val="minMax"/>
        </c:scaling>
        <c:delete val="0"/>
        <c:axPos val="l"/>
        <c:majorGridlines/>
        <c:numFmt formatCode="0%" sourceLinked="0"/>
        <c:majorTickMark val="out"/>
        <c:minorTickMark val="none"/>
        <c:tickLblPos val="nextTo"/>
        <c:crossAx val="216015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a:solidFill>
                      <a:schemeClr val="bg1"/>
                    </a:solidFill>
                  </a:defRPr>
                </a:pPr>
                <a:endParaRPr lang="en-US"/>
              </a:p>
            </c:txPr>
            <c:showLegendKey val="0"/>
            <c:showVal val="0"/>
            <c:showCatName val="0"/>
            <c:showSerName val="0"/>
            <c:showPercent val="0"/>
            <c:showBubbleSize val="0"/>
          </c:dLbls>
          <c:cat>
            <c:strRef>
              <c:f>Sheet1!$A$2:$A$5</c:f>
              <c:strCache>
                <c:ptCount val="4"/>
                <c:pt idx="0">
                  <c:v>Available National Data</c:v>
                </c:pt>
                <c:pt idx="1">
                  <c:v>Registers + Mothers Documented EID&lt; 3mo</c:v>
                </c:pt>
                <c:pt idx="2">
                  <c:v>Recalibrated </c:v>
                </c:pt>
                <c:pt idx="3">
                  <c:v>Registers + Mothers Documented + Unknown EID date</c:v>
                </c:pt>
              </c:strCache>
            </c:strRef>
          </c:cat>
          <c:val>
            <c:numRef>
              <c:f>Sheet1!$B$2:$B$5</c:f>
              <c:numCache>
                <c:formatCode>0.0%</c:formatCode>
                <c:ptCount val="4"/>
                <c:pt idx="0">
                  <c:v>0.45</c:v>
                </c:pt>
                <c:pt idx="1">
                  <c:v>0.312</c:v>
                </c:pt>
                <c:pt idx="2">
                  <c:v>0.57599999999999996</c:v>
                </c:pt>
                <c:pt idx="3">
                  <c:v>0.57599999999999996</c:v>
                </c:pt>
              </c:numCache>
            </c:numRef>
          </c:val>
        </c:ser>
        <c:ser>
          <c:idx val="1"/>
          <c:order val="1"/>
          <c:tx>
            <c:strRef>
              <c:f>Sheet1!$C$1</c:f>
              <c:strCache>
                <c:ptCount val="1"/>
                <c:pt idx="0">
                  <c:v>Column2</c:v>
                </c:pt>
              </c:strCache>
            </c:strRef>
          </c:tx>
          <c:invertIfNegative val="0"/>
          <c:dPt>
            <c:idx val="1"/>
            <c:invertIfNegative val="0"/>
            <c:bubble3D val="0"/>
            <c:spPr>
              <a:solidFill>
                <a:schemeClr val="accent2">
                  <a:lumMod val="75000"/>
                </a:schemeClr>
              </a:solidFill>
            </c:spPr>
          </c:dPt>
          <c:dPt>
            <c:idx val="3"/>
            <c:invertIfNegative val="0"/>
            <c:bubble3D val="0"/>
            <c:spPr>
              <a:solidFill>
                <a:srgbClr val="CF543F">
                  <a:lumMod val="75000"/>
                </a:srgbClr>
              </a:solidFill>
            </c:spPr>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Available National Data</c:v>
                </c:pt>
                <c:pt idx="1">
                  <c:v>Registers + Mothers Documented EID&lt; 3mo</c:v>
                </c:pt>
                <c:pt idx="2">
                  <c:v>Recalibrated </c:v>
                </c:pt>
                <c:pt idx="3">
                  <c:v>Registers + Mothers Documented + Unknown EID date</c:v>
                </c:pt>
              </c:strCache>
            </c:strRef>
          </c:cat>
          <c:val>
            <c:numRef>
              <c:f>Sheet1!$C$2:$C$5</c:f>
              <c:numCache>
                <c:formatCode>0.0%</c:formatCode>
                <c:ptCount val="4"/>
                <c:pt idx="1">
                  <c:v>0.26400000000000001</c:v>
                </c:pt>
                <c:pt idx="3">
                  <c:v>0.193</c:v>
                </c:pt>
              </c:numCache>
            </c:numRef>
          </c:val>
        </c:ser>
        <c:dLbls>
          <c:showLegendKey val="0"/>
          <c:showVal val="0"/>
          <c:showCatName val="0"/>
          <c:showSerName val="0"/>
          <c:showPercent val="0"/>
          <c:showBubbleSize val="0"/>
        </c:dLbls>
        <c:gapWidth val="150"/>
        <c:overlap val="100"/>
        <c:axId val="238466560"/>
        <c:axId val="106902016"/>
      </c:barChart>
      <c:catAx>
        <c:axId val="238466560"/>
        <c:scaling>
          <c:orientation val="minMax"/>
        </c:scaling>
        <c:delete val="0"/>
        <c:axPos val="b"/>
        <c:majorTickMark val="out"/>
        <c:minorTickMark val="none"/>
        <c:tickLblPos val="nextTo"/>
        <c:crossAx val="106902016"/>
        <c:crosses val="autoZero"/>
        <c:auto val="1"/>
        <c:lblAlgn val="ctr"/>
        <c:lblOffset val="100"/>
        <c:noMultiLvlLbl val="0"/>
      </c:catAx>
      <c:valAx>
        <c:axId val="106902016"/>
        <c:scaling>
          <c:orientation val="minMax"/>
        </c:scaling>
        <c:delete val="0"/>
        <c:axPos val="l"/>
        <c:majorGridlines/>
        <c:numFmt formatCode="0%" sourceLinked="0"/>
        <c:majorTickMark val="out"/>
        <c:minorTickMark val="none"/>
        <c:tickLblPos val="nextTo"/>
        <c:crossAx val="2384665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0.39871</cdr:x>
      <cdr:y>0.06527</cdr:y>
    </cdr:from>
    <cdr:to>
      <cdr:x>0.8101</cdr:x>
      <cdr:y>0.21684</cdr:y>
    </cdr:to>
    <cdr:sp macro="" textlink="">
      <cdr:nvSpPr>
        <cdr:cNvPr id="3" name="Curved Down Arrow 2"/>
        <cdr:cNvSpPr/>
      </cdr:nvSpPr>
      <cdr:spPr>
        <a:xfrm xmlns:a="http://schemas.openxmlformats.org/drawingml/2006/main" rot="1129641">
          <a:off x="3098969" y="303410"/>
          <a:ext cx="3197491" cy="704520"/>
        </a:xfrm>
        <a:prstGeom xmlns:a="http://schemas.openxmlformats.org/drawingml/2006/main" prst="curvedDownArrow">
          <a:avLst>
            <a:gd name="adj1" fmla="val 25000"/>
            <a:gd name="adj2" fmla="val 50000"/>
            <a:gd name="adj3" fmla="val 34907"/>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7D813-94D3-4DB4-9A25-C1B1E9613926}" type="datetimeFigureOut">
              <a:rPr lang="en-ZW" smtClean="0"/>
              <a:pPr/>
              <a:t>12/3/2015</a:t>
            </a:fld>
            <a:endParaRPr lang="en-Z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4D645-AF37-46CF-94A0-46CEF2DCFCC3}" type="slidenum">
              <a:rPr lang="en-ZW" smtClean="0"/>
              <a:pPr/>
              <a:t>‹#›</a:t>
            </a:fld>
            <a:endParaRPr lang="en-ZW"/>
          </a:p>
        </p:txBody>
      </p:sp>
    </p:spTree>
    <p:extLst>
      <p:ext uri="{BB962C8B-B14F-4D97-AF65-F5344CB8AC3E}">
        <p14:creationId xmlns:p14="http://schemas.microsoft.com/office/powerpoint/2010/main" val="123831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Here is my suggested single slide for background</a:t>
            </a:r>
          </a:p>
          <a:p>
            <a:r>
              <a:rPr lang="en-ZW" dirty="0" smtClean="0"/>
              <a:t>**I’m kind of really comfortable presenting the first two and can do it quickly as is compartmentalised in my mind – have mashed together your points with my second slide.</a:t>
            </a:r>
          </a:p>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3</a:t>
            </a:fld>
            <a:endParaRPr lang="en-ZW"/>
          </a:p>
        </p:txBody>
      </p:sp>
    </p:spTree>
    <p:extLst>
      <p:ext uri="{BB962C8B-B14F-4D97-AF65-F5344CB8AC3E}">
        <p14:creationId xmlns:p14="http://schemas.microsoft.com/office/powerpoint/2010/main" val="410034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-Not good if</a:t>
            </a:r>
            <a:r>
              <a:rPr lang="en-ZW" baseline="0" dirty="0" smtClean="0"/>
              <a:t> we only use register data.</a:t>
            </a:r>
            <a:endParaRPr lang="en-ZW" dirty="0" smtClean="0"/>
          </a:p>
          <a:p>
            <a:r>
              <a:rPr lang="en-ZW" dirty="0" smtClean="0"/>
              <a:t>-Makes</a:t>
            </a:r>
            <a:r>
              <a:rPr lang="en-ZW" baseline="0" dirty="0" smtClean="0"/>
              <a:t> it look like values worse than national - like less than 1/3 access timely</a:t>
            </a:r>
            <a:endParaRPr lang="en-ZW" dirty="0" smtClean="0"/>
          </a:p>
          <a:p>
            <a:r>
              <a:rPr lang="en-ZW" baseline="0" dirty="0" smtClean="0"/>
              <a:t>-Estimated completion of EID decreases by 13.8% decrease from nationally reported data.</a:t>
            </a:r>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12</a:t>
            </a:fld>
            <a:endParaRPr lang="en-ZW"/>
          </a:p>
        </p:txBody>
      </p:sp>
    </p:spTree>
    <p:extLst>
      <p:ext uri="{BB962C8B-B14F-4D97-AF65-F5344CB8AC3E}">
        <p14:creationId xmlns:p14="http://schemas.microsoft.com/office/powerpoint/2010/main" val="333515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13</a:t>
            </a:fld>
            <a:endParaRPr lang="en-ZW"/>
          </a:p>
        </p:txBody>
      </p:sp>
    </p:spTree>
    <p:extLst>
      <p:ext uri="{BB962C8B-B14F-4D97-AF65-F5344CB8AC3E}">
        <p14:creationId xmlns:p14="http://schemas.microsoft.com/office/powerpoint/2010/main" val="252618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ZW" dirty="0" smtClean="0"/>
              <a:t>Key</a:t>
            </a:r>
            <a:r>
              <a:rPr lang="en-ZW" baseline="0" dirty="0" smtClean="0"/>
              <a:t> points</a:t>
            </a:r>
          </a:p>
          <a:p>
            <a:pPr marL="0" indent="0">
              <a:buFontTx/>
              <a:buNone/>
            </a:pPr>
            <a:r>
              <a:rPr lang="en-ZW" baseline="0" dirty="0" smtClean="0"/>
              <a:t>#1 a</a:t>
            </a:r>
            <a:r>
              <a:rPr lang="en-ZW" dirty="0" smtClean="0"/>
              <a:t>lmost 1/3 of women could not be located:</a:t>
            </a:r>
            <a:r>
              <a:rPr lang="en-ZW" baseline="0" dirty="0" smtClean="0"/>
              <a:t> </a:t>
            </a:r>
            <a:r>
              <a:rPr lang="en-ZW" dirty="0" smtClean="0"/>
              <a:t>Locator information not complete enough,</a:t>
            </a:r>
            <a:r>
              <a:rPr lang="en-ZW" baseline="0" dirty="0" smtClean="0"/>
              <a:t> </a:t>
            </a:r>
            <a:r>
              <a:rPr lang="en-ZW" dirty="0" smtClean="0"/>
              <a:t>Site found residence not found ,</a:t>
            </a:r>
            <a:r>
              <a:rPr lang="en-ZW" baseline="0" dirty="0" smtClean="0"/>
              <a:t> </a:t>
            </a:r>
            <a:r>
              <a:rPr lang="en-ZW" dirty="0" smtClean="0"/>
              <a:t>Patient not known at site</a:t>
            </a:r>
          </a:p>
          <a:p>
            <a:pPr marL="0" indent="0">
              <a:buFontTx/>
              <a:buNone/>
            </a:pPr>
            <a:r>
              <a:rPr lang="en-ZW" dirty="0" smtClean="0"/>
              <a:t>#2 Overall we ascertained</a:t>
            </a:r>
            <a:r>
              <a:rPr lang="en-ZW" baseline="0" dirty="0" smtClean="0"/>
              <a:t> true outcomes for 14% of the entire sample with no documented EID (256/1823)</a:t>
            </a:r>
          </a:p>
          <a:p>
            <a:pPr marL="0" indent="0">
              <a:buFontTx/>
              <a:buNone/>
            </a:pPr>
            <a:endParaRPr lang="en-ZW" baseline="0" dirty="0" smtClean="0"/>
          </a:p>
          <a:p>
            <a:pPr marL="0" indent="0">
              <a:buFontTx/>
              <a:buNone/>
            </a:pPr>
            <a:r>
              <a:rPr lang="en-ZW" baseline="0" dirty="0" smtClean="0"/>
              <a:t>**DONE**This slide is critical – I would put tracing not attempted as a side box, I also don’t understand what “traced” is (you mean found in person?)</a:t>
            </a:r>
            <a:endParaRPr lang="en-ZW" dirty="0" smtClean="0"/>
          </a:p>
          <a:p>
            <a:pPr marL="0" indent="0">
              <a:buFontTx/>
              <a:buNone/>
            </a:pPr>
            <a:endParaRPr lang="en-ZW" dirty="0" smtClean="0"/>
          </a:p>
        </p:txBody>
      </p:sp>
      <p:sp>
        <p:nvSpPr>
          <p:cNvPr id="4" name="Slide Number Placeholder 3"/>
          <p:cNvSpPr>
            <a:spLocks noGrp="1"/>
          </p:cNvSpPr>
          <p:nvPr>
            <p:ph type="sldNum" sz="quarter" idx="10"/>
          </p:nvPr>
        </p:nvSpPr>
        <p:spPr/>
        <p:txBody>
          <a:bodyPr/>
          <a:lstStyle/>
          <a:p>
            <a:fld id="{E644D645-AF37-46CF-94A0-46CEF2DCFCC3}" type="slidenum">
              <a:rPr lang="en-ZW" smtClean="0"/>
              <a:pPr/>
              <a:t>14</a:t>
            </a:fld>
            <a:endParaRPr lang="en-ZW"/>
          </a:p>
        </p:txBody>
      </p:sp>
    </p:spTree>
    <p:extLst>
      <p:ext uri="{BB962C8B-B14F-4D97-AF65-F5344CB8AC3E}">
        <p14:creationId xmlns:p14="http://schemas.microsoft.com/office/powerpoint/2010/main" val="382241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ZW" baseline="0" dirty="0" smtClean="0"/>
              <a:t>Important to look at this prior to EID completion to get a picture of infant mortality among HIV-exposed infants</a:t>
            </a:r>
          </a:p>
          <a:p>
            <a:pPr marL="0" indent="0">
              <a:buFontTx/>
              <a:buNone/>
            </a:pPr>
            <a:r>
              <a:rPr lang="en-ZW" baseline="0" dirty="0" smtClean="0"/>
              <a:t>Overall - Almost 2/10 infants traced were deceased - This in contrast to infant mortality rate for the province of 39 per 1000 live births</a:t>
            </a:r>
            <a:endParaRPr lang="en-ZW" baseline="0" dirty="0"/>
          </a:p>
          <a:p>
            <a:pPr marL="0" indent="0">
              <a:buFontTx/>
              <a:buNone/>
            </a:pPr>
            <a:r>
              <a:rPr lang="en-ZW" baseline="0" dirty="0" smtClean="0"/>
              <a:t>Overall – majority of infant deaths occurred between birth and 90 days</a:t>
            </a:r>
          </a:p>
        </p:txBody>
      </p:sp>
      <p:sp>
        <p:nvSpPr>
          <p:cNvPr id="4" name="Slide Number Placeholder 3"/>
          <p:cNvSpPr>
            <a:spLocks noGrp="1"/>
          </p:cNvSpPr>
          <p:nvPr>
            <p:ph type="sldNum" sz="quarter" idx="10"/>
          </p:nvPr>
        </p:nvSpPr>
        <p:spPr/>
        <p:txBody>
          <a:bodyPr/>
          <a:lstStyle/>
          <a:p>
            <a:fld id="{E644D645-AF37-46CF-94A0-46CEF2DCFCC3}" type="slidenum">
              <a:rPr lang="en-ZW" smtClean="0"/>
              <a:pPr/>
              <a:t>15</a:t>
            </a:fld>
            <a:endParaRPr lang="en-ZW"/>
          </a:p>
        </p:txBody>
      </p:sp>
    </p:spTree>
    <p:extLst>
      <p:ext uri="{BB962C8B-B14F-4D97-AF65-F5344CB8AC3E}">
        <p14:creationId xmlns:p14="http://schemas.microsoft.com/office/powerpoint/2010/main" val="382241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ZW" dirty="0" smtClean="0"/>
              <a:t>While majority indicated that they had timely EID, only</a:t>
            </a:r>
            <a:r>
              <a:rPr lang="en-ZW" baseline="0" dirty="0" smtClean="0"/>
              <a:t> 38.4% could provide a test date of less than 3 months,</a:t>
            </a:r>
          </a:p>
          <a:p>
            <a:pPr marL="0" indent="0">
              <a:buFontTx/>
              <a:buNone/>
            </a:pPr>
            <a:r>
              <a:rPr lang="en-ZW" baseline="0" dirty="0" smtClean="0"/>
              <a:t>With a large proportion of those with a unknown test date.</a:t>
            </a:r>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16</a:t>
            </a:fld>
            <a:endParaRPr lang="en-ZW"/>
          </a:p>
        </p:txBody>
      </p:sp>
    </p:spTree>
    <p:extLst>
      <p:ext uri="{BB962C8B-B14F-4D97-AF65-F5344CB8AC3E}">
        <p14:creationId xmlns:p14="http://schemas.microsoft.com/office/powerpoint/2010/main" val="382241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If</a:t>
            </a:r>
            <a:r>
              <a:rPr lang="en-ZW" baseline="0" dirty="0" smtClean="0"/>
              <a:t> we account for mothers found, recalibrated EID timely EID completion looks like 57.6%</a:t>
            </a:r>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17</a:t>
            </a:fld>
            <a:endParaRPr lang="en-ZW"/>
          </a:p>
        </p:txBody>
      </p:sp>
    </p:spTree>
    <p:extLst>
      <p:ext uri="{BB962C8B-B14F-4D97-AF65-F5344CB8AC3E}">
        <p14:creationId xmlns:p14="http://schemas.microsoft.com/office/powerpoint/2010/main" val="333515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You could use the 30% with no known dates as a sensitivity analysis of sorts – so that you think</a:t>
            </a:r>
            <a:r>
              <a:rPr lang="en-ZW" baseline="0" dirty="0" smtClean="0"/>
              <a:t> real </a:t>
            </a:r>
            <a:r>
              <a:rPr lang="en-ZW" baseline="0" dirty="0" err="1" smtClean="0"/>
              <a:t>eid</a:t>
            </a:r>
            <a:r>
              <a:rPr lang="en-ZW" baseline="0" dirty="0" smtClean="0"/>
              <a:t> is X to Y </a:t>
            </a:r>
            <a:r>
              <a:rPr lang="en-ZW" baseline="0" dirty="0" err="1" smtClean="0"/>
              <a:t>dependng</a:t>
            </a:r>
            <a:r>
              <a:rPr lang="en-ZW" baseline="0" dirty="0" smtClean="0"/>
              <a:t> on how you classify those people with unknown dates but were known to have tested. I think back of the envelope is probably OK here but this is what </a:t>
            </a:r>
            <a:r>
              <a:rPr lang="en-ZW" baseline="0" dirty="0" err="1" smtClean="0"/>
              <a:t>wendy</a:t>
            </a:r>
            <a:r>
              <a:rPr lang="en-ZW" baseline="0" dirty="0" smtClean="0"/>
              <a:t> is trying to estimate formally.  You also won’t have confidence intervals – </a:t>
            </a:r>
          </a:p>
          <a:p>
            <a:r>
              <a:rPr lang="en-ZW" baseline="0" dirty="0" smtClean="0"/>
              <a:t>**Yes good idea – see again, will comment that based on our findings timely EID completion could range from 57.6% to upwards of 76.9%!</a:t>
            </a:r>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18</a:t>
            </a:fld>
            <a:endParaRPr lang="en-ZW"/>
          </a:p>
        </p:txBody>
      </p:sp>
    </p:spTree>
    <p:extLst>
      <p:ext uri="{BB962C8B-B14F-4D97-AF65-F5344CB8AC3E}">
        <p14:creationId xmlns:p14="http://schemas.microsoft.com/office/powerpoint/2010/main" val="3335153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19</a:t>
            </a:fld>
            <a:endParaRPr lang="en-ZW"/>
          </a:p>
        </p:txBody>
      </p:sp>
    </p:spTree>
    <p:extLst>
      <p:ext uri="{BB962C8B-B14F-4D97-AF65-F5344CB8AC3E}">
        <p14:creationId xmlns:p14="http://schemas.microsoft.com/office/powerpoint/2010/main" val="2526180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Number one reason for no EID is child died before 3</a:t>
            </a:r>
            <a:r>
              <a:rPr lang="en-ZW" baseline="0" dirty="0" smtClean="0"/>
              <a:t> months of age.</a:t>
            </a:r>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20</a:t>
            </a:fld>
            <a:endParaRPr lang="en-ZW"/>
          </a:p>
        </p:txBody>
      </p:sp>
    </p:spTree>
    <p:extLst>
      <p:ext uri="{BB962C8B-B14F-4D97-AF65-F5344CB8AC3E}">
        <p14:creationId xmlns:p14="http://schemas.microsoft.com/office/powerpoint/2010/main" val="1399071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21</a:t>
            </a:fld>
            <a:endParaRPr lang="en-ZW"/>
          </a:p>
        </p:txBody>
      </p:sp>
    </p:spTree>
    <p:extLst>
      <p:ext uri="{BB962C8B-B14F-4D97-AF65-F5344CB8AC3E}">
        <p14:creationId xmlns:p14="http://schemas.microsoft.com/office/powerpoint/2010/main" val="333515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EG:</a:t>
            </a:r>
          </a:p>
          <a:p>
            <a:r>
              <a:rPr lang="en-ZW" dirty="0" smtClean="0"/>
              <a:t>Total population of women of child bearing age in Mashonaland East: </a:t>
            </a:r>
          </a:p>
          <a:p>
            <a:endParaRPr lang="en-ZW" dirty="0" smtClean="0"/>
          </a:p>
          <a:p>
            <a:pPr marL="228600" indent="-228600">
              <a:buFont typeface="+mj-lt"/>
              <a:buAutoNum type="arabicPeriod"/>
            </a:pPr>
            <a:r>
              <a:rPr lang="en-ZW" dirty="0" smtClean="0"/>
              <a:t>DONE - Replace establish</a:t>
            </a:r>
            <a:r>
              <a:rPr lang="en-ZW" baseline="0" dirty="0" smtClean="0"/>
              <a:t> with “estimate” in Mashonaland East Province – give total population to give people a sense of how big we are talking? </a:t>
            </a:r>
          </a:p>
          <a:p>
            <a:pPr marL="228600" indent="-228600">
              <a:buFont typeface="+mj-lt"/>
              <a:buAutoNum type="arabicPeriod"/>
            </a:pPr>
            <a:r>
              <a:rPr lang="en-ZW" baseline="0" dirty="0" smtClean="0"/>
              <a:t>DONE - Trace a “randomly selected” of mother-baby pairs with no documented EID to find whether they had accessed HIV testing (true outcomes here is too broad) as well as reasons for failing to obtain EID for those women who did not</a:t>
            </a:r>
          </a:p>
          <a:p>
            <a:pPr marL="228600" indent="-228600">
              <a:buFont typeface="+mj-lt"/>
              <a:buAutoNum type="arabicPeriod"/>
            </a:pPr>
            <a:r>
              <a:rPr lang="en-ZW" baseline="0" dirty="0" smtClean="0"/>
              <a:t>Get rid of map?</a:t>
            </a:r>
          </a:p>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4</a:t>
            </a:fld>
            <a:endParaRPr lang="en-ZW"/>
          </a:p>
        </p:txBody>
      </p:sp>
    </p:spTree>
    <p:extLst>
      <p:ext uri="{BB962C8B-B14F-4D97-AF65-F5344CB8AC3E}">
        <p14:creationId xmlns:p14="http://schemas.microsoft.com/office/powerpoint/2010/main" val="785200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itchFamily="34" charset="0"/>
              <a:buChar char="•"/>
            </a:pPr>
            <a:r>
              <a:rPr lang="en-ZW" sz="1200" b="1" dirty="0" smtClean="0">
                <a:solidFill>
                  <a:schemeClr val="tx1"/>
                </a:solidFill>
              </a:rPr>
              <a:t>High infant mortality: </a:t>
            </a:r>
            <a:r>
              <a:rPr lang="en-ZW" sz="1200" dirty="0" smtClean="0">
                <a:solidFill>
                  <a:schemeClr val="tx1"/>
                </a:solidFill>
              </a:rPr>
              <a:t>many HIV-exposed infants don’t survive pregnancy and/or first 3 months of life</a:t>
            </a:r>
          </a:p>
          <a:p>
            <a:pPr marL="457200" indent="-457200">
              <a:buFont typeface="Arial" pitchFamily="34" charset="0"/>
              <a:buChar char="•"/>
            </a:pPr>
            <a:endParaRPr lang="en-ZW" sz="800" dirty="0" smtClean="0">
              <a:solidFill>
                <a:schemeClr val="tx1"/>
              </a:solidFill>
            </a:endParaRPr>
          </a:p>
          <a:p>
            <a:pPr marL="457200" indent="-457200">
              <a:buFont typeface="Arial" pitchFamily="34" charset="0"/>
              <a:buChar char="•"/>
            </a:pPr>
            <a:r>
              <a:rPr lang="en-ZW" sz="1200" b="1" dirty="0" smtClean="0">
                <a:solidFill>
                  <a:schemeClr val="tx1"/>
                </a:solidFill>
              </a:rPr>
              <a:t>Late EID</a:t>
            </a:r>
            <a:r>
              <a:rPr lang="en-ZW" sz="1200" dirty="0" smtClean="0">
                <a:solidFill>
                  <a:schemeClr val="tx1"/>
                </a:solidFill>
              </a:rPr>
              <a:t> among 24% – missing key opportunities for intervention</a:t>
            </a:r>
          </a:p>
          <a:p>
            <a:pPr marL="457200" indent="-457200">
              <a:buFont typeface="Arial" pitchFamily="34" charset="0"/>
              <a:buChar char="•"/>
            </a:pPr>
            <a:endParaRPr lang="en-ZW" sz="800" dirty="0" smtClean="0">
              <a:solidFill>
                <a:schemeClr val="tx1"/>
              </a:solidFill>
            </a:endParaRPr>
          </a:p>
          <a:p>
            <a:pPr marL="457200" indent="-457200">
              <a:buFont typeface="Arial" pitchFamily="34" charset="0"/>
              <a:buChar char="•"/>
            </a:pPr>
            <a:r>
              <a:rPr lang="en-ZW" sz="1200" dirty="0" smtClean="0">
                <a:solidFill>
                  <a:schemeClr val="tx1"/>
                </a:solidFill>
              </a:rPr>
              <a:t>Reasons for no EID among living cause for concern – </a:t>
            </a:r>
            <a:r>
              <a:rPr lang="en-ZW" sz="1200" b="1" dirty="0" smtClean="0">
                <a:solidFill>
                  <a:schemeClr val="tx1"/>
                </a:solidFill>
              </a:rPr>
              <a:t>“I didn’t know”</a:t>
            </a:r>
          </a:p>
          <a:p>
            <a:pPr marL="457200" indent="-457200">
              <a:buFont typeface="Arial" pitchFamily="34" charset="0"/>
              <a:buChar char="•"/>
            </a:pPr>
            <a:endParaRPr lang="en-ZW" sz="800" dirty="0" smtClean="0">
              <a:solidFill>
                <a:schemeClr val="tx1"/>
              </a:solidFill>
            </a:endParaRPr>
          </a:p>
          <a:p>
            <a:pPr marL="457200" indent="-457200">
              <a:buFont typeface="Arial" pitchFamily="34" charset="0"/>
              <a:buChar char="•"/>
            </a:pPr>
            <a:r>
              <a:rPr lang="en-ZW" sz="1200" dirty="0" smtClean="0">
                <a:solidFill>
                  <a:schemeClr val="tx1"/>
                </a:solidFill>
              </a:rPr>
              <a:t>What about all the mothers and infants who were </a:t>
            </a:r>
            <a:r>
              <a:rPr lang="en-ZW" sz="1200" b="1" dirty="0" smtClean="0">
                <a:solidFill>
                  <a:schemeClr val="tx1"/>
                </a:solidFill>
              </a:rPr>
              <a:t>untraceable</a:t>
            </a:r>
            <a:r>
              <a:rPr lang="en-ZW" sz="1200" dirty="0" smtClean="0">
                <a:solidFill>
                  <a:schemeClr val="tx1"/>
                </a:solidFill>
              </a:rPr>
              <a:t>? </a:t>
            </a:r>
            <a:endParaRPr lang="en-ZW" sz="1200" dirty="0" smtClean="0">
              <a:solidFill>
                <a:srgbClr val="C00000"/>
              </a:solidFill>
            </a:endParaRPr>
          </a:p>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22</a:t>
            </a:fld>
            <a:endParaRPr lang="en-ZW"/>
          </a:p>
        </p:txBody>
      </p:sp>
    </p:spTree>
    <p:extLst>
      <p:ext uri="{BB962C8B-B14F-4D97-AF65-F5344CB8AC3E}">
        <p14:creationId xmlns:p14="http://schemas.microsoft.com/office/powerpoint/2010/main" val="333515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Mention mother-baby pair register currently in development by MOHCC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We estimated the proportion of </a:t>
            </a:r>
            <a:r>
              <a:rPr lang="en-ZW" dirty="0" err="1" smtClean="0"/>
              <a:t>hiv</a:t>
            </a:r>
            <a:r>
              <a:rPr lang="en-ZW" dirty="0" smtClean="0"/>
              <a:t> exposed infants in Mashonaland East pairs who obtained EID in Mashonaland East using a province-wide survey sampling approach</a:t>
            </a:r>
          </a:p>
          <a:p>
            <a:endParaRPr lang="en-ZW" dirty="0" smtClean="0"/>
          </a:p>
          <a:p>
            <a:r>
              <a:rPr lang="en-ZW" dirty="0" smtClean="0"/>
              <a:t>We selected a sample of facilities with probability proportional to size**SPEAK TO: Sampling of facilities first and then individuals within facility enhances operational efficiency</a:t>
            </a:r>
          </a:p>
          <a:p>
            <a:endParaRPr lang="en-ZW" dirty="0" smtClean="0"/>
          </a:p>
          <a:p>
            <a:r>
              <a:rPr lang="en-ZW" dirty="0" smtClean="0"/>
              <a:t>Within each facility we identified all </a:t>
            </a:r>
            <a:r>
              <a:rPr lang="en-ZW" dirty="0" err="1" smtClean="0"/>
              <a:t>hiv</a:t>
            </a:r>
            <a:r>
              <a:rPr lang="en-ZW" dirty="0" smtClean="0"/>
              <a:t> infected women who lacked documentation of EID after delivery</a:t>
            </a:r>
          </a:p>
          <a:p>
            <a:r>
              <a:rPr lang="en-ZW" dirty="0" smtClean="0"/>
              <a:t>We selected a simple random sample of women without EID documentation for tracing in the community (WAS 30% with oversample) Fixed number taken at each facility</a:t>
            </a:r>
          </a:p>
          <a:p>
            <a:r>
              <a:rPr lang="en-ZW" dirty="0" smtClean="0"/>
              <a:t>We</a:t>
            </a:r>
            <a:r>
              <a:rPr lang="en-ZW" baseline="0" dirty="0" smtClean="0"/>
              <a:t> estimated the proportion of </a:t>
            </a:r>
            <a:r>
              <a:rPr lang="en-ZW" baseline="0" dirty="0" err="1" smtClean="0"/>
              <a:t>hiv</a:t>
            </a:r>
            <a:r>
              <a:rPr lang="en-ZW" baseline="0" dirty="0" smtClean="0"/>
              <a:t> exposed infants in Mashonaland East pairs who obtained EID in Mashonaland East using a province-wide survey sampling approach</a:t>
            </a:r>
          </a:p>
        </p:txBody>
      </p:sp>
      <p:sp>
        <p:nvSpPr>
          <p:cNvPr id="4" name="Slide Number Placeholder 3"/>
          <p:cNvSpPr>
            <a:spLocks noGrp="1"/>
          </p:cNvSpPr>
          <p:nvPr>
            <p:ph type="sldNum" sz="quarter" idx="10"/>
          </p:nvPr>
        </p:nvSpPr>
        <p:spPr/>
        <p:txBody>
          <a:bodyPr/>
          <a:lstStyle/>
          <a:p>
            <a:fld id="{E644D645-AF37-46CF-94A0-46CEF2DCFCC3}" type="slidenum">
              <a:rPr lang="en-ZW" smtClean="0"/>
              <a:pPr/>
              <a:t>5</a:t>
            </a:fld>
            <a:endParaRPr lang="en-ZW"/>
          </a:p>
        </p:txBody>
      </p:sp>
    </p:spTree>
    <p:extLst>
      <p:ext uri="{BB962C8B-B14F-4D97-AF65-F5344CB8AC3E}">
        <p14:creationId xmlns:p14="http://schemas.microsoft.com/office/powerpoint/2010/main" val="139907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6</a:t>
            </a:fld>
            <a:endParaRPr lang="en-ZW"/>
          </a:p>
        </p:txBody>
      </p:sp>
    </p:spTree>
    <p:extLst>
      <p:ext uri="{BB962C8B-B14F-4D97-AF65-F5344CB8AC3E}">
        <p14:creationId xmlns:p14="http://schemas.microsoft.com/office/powerpoint/2010/main" val="139907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**DONE**Title</a:t>
            </a:r>
            <a:r>
              <a:rPr lang="en-ZW" baseline="0" dirty="0" smtClean="0"/>
              <a:t> this: “field tracing” or something like that? </a:t>
            </a:r>
          </a:p>
          <a:p>
            <a:endParaRPr lang="en-ZW" baseline="0" dirty="0" smtClean="0"/>
          </a:p>
          <a:p>
            <a:r>
              <a:rPr lang="en-ZW" baseline="0" dirty="0" smtClean="0"/>
              <a:t>**OK Yes out BUT WON’T INCLUDE PROCESS AS NO TIME** The numbers for example the 197 could be presented in the process outcomes of the results instead OK DONE</a:t>
            </a:r>
            <a:endParaRPr lang="en-ZW" dirty="0" smtClean="0"/>
          </a:p>
          <a:p>
            <a:endParaRPr lang="en-ZW" dirty="0" smtClean="0"/>
          </a:p>
          <a:p>
            <a:r>
              <a:rPr lang="en-ZW" dirty="0" smtClean="0"/>
              <a:t>**YES</a:t>
            </a:r>
            <a:r>
              <a:rPr lang="en-ZW" baseline="0" dirty="0" smtClean="0"/>
              <a:t> SEE NEXT SLIDE TO RUN THROUGH BRIEFLY**</a:t>
            </a:r>
            <a:r>
              <a:rPr lang="en-ZW" dirty="0" smtClean="0"/>
              <a:t>Something</a:t>
            </a:r>
            <a:r>
              <a:rPr lang="en-ZW" baseline="0" dirty="0" smtClean="0"/>
              <a:t> very brief about analysis</a:t>
            </a:r>
          </a:p>
          <a:p>
            <a:endParaRPr lang="en-ZW" baseline="0" dirty="0" smtClean="0"/>
          </a:p>
          <a:p>
            <a:endParaRPr lang="en-ZW" dirty="0" smtClean="0"/>
          </a:p>
          <a:p>
            <a:r>
              <a:rPr lang="en-ZW" dirty="0" smtClean="0"/>
              <a:t>Analysis</a:t>
            </a:r>
          </a:p>
          <a:p>
            <a:pPr marL="342900" indent="-342900">
              <a:buFont typeface="Arial" pitchFamily="34" charset="0"/>
              <a:buChar char="•"/>
            </a:pPr>
            <a:r>
              <a:rPr lang="en-ZW" dirty="0" smtClean="0"/>
              <a:t>We calculated the proportion of women without documented EID who reported HIV testing</a:t>
            </a:r>
          </a:p>
          <a:p>
            <a:pPr marL="342900" indent="-342900">
              <a:buFont typeface="Arial" pitchFamily="34" charset="0"/>
              <a:buChar char="•"/>
            </a:pPr>
            <a:r>
              <a:rPr lang="en-ZW" dirty="0" smtClean="0"/>
              <a:t>We tabulated reasons for non-testing in those who did not test. </a:t>
            </a:r>
          </a:p>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7</a:t>
            </a:fld>
            <a:endParaRPr lang="en-ZW"/>
          </a:p>
        </p:txBody>
      </p:sp>
    </p:spTree>
    <p:extLst>
      <p:ext uri="{BB962C8B-B14F-4D97-AF65-F5344CB8AC3E}">
        <p14:creationId xmlns:p14="http://schemas.microsoft.com/office/powerpoint/2010/main" val="139907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8</a:t>
            </a:fld>
            <a:endParaRPr lang="en-ZW"/>
          </a:p>
        </p:txBody>
      </p:sp>
    </p:spTree>
    <p:extLst>
      <p:ext uri="{BB962C8B-B14F-4D97-AF65-F5344CB8AC3E}">
        <p14:creationId xmlns:p14="http://schemas.microsoft.com/office/powerpoint/2010/main" val="252618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Surprisingly,</a:t>
            </a:r>
            <a:r>
              <a:rPr lang="en-ZW" baseline="0" dirty="0" smtClean="0"/>
              <a:t> no difference between proportion known positive and test positive with documented EID</a:t>
            </a:r>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9</a:t>
            </a:fld>
            <a:endParaRPr lang="en-ZW"/>
          </a:p>
        </p:txBody>
      </p:sp>
    </p:spTree>
    <p:extLst>
      <p:ext uri="{BB962C8B-B14F-4D97-AF65-F5344CB8AC3E}">
        <p14:creationId xmlns:p14="http://schemas.microsoft.com/office/powerpoint/2010/main" val="226357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among those with documented </a:t>
            </a:r>
            <a:r>
              <a:rPr lang="en-US" baseline="0" dirty="0" err="1" smtClean="0"/>
              <a:t>eid</a:t>
            </a:r>
            <a:r>
              <a:rPr lang="en-US" baseline="0" dirty="0" smtClean="0"/>
              <a:t> - but you haven’t said in the methods you would do this analysis….</a:t>
            </a:r>
          </a:p>
          <a:p>
            <a:r>
              <a:rPr lang="en-US" baseline="0" dirty="0" smtClean="0"/>
              <a:t>**Good point put it in the analysis slide – really just going to breeze through these and say we have reported previously</a:t>
            </a:r>
            <a:endParaRPr lang="en-US"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10</a:t>
            </a:fld>
            <a:endParaRPr lang="en-ZW"/>
          </a:p>
        </p:txBody>
      </p:sp>
    </p:spTree>
    <p:extLst>
      <p:ext uri="{BB962C8B-B14F-4D97-AF65-F5344CB8AC3E}">
        <p14:creationId xmlns:p14="http://schemas.microsoft.com/office/powerpoint/2010/main" val="247765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Brush on this, just to say that documented EID (not true</a:t>
            </a:r>
            <a:r>
              <a:rPr lang="en-ZW" baseline="0" dirty="0" smtClean="0"/>
              <a:t> outcomes was demonstrated to vary by volume, </a:t>
            </a:r>
          </a:p>
          <a:p>
            <a:endParaRPr lang="en-ZW" dirty="0"/>
          </a:p>
        </p:txBody>
      </p:sp>
      <p:sp>
        <p:nvSpPr>
          <p:cNvPr id="4" name="Slide Number Placeholder 3"/>
          <p:cNvSpPr>
            <a:spLocks noGrp="1"/>
          </p:cNvSpPr>
          <p:nvPr>
            <p:ph type="sldNum" sz="quarter" idx="10"/>
          </p:nvPr>
        </p:nvSpPr>
        <p:spPr/>
        <p:txBody>
          <a:bodyPr/>
          <a:lstStyle/>
          <a:p>
            <a:fld id="{E644D645-AF37-46CF-94A0-46CEF2DCFCC3}" type="slidenum">
              <a:rPr lang="en-ZW" smtClean="0"/>
              <a:pPr/>
              <a:t>11</a:t>
            </a:fld>
            <a:endParaRPr lang="en-ZW"/>
          </a:p>
        </p:txBody>
      </p:sp>
    </p:spTree>
    <p:extLst>
      <p:ext uri="{BB962C8B-B14F-4D97-AF65-F5344CB8AC3E}">
        <p14:creationId xmlns:p14="http://schemas.microsoft.com/office/powerpoint/2010/main" val="63859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W"/>
          </a:p>
        </p:txBody>
      </p:sp>
      <p:sp>
        <p:nvSpPr>
          <p:cNvPr id="4" name="Date Placeholder 3"/>
          <p:cNvSpPr>
            <a:spLocks noGrp="1"/>
          </p:cNvSpPr>
          <p:nvPr>
            <p:ph type="dt" sz="half" idx="10"/>
          </p:nvPr>
        </p:nvSpPr>
        <p:spPr/>
        <p:txBody>
          <a:bodyPr/>
          <a:lstStyle/>
          <a:p>
            <a:fld id="{D25CA018-CBE8-4095-8892-29294837FD62}" type="datetimeFigureOut">
              <a:rPr lang="en-ZW" smtClean="0"/>
              <a:pPr/>
              <a:t>12/3/2015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D25CA018-CBE8-4095-8892-29294837FD62}" type="datetimeFigureOut">
              <a:rPr lang="en-ZW" smtClean="0"/>
              <a:pPr/>
              <a:t>12/3/2015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D25CA018-CBE8-4095-8892-29294837FD62}" type="datetimeFigureOut">
              <a:rPr lang="en-ZW" smtClean="0"/>
              <a:pPr/>
              <a:t>12/3/2015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D25CA018-CBE8-4095-8892-29294837FD62}" type="datetimeFigureOut">
              <a:rPr lang="en-ZW" smtClean="0"/>
              <a:pPr/>
              <a:t>12/3/2015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CA018-CBE8-4095-8892-29294837FD62}" type="datetimeFigureOut">
              <a:rPr lang="en-ZW" smtClean="0"/>
              <a:pPr/>
              <a:t>12/3/2015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p:txBody>
          <a:bodyPr/>
          <a:lstStyle/>
          <a:p>
            <a:fld id="{D25CA018-CBE8-4095-8892-29294837FD62}" type="datetimeFigureOut">
              <a:rPr lang="en-ZW" smtClean="0"/>
              <a:pPr/>
              <a:t>12/3/2015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p:txBody>
          <a:bodyPr/>
          <a:lstStyle/>
          <a:p>
            <a:fld id="{D25CA018-CBE8-4095-8892-29294837FD62}" type="datetimeFigureOut">
              <a:rPr lang="en-ZW" smtClean="0"/>
              <a:pPr/>
              <a:t>12/3/2015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Date Placeholder 2"/>
          <p:cNvSpPr>
            <a:spLocks noGrp="1"/>
          </p:cNvSpPr>
          <p:nvPr>
            <p:ph type="dt" sz="half" idx="10"/>
          </p:nvPr>
        </p:nvSpPr>
        <p:spPr/>
        <p:txBody>
          <a:bodyPr/>
          <a:lstStyle/>
          <a:p>
            <a:fld id="{D25CA018-CBE8-4095-8892-29294837FD62}" type="datetimeFigureOut">
              <a:rPr lang="en-ZW" smtClean="0"/>
              <a:pPr/>
              <a:t>12/3/2015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CA018-CBE8-4095-8892-29294837FD62}" type="datetimeFigureOut">
              <a:rPr lang="en-ZW" smtClean="0"/>
              <a:pPr/>
              <a:t>12/3/2015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CA018-CBE8-4095-8892-29294837FD62}" type="datetimeFigureOut">
              <a:rPr lang="en-ZW" smtClean="0"/>
              <a:pPr/>
              <a:t>12/3/2015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CA018-CBE8-4095-8892-29294837FD62}" type="datetimeFigureOut">
              <a:rPr lang="en-ZW" smtClean="0"/>
              <a:pPr/>
              <a:t>12/3/2015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1D43011B-19C6-4CBE-9B91-473482C58DE1}" type="slidenum">
              <a:rPr lang="en-ZW" smtClean="0"/>
              <a:pPr/>
              <a:t>‹#›</a:t>
            </a:fld>
            <a:endParaRPr lang="en-Z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CA018-CBE8-4095-8892-29294837FD62}" type="datetimeFigureOut">
              <a:rPr lang="en-ZW" smtClean="0"/>
              <a:pPr/>
              <a:t>12/3/2015</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3011B-19C6-4CBE-9B91-473482C58DE1}" type="slidenum">
              <a:rPr lang="en-ZW" smtClean="0"/>
              <a:pPr/>
              <a:t>‹#›</a:t>
            </a:fld>
            <a:endParaRPr lang="en-Z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jpeg"/><Relationship Id="rId7"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cid:15E2A7A3-0E3A-4E99-9186-AA0BC741682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9175" y="2428875"/>
            <a:ext cx="8153401" cy="1752600"/>
          </a:xfrm>
        </p:spPr>
        <p:txBody>
          <a:bodyPr>
            <a:normAutofit fontScale="90000"/>
          </a:bodyPr>
          <a:lstStyle/>
          <a:p>
            <a:r>
              <a:rPr lang="en-ZW" sz="4900" b="1" dirty="0" smtClean="0"/>
              <a:t>Recalibrating the EID Cascade in Zimbabwe</a:t>
            </a:r>
            <a:r>
              <a:rPr lang="en-ZW" b="1" dirty="0" smtClean="0"/>
              <a:t/>
            </a:r>
            <a:br>
              <a:rPr lang="en-ZW" b="1" dirty="0" smtClean="0"/>
            </a:br>
            <a:r>
              <a:rPr lang="en-ZW" sz="3100" b="1" i="1" dirty="0" smtClean="0">
                <a:solidFill>
                  <a:schemeClr val="accent6">
                    <a:lumMod val="75000"/>
                  </a:schemeClr>
                </a:solidFill>
              </a:rPr>
              <a:t>True outcomes among a sample of HIV-exposed infants with no documented EID</a:t>
            </a:r>
            <a:br>
              <a:rPr lang="en-ZW" sz="3100" b="1" i="1" dirty="0" smtClean="0">
                <a:solidFill>
                  <a:schemeClr val="accent6">
                    <a:lumMod val="75000"/>
                  </a:schemeClr>
                </a:solidFill>
              </a:rPr>
            </a:br>
            <a:r>
              <a:rPr lang="en-ZW" sz="3100" b="1" dirty="0" smtClean="0"/>
              <a:t/>
            </a:r>
            <a:br>
              <a:rPr lang="en-ZW" sz="3100" b="1" dirty="0" smtClean="0"/>
            </a:br>
            <a:endParaRPr lang="en-ZW" sz="3100" b="1" dirty="0"/>
          </a:p>
        </p:txBody>
      </p:sp>
      <p:sp>
        <p:nvSpPr>
          <p:cNvPr id="3" name="Subtitle 2"/>
          <p:cNvSpPr>
            <a:spLocks noGrp="1"/>
          </p:cNvSpPr>
          <p:nvPr>
            <p:ph type="subTitle" idx="1"/>
          </p:nvPr>
        </p:nvSpPr>
        <p:spPr>
          <a:xfrm>
            <a:off x="1206230" y="4419600"/>
            <a:ext cx="7990384" cy="2057400"/>
          </a:xfrm>
        </p:spPr>
        <p:txBody>
          <a:bodyPr>
            <a:noAutofit/>
          </a:bodyPr>
          <a:lstStyle/>
          <a:p>
            <a:r>
              <a:rPr lang="en-ZW" sz="2000" u="sng" dirty="0">
                <a:solidFill>
                  <a:schemeClr val="tx1"/>
                </a:solidFill>
              </a:rPr>
              <a:t>Karen Webb</a:t>
            </a:r>
            <a:r>
              <a:rPr lang="en-ZW" sz="2000" u="sng" baseline="30000" dirty="0">
                <a:solidFill>
                  <a:schemeClr val="tx1"/>
                </a:solidFill>
              </a:rPr>
              <a:t>1</a:t>
            </a:r>
            <a:r>
              <a:rPr lang="en-ZW" sz="2000" dirty="0">
                <a:solidFill>
                  <a:schemeClr val="tx1"/>
                </a:solidFill>
              </a:rPr>
              <a:t>, </a:t>
            </a:r>
            <a:r>
              <a:rPr lang="en-ZW" sz="2000" dirty="0" smtClean="0">
                <a:solidFill>
                  <a:schemeClr val="tx1"/>
                </a:solidFill>
              </a:rPr>
              <a:t>Vivian Chitiyo</a:t>
            </a:r>
            <a:r>
              <a:rPr lang="en-ZW" sz="2000" baseline="30000" dirty="0" smtClean="0">
                <a:solidFill>
                  <a:schemeClr val="tx1"/>
                </a:solidFill>
              </a:rPr>
              <a:t>1</a:t>
            </a:r>
            <a:r>
              <a:rPr lang="en-ZW" sz="2000" dirty="0" smtClean="0">
                <a:solidFill>
                  <a:schemeClr val="tx1"/>
                </a:solidFill>
              </a:rPr>
              <a:t>, Theresa Ndoro</a:t>
            </a:r>
            <a:r>
              <a:rPr lang="en-ZW" sz="2000" baseline="30000" dirty="0" smtClean="0">
                <a:solidFill>
                  <a:schemeClr val="tx1"/>
                </a:solidFill>
              </a:rPr>
              <a:t>1</a:t>
            </a:r>
            <a:r>
              <a:rPr lang="en-ZW" sz="2000" dirty="0">
                <a:solidFill>
                  <a:schemeClr val="tx1"/>
                </a:solidFill>
              </a:rPr>
              <a:t>, </a:t>
            </a:r>
            <a:r>
              <a:rPr lang="en-ZW" sz="2000" dirty="0" smtClean="0">
                <a:solidFill>
                  <a:schemeClr val="tx1"/>
                </a:solidFill>
              </a:rPr>
              <a:t>Paul Nesara</a:t>
            </a:r>
            <a:r>
              <a:rPr lang="en-ZW" sz="2000" baseline="30000" dirty="0" smtClean="0">
                <a:solidFill>
                  <a:schemeClr val="tx1"/>
                </a:solidFill>
              </a:rPr>
              <a:t>1</a:t>
            </a:r>
            <a:r>
              <a:rPr lang="en-ZW" sz="2000" dirty="0">
                <a:solidFill>
                  <a:schemeClr val="tx1"/>
                </a:solidFill>
              </a:rPr>
              <a:t>, </a:t>
            </a:r>
            <a:r>
              <a:rPr lang="en-ZW" sz="2000" dirty="0" err="1" smtClean="0">
                <a:solidFill>
                  <a:schemeClr val="tx1"/>
                </a:solidFill>
              </a:rPr>
              <a:t>Simukai</a:t>
            </a:r>
            <a:r>
              <a:rPr lang="en-ZW" sz="2000" dirty="0" smtClean="0">
                <a:solidFill>
                  <a:schemeClr val="tx1"/>
                </a:solidFill>
              </a:rPr>
              <a:t> Zizhou</a:t>
            </a:r>
            <a:r>
              <a:rPr lang="en-ZW" sz="2000" baseline="30000" dirty="0" smtClean="0">
                <a:solidFill>
                  <a:schemeClr val="tx1"/>
                </a:solidFill>
              </a:rPr>
              <a:t>2</a:t>
            </a:r>
            <a:r>
              <a:rPr lang="en-ZW" sz="2000" dirty="0" smtClean="0">
                <a:solidFill>
                  <a:schemeClr val="tx1"/>
                </a:solidFill>
              </a:rPr>
              <a:t>, </a:t>
            </a:r>
            <a:r>
              <a:rPr lang="en-ZW" sz="2000" dirty="0" err="1" smtClean="0">
                <a:solidFill>
                  <a:schemeClr val="tx1"/>
                </a:solidFill>
              </a:rPr>
              <a:t>Nyika</a:t>
            </a:r>
            <a:r>
              <a:rPr lang="en-ZW" sz="2000" dirty="0" smtClean="0">
                <a:solidFill>
                  <a:schemeClr val="tx1"/>
                </a:solidFill>
              </a:rPr>
              <a:t> Mahachi</a:t>
            </a:r>
            <a:r>
              <a:rPr lang="en-ZW" sz="2000" baseline="30000" dirty="0" smtClean="0">
                <a:solidFill>
                  <a:schemeClr val="tx1"/>
                </a:solidFill>
              </a:rPr>
              <a:t>2</a:t>
            </a:r>
            <a:r>
              <a:rPr lang="en-ZW" sz="2000" dirty="0" smtClean="0">
                <a:solidFill>
                  <a:schemeClr val="tx1"/>
                </a:solidFill>
              </a:rPr>
              <a:t>, Barbara Engelsmann</a:t>
            </a:r>
            <a:r>
              <a:rPr lang="en-ZW" sz="2000" baseline="30000" dirty="0" smtClean="0">
                <a:solidFill>
                  <a:schemeClr val="tx1"/>
                </a:solidFill>
              </a:rPr>
              <a:t>1</a:t>
            </a:r>
            <a:r>
              <a:rPr lang="en-ZW" sz="2000" dirty="0">
                <a:solidFill>
                  <a:schemeClr val="tx1"/>
                </a:solidFill>
              </a:rPr>
              <a:t>, </a:t>
            </a:r>
            <a:r>
              <a:rPr lang="en-ZW" sz="2000" dirty="0" smtClean="0">
                <a:solidFill>
                  <a:schemeClr val="tx1"/>
                </a:solidFill>
              </a:rPr>
              <a:t>Elvin Geng</a:t>
            </a:r>
            <a:r>
              <a:rPr lang="en-ZW" sz="2000" baseline="30000" dirty="0" smtClean="0">
                <a:solidFill>
                  <a:schemeClr val="tx1"/>
                </a:solidFill>
              </a:rPr>
              <a:t>3</a:t>
            </a:r>
          </a:p>
          <a:p>
            <a:pPr>
              <a:spcBef>
                <a:spcPts val="0"/>
              </a:spcBef>
            </a:pPr>
            <a:r>
              <a:rPr lang="en-ZW" sz="1600" i="1" baseline="30000" dirty="0">
                <a:solidFill>
                  <a:schemeClr val="tx1"/>
                </a:solidFill>
              </a:rPr>
              <a:t>1</a:t>
            </a:r>
            <a:r>
              <a:rPr lang="en-ZW" sz="1600" i="1" dirty="0">
                <a:solidFill>
                  <a:schemeClr val="tx1"/>
                </a:solidFill>
              </a:rPr>
              <a:t>Organisation for Public Health Interventions and Development Trust, Harare, </a:t>
            </a:r>
            <a:r>
              <a:rPr lang="en-ZW" sz="1600" i="1" dirty="0" smtClean="0">
                <a:solidFill>
                  <a:schemeClr val="tx1"/>
                </a:solidFill>
              </a:rPr>
              <a:t>Zimbabwe</a:t>
            </a:r>
            <a:endParaRPr lang="en-ZW" sz="1600" i="1" dirty="0">
              <a:solidFill>
                <a:schemeClr val="tx1"/>
              </a:solidFill>
            </a:endParaRPr>
          </a:p>
          <a:p>
            <a:pPr>
              <a:spcBef>
                <a:spcPts val="0"/>
              </a:spcBef>
            </a:pPr>
            <a:r>
              <a:rPr lang="en-ZW" sz="1600" i="1" baseline="30000" dirty="0">
                <a:solidFill>
                  <a:schemeClr val="tx1"/>
                </a:solidFill>
              </a:rPr>
              <a:t>2</a:t>
            </a:r>
            <a:r>
              <a:rPr lang="en-ZW" sz="1600" i="1" dirty="0">
                <a:solidFill>
                  <a:schemeClr val="tx1"/>
                </a:solidFill>
              </a:rPr>
              <a:t>Ministry of Health and Child Care, Zimbabwe, </a:t>
            </a:r>
            <a:endParaRPr lang="en-ZW" sz="1600" i="1" dirty="0" smtClean="0">
              <a:solidFill>
                <a:schemeClr val="tx1"/>
              </a:solidFill>
            </a:endParaRPr>
          </a:p>
          <a:p>
            <a:pPr>
              <a:spcBef>
                <a:spcPts val="0"/>
              </a:spcBef>
            </a:pPr>
            <a:r>
              <a:rPr lang="en-ZW" sz="1600" i="1" baseline="30000" dirty="0" smtClean="0">
                <a:solidFill>
                  <a:schemeClr val="tx1"/>
                </a:solidFill>
              </a:rPr>
              <a:t>3</a:t>
            </a:r>
            <a:r>
              <a:rPr lang="en-ZW" sz="1600" i="1" dirty="0" smtClean="0">
                <a:solidFill>
                  <a:schemeClr val="tx1"/>
                </a:solidFill>
              </a:rPr>
              <a:t>University </a:t>
            </a:r>
            <a:r>
              <a:rPr lang="en-ZW" sz="1600" i="1" dirty="0">
                <a:solidFill>
                  <a:schemeClr val="tx1"/>
                </a:solidFill>
              </a:rPr>
              <a:t>of California San Francisco, San Francisco, </a:t>
            </a:r>
            <a:r>
              <a:rPr lang="en-ZW" sz="1600" i="1" dirty="0" smtClean="0">
                <a:solidFill>
                  <a:schemeClr val="tx1"/>
                </a:solidFill>
              </a:rPr>
              <a:t>US</a:t>
            </a:r>
          </a:p>
          <a:p>
            <a:pPr>
              <a:spcBef>
                <a:spcPts val="0"/>
              </a:spcBef>
            </a:pPr>
            <a:endParaRPr lang="en-ZW" sz="1600" i="1" dirty="0">
              <a:solidFill>
                <a:schemeClr val="tx1"/>
              </a:solidFill>
            </a:endParaRPr>
          </a:p>
          <a:p>
            <a:pPr algn="l"/>
            <a:r>
              <a:rPr lang="en-ZW" sz="2000" dirty="0" smtClean="0">
                <a:solidFill>
                  <a:schemeClr val="tx1"/>
                </a:solidFill>
              </a:rPr>
              <a:t>Session C/11</a:t>
            </a:r>
            <a:r>
              <a:rPr lang="en-ZW" sz="2000" dirty="0" smtClean="0">
                <a:solidFill>
                  <a:schemeClr val="tx1"/>
                </a:solidFill>
              </a:rPr>
              <a:t>: Towards </a:t>
            </a:r>
            <a:r>
              <a:rPr lang="en-ZW" sz="2000" dirty="0">
                <a:solidFill>
                  <a:schemeClr val="tx1"/>
                </a:solidFill>
              </a:rPr>
              <a:t>eliminating mother to child transmission of </a:t>
            </a:r>
            <a:r>
              <a:rPr lang="en-ZW" sz="2000" dirty="0" smtClean="0">
                <a:solidFill>
                  <a:schemeClr val="tx1"/>
                </a:solidFill>
              </a:rPr>
              <a:t>HIV</a:t>
            </a:r>
          </a:p>
          <a:p>
            <a:pPr algn="l"/>
            <a:r>
              <a:rPr lang="en-ZW" sz="2000" dirty="0" smtClean="0">
                <a:solidFill>
                  <a:schemeClr val="tx1"/>
                </a:solidFill>
              </a:rPr>
              <a:t>ICASA 2015</a:t>
            </a:r>
            <a:endParaRPr lang="en-ZW" sz="2000" dirty="0" smtClean="0">
              <a:solidFill>
                <a:schemeClr val="tx1"/>
              </a:solidFill>
            </a:endParaRPr>
          </a:p>
        </p:txBody>
      </p:sp>
      <p:pic>
        <p:nvPicPr>
          <p:cNvPr id="1029" name="Picture 5" descr="OPHID Logo"/>
          <p:cNvPicPr>
            <a:picLocks noChangeAspect="1" noChangeArrowheads="1"/>
          </p:cNvPicPr>
          <p:nvPr/>
        </p:nvPicPr>
        <p:blipFill>
          <a:blip r:embed="rId2" cstate="print"/>
          <a:srcRect/>
          <a:stretch>
            <a:fillRect/>
          </a:stretch>
        </p:blipFill>
        <p:spPr bwMode="auto">
          <a:xfrm>
            <a:off x="7428042" y="116632"/>
            <a:ext cx="1397639" cy="1008112"/>
          </a:xfrm>
          <a:prstGeom prst="rect">
            <a:avLst/>
          </a:prstGeom>
          <a:noFill/>
          <a:ln w="9525">
            <a:noFill/>
            <a:miter lim="800000"/>
            <a:headEnd/>
            <a:tailEnd/>
          </a:ln>
        </p:spPr>
      </p:pic>
      <p:pic>
        <p:nvPicPr>
          <p:cNvPr id="12" name="Picture 11" descr="C:\Users\spage\AppData\Local\Microsoft\Windows\Temporary Internet Files\Content.Outlook\QRRRLKVJ\Test Canvas 3.jpg"/>
          <p:cNvPicPr/>
          <p:nvPr/>
        </p:nvPicPr>
        <p:blipFill rotWithShape="1">
          <a:blip r:embed="rId3" cstate="print">
            <a:extLst>
              <a:ext uri="{28A0092B-C50C-407E-A947-70E740481C1C}">
                <a14:useLocalDpi xmlns:a14="http://schemas.microsoft.com/office/drawing/2010/main" val="0"/>
              </a:ext>
            </a:extLst>
          </a:blip>
          <a:srcRect l="26432" t="-1453" r="49334" b="16522"/>
          <a:stretch/>
        </p:blipFill>
        <p:spPr bwMode="auto">
          <a:xfrm>
            <a:off x="76200" y="-76200"/>
            <a:ext cx="914400" cy="4953000"/>
          </a:xfrm>
          <a:prstGeom prst="rect">
            <a:avLst/>
          </a:prstGeom>
          <a:noFill/>
          <a:ln>
            <a:noFill/>
          </a:ln>
          <a:extLst>
            <a:ext uri="{53640926-AAD7-44D8-BBD7-CCE9431645EC}">
              <a14:shadowObscured xmlns:a14="http://schemas.microsoft.com/office/drawing/2010/main"/>
            </a:ext>
          </a:extLst>
        </p:spPr>
      </p:pic>
      <p:pic>
        <p:nvPicPr>
          <p:cNvPr id="13" name="Picture 12" descr="C:\Users\spage\AppData\Local\Microsoft\Windows\Temporary Internet Files\Content.Outlook\QRRRLKVJ\Test Canvas 3.jpg"/>
          <p:cNvPicPr/>
          <p:nvPr/>
        </p:nvPicPr>
        <p:blipFill rotWithShape="1">
          <a:blip r:embed="rId3" cstate="print">
            <a:extLst>
              <a:ext uri="{28A0092B-C50C-407E-A947-70E740481C1C}">
                <a14:useLocalDpi xmlns:a14="http://schemas.microsoft.com/office/drawing/2010/main" val="0"/>
              </a:ext>
            </a:extLst>
          </a:blip>
          <a:srcRect t="33423" r="74641" b="50107"/>
          <a:stretch/>
        </p:blipFill>
        <p:spPr bwMode="auto">
          <a:xfrm>
            <a:off x="76200" y="4876800"/>
            <a:ext cx="914400" cy="990600"/>
          </a:xfrm>
          <a:prstGeom prst="rect">
            <a:avLst/>
          </a:prstGeom>
          <a:noFill/>
          <a:ln>
            <a:noFill/>
          </a:ln>
          <a:extLst>
            <a:ext uri="{53640926-AAD7-44D8-BBD7-CCE9431645EC}">
              <a14:shadowObscured xmlns:a14="http://schemas.microsoft.com/office/drawing/2010/main"/>
            </a:ext>
          </a:extLst>
        </p:spPr>
      </p:pic>
      <p:pic>
        <p:nvPicPr>
          <p:cNvPr id="14" name="Picture 13" descr="C:\Users\spage\AppData\Local\Microsoft\Windows\Temporary Internet Files\Content.Outlook\QRRRLKVJ\Test Canvas 3.jpg"/>
          <p:cNvPicPr/>
          <p:nvPr/>
        </p:nvPicPr>
        <p:blipFill rotWithShape="1">
          <a:blip r:embed="rId3" cstate="print">
            <a:extLst>
              <a:ext uri="{28A0092B-C50C-407E-A947-70E740481C1C}">
                <a14:useLocalDpi xmlns:a14="http://schemas.microsoft.com/office/drawing/2010/main" val="0"/>
              </a:ext>
            </a:extLst>
          </a:blip>
          <a:srcRect l="75972" t="50054" r="-94" b="32992"/>
          <a:stretch/>
        </p:blipFill>
        <p:spPr bwMode="auto">
          <a:xfrm>
            <a:off x="76200" y="5867400"/>
            <a:ext cx="914400" cy="990600"/>
          </a:xfrm>
          <a:prstGeom prst="rect">
            <a:avLst/>
          </a:prstGeom>
          <a:noFill/>
          <a:ln>
            <a:noFill/>
          </a:ln>
          <a:extLst>
            <a:ext uri="{53640926-AAD7-44D8-BBD7-CCE9431645EC}">
              <a14:shadowObscured xmlns:a14="http://schemas.microsoft.com/office/drawing/2010/main"/>
            </a:ext>
          </a:extLst>
        </p:spPr>
      </p:pic>
      <p:pic>
        <p:nvPicPr>
          <p:cNvPr id="10" name="Picture 12" descr="C:\Users\Ophid\Documents\Proposal Calls\Global Stars Benchmarking\Photos\MOH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55080"/>
            <a:ext cx="1459312" cy="141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1244330" y="3124200"/>
            <a:ext cx="7700243" cy="0"/>
          </a:xfrm>
          <a:prstGeom prst="line">
            <a:avLst/>
          </a:prstGeom>
          <a:ln/>
        </p:spPr>
        <p:style>
          <a:lnRef idx="1">
            <a:schemeClr val="accent6"/>
          </a:lnRef>
          <a:fillRef idx="0">
            <a:schemeClr val="accent6"/>
          </a:fillRef>
          <a:effectRef idx="0">
            <a:schemeClr val="accent6"/>
          </a:effectRef>
          <a:fontRef idx="minor">
            <a:schemeClr val="tx1"/>
          </a:fontRef>
        </p:style>
      </p:cxn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228600"/>
            <a:ext cx="1512493" cy="82550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330" y="156765"/>
            <a:ext cx="12382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1300" y="281186"/>
            <a:ext cx="1104900" cy="88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213025" y="-27384"/>
            <a:ext cx="8255519" cy="1400200"/>
          </a:xfrm>
        </p:spPr>
        <p:txBody>
          <a:bodyPr>
            <a:normAutofit/>
          </a:bodyPr>
          <a:lstStyle/>
          <a:p>
            <a:pPr>
              <a:buNone/>
            </a:pPr>
            <a:endParaRPr lang="en-ZW" sz="3000" b="1" dirty="0" smtClean="0"/>
          </a:p>
          <a:p>
            <a:pPr>
              <a:buNone/>
            </a:pPr>
            <a:r>
              <a:rPr lang="en-ZW" sz="3000" b="1" dirty="0" smtClean="0"/>
              <a:t>  Phase I: </a:t>
            </a:r>
            <a:r>
              <a:rPr lang="en-ZW" sz="3000" b="1" dirty="0" smtClean="0">
                <a:solidFill>
                  <a:srgbClr val="C00000"/>
                </a:solidFill>
              </a:rPr>
              <a:t>Factors associated EID completion</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547664" y="990600"/>
            <a:ext cx="706293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794315"/>
            <a:ext cx="9036496" cy="3354765"/>
          </a:xfrm>
          <a:prstGeom prst="rect">
            <a:avLst/>
          </a:prstGeom>
        </p:spPr>
        <p:txBody>
          <a:bodyPr wrap="square">
            <a:spAutoFit/>
          </a:bodyPr>
          <a:lstStyle/>
          <a:p>
            <a:pPr lvl="1"/>
            <a:endParaRPr lang="en-ZW" sz="2400" b="1" dirty="0" smtClean="0"/>
          </a:p>
          <a:p>
            <a:pPr marL="800100" lvl="1" indent="-342900">
              <a:buFont typeface="Arial" pitchFamily="34" charset="0"/>
              <a:buChar char="•"/>
            </a:pPr>
            <a:r>
              <a:rPr lang="en-ZW" sz="2400" b="1" dirty="0" smtClean="0"/>
              <a:t>Earlier gestational </a:t>
            </a:r>
            <a:r>
              <a:rPr lang="en-ZW" sz="2400" b="1" dirty="0"/>
              <a:t>age at presentation </a:t>
            </a:r>
            <a:r>
              <a:rPr lang="en-ZW" sz="2400" dirty="0"/>
              <a:t>(Risk Ratio[RR]: 0.97 per two weeks; 95%CI:0.95-0.99; p&lt; 0.01</a:t>
            </a:r>
            <a:r>
              <a:rPr lang="en-ZW" sz="2400" dirty="0" smtClean="0"/>
              <a:t>)</a:t>
            </a:r>
          </a:p>
          <a:p>
            <a:pPr marL="800100" lvl="1" indent="-342900">
              <a:buFont typeface="Arial" pitchFamily="34" charset="0"/>
              <a:buChar char="•"/>
            </a:pPr>
            <a:endParaRPr lang="en-ZW" sz="1000" dirty="0"/>
          </a:p>
          <a:p>
            <a:pPr marL="800100" lvl="1" indent="-342900">
              <a:buFont typeface="Arial" pitchFamily="34" charset="0"/>
              <a:buChar char="•"/>
            </a:pPr>
            <a:r>
              <a:rPr lang="en-ZW" sz="2400" b="1" dirty="0"/>
              <a:t>Later calendar time of ANC presentation</a:t>
            </a:r>
            <a:r>
              <a:rPr lang="en-ZW" sz="2400" dirty="0"/>
              <a:t> (RR: 1.04 per 30 days; 95%CI:1.02-1.06, p&lt; 0.01</a:t>
            </a:r>
            <a:r>
              <a:rPr lang="en-ZW" sz="2400" dirty="0" smtClean="0"/>
              <a:t>)*proxy of PMTCT program maturity </a:t>
            </a:r>
            <a:endParaRPr lang="en-ZW" sz="2400" dirty="0" smtClean="0"/>
          </a:p>
          <a:p>
            <a:pPr marL="800100" lvl="1" indent="-342900">
              <a:buFont typeface="Arial" pitchFamily="34" charset="0"/>
              <a:buChar char="•"/>
            </a:pPr>
            <a:endParaRPr lang="en-ZW" sz="1000" dirty="0"/>
          </a:p>
          <a:p>
            <a:pPr marL="800100" lvl="1" indent="-342900">
              <a:buFont typeface="Arial" pitchFamily="34" charset="0"/>
              <a:buChar char="•"/>
            </a:pPr>
            <a:r>
              <a:rPr lang="en-ZW" sz="2400" b="1" dirty="0"/>
              <a:t>Smaller site </a:t>
            </a:r>
            <a:r>
              <a:rPr lang="en-ZW" sz="2400" b="1" dirty="0" smtClean="0"/>
              <a:t>volume </a:t>
            </a:r>
            <a:r>
              <a:rPr lang="en-ZW" sz="2400" dirty="0" smtClean="0"/>
              <a:t>(Table)</a:t>
            </a:r>
            <a:endParaRPr lang="en-ZW" sz="2400" dirty="0"/>
          </a:p>
          <a:p>
            <a:pPr marL="800100" lvl="1" indent="-342900">
              <a:buFont typeface="Arial" pitchFamily="34" charset="0"/>
              <a:buChar char="•"/>
            </a:pPr>
            <a:endParaRPr lang="en-ZW" sz="2400" dirty="0" smtClean="0"/>
          </a:p>
          <a:p>
            <a:pPr marL="800100" lvl="1" indent="-342900">
              <a:buFont typeface="Arial" pitchFamily="34" charset="0"/>
              <a:buChar char="•"/>
            </a:pPr>
            <a:endParaRPr lang="en-ZW" sz="400" dirty="0" smtClean="0"/>
          </a:p>
          <a:p>
            <a:pPr>
              <a:buNone/>
            </a:pPr>
            <a:endParaRPr lang="en-ZW" sz="2000"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755597"/>
            <a:ext cx="8457133" cy="272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p:cNvSpPr txBox="1"/>
          <p:nvPr/>
        </p:nvSpPr>
        <p:spPr>
          <a:xfrm>
            <a:off x="465238" y="3530352"/>
            <a:ext cx="8172399" cy="432048"/>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GB" b="1" dirty="0" smtClean="0">
                <a:effectLst/>
                <a:ea typeface="PMingLiU"/>
                <a:cs typeface="Times New Roman"/>
              </a:rPr>
              <a:t>Table 1: Documented EID Completion</a:t>
            </a:r>
            <a:endParaRPr lang="en-ZW" b="1" dirty="0">
              <a:effectLst/>
              <a:ea typeface="PMingLiU"/>
              <a:cs typeface="Times New Roman"/>
            </a:endParaRPr>
          </a:p>
        </p:txBody>
      </p:sp>
      <p:sp>
        <p:nvSpPr>
          <p:cNvPr id="9" name="TextBox 8"/>
          <p:cNvSpPr txBox="1"/>
          <p:nvPr/>
        </p:nvSpPr>
        <p:spPr>
          <a:xfrm>
            <a:off x="6553200" y="6403583"/>
            <a:ext cx="3305331" cy="369332"/>
          </a:xfrm>
          <a:prstGeom prst="rect">
            <a:avLst/>
          </a:prstGeom>
          <a:noFill/>
        </p:spPr>
        <p:txBody>
          <a:bodyPr wrap="square" rtlCol="0">
            <a:spAutoFit/>
          </a:bodyPr>
          <a:lstStyle/>
          <a:p>
            <a:r>
              <a:rPr lang="en-ZW" dirty="0" smtClean="0"/>
              <a:t>Webb et al IAS 2015</a:t>
            </a:r>
            <a:endParaRPr lang="en-GB" dirty="0"/>
          </a:p>
        </p:txBody>
      </p:sp>
    </p:spTree>
    <p:extLst>
      <p:ext uri="{BB962C8B-B14F-4D97-AF65-F5344CB8AC3E}">
        <p14:creationId xmlns:p14="http://schemas.microsoft.com/office/powerpoint/2010/main" val="663726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285033" y="228600"/>
            <a:ext cx="7401767" cy="1400200"/>
          </a:xfrm>
        </p:spPr>
        <p:txBody>
          <a:bodyPr/>
          <a:lstStyle/>
          <a:p>
            <a:pPr>
              <a:buNone/>
            </a:pPr>
            <a:endParaRPr lang="en-ZW" sz="300" b="1" dirty="0" smtClean="0"/>
          </a:p>
          <a:p>
            <a:pPr>
              <a:buNone/>
            </a:pPr>
            <a:r>
              <a:rPr lang="en-ZW" b="1" dirty="0" smtClean="0"/>
              <a:t>  Phase I: </a:t>
            </a:r>
            <a:r>
              <a:rPr lang="en-ZW" b="1" dirty="0" smtClean="0">
                <a:solidFill>
                  <a:srgbClr val="C00000"/>
                </a:solidFill>
              </a:rPr>
              <a:t>EID by ANC site volume</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547664" y="990600"/>
            <a:ext cx="706293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751" y="1247453"/>
            <a:ext cx="6640016" cy="515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6"/>
          <p:cNvSpPr txBox="1"/>
          <p:nvPr/>
        </p:nvSpPr>
        <p:spPr>
          <a:xfrm>
            <a:off x="611560" y="1031429"/>
            <a:ext cx="8172399" cy="432048"/>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GB" b="1" dirty="0">
                <a:effectLst/>
                <a:ea typeface="PMingLiU"/>
                <a:cs typeface="Times New Roman"/>
              </a:rPr>
              <a:t>Figure </a:t>
            </a:r>
            <a:r>
              <a:rPr lang="en-GB" b="1" dirty="0" smtClean="0">
                <a:effectLst/>
                <a:ea typeface="PMingLiU"/>
                <a:cs typeface="Times New Roman"/>
              </a:rPr>
              <a:t>2: Probability of documented EID completion by patient volume in ANC</a:t>
            </a:r>
            <a:endParaRPr lang="en-ZW" b="1" dirty="0">
              <a:effectLst/>
              <a:ea typeface="PMingLiU"/>
              <a:cs typeface="Times New Roman"/>
            </a:endParaRPr>
          </a:p>
        </p:txBody>
      </p:sp>
    </p:spTree>
    <p:extLst>
      <p:ext uri="{BB962C8B-B14F-4D97-AF65-F5344CB8AC3E}">
        <p14:creationId xmlns:p14="http://schemas.microsoft.com/office/powerpoint/2010/main" val="167373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143000" y="-27384"/>
            <a:ext cx="8534400" cy="1400200"/>
          </a:xfrm>
        </p:spPr>
        <p:txBody>
          <a:bodyPr>
            <a:normAutofit/>
          </a:bodyPr>
          <a:lstStyle/>
          <a:p>
            <a:pPr>
              <a:buNone/>
            </a:pPr>
            <a:endParaRPr lang="en-ZW" sz="3000" b="1" dirty="0" smtClean="0"/>
          </a:p>
          <a:p>
            <a:pPr>
              <a:buNone/>
            </a:pPr>
            <a:r>
              <a:rPr lang="en-ZW" sz="3000" b="1" dirty="0" smtClean="0"/>
              <a:t>  </a:t>
            </a:r>
            <a:r>
              <a:rPr lang="en-ZW" sz="2600" b="1" dirty="0" smtClean="0"/>
              <a:t>Phase I: </a:t>
            </a:r>
            <a:r>
              <a:rPr lang="en-ZW" sz="2600" b="1" dirty="0" smtClean="0">
                <a:solidFill>
                  <a:srgbClr val="C00000"/>
                </a:solidFill>
              </a:rPr>
              <a:t>How is our </a:t>
            </a:r>
            <a:r>
              <a:rPr lang="en-ZW" sz="2600" b="1" dirty="0" smtClean="0">
                <a:solidFill>
                  <a:srgbClr val="C00000"/>
                </a:solidFill>
              </a:rPr>
              <a:t>Timely </a:t>
            </a:r>
            <a:r>
              <a:rPr lang="en-ZW" sz="2600" b="1" dirty="0" smtClean="0">
                <a:solidFill>
                  <a:srgbClr val="C00000"/>
                </a:solidFill>
              </a:rPr>
              <a:t>EID completion rate</a:t>
            </a:r>
            <a:r>
              <a:rPr lang="en-ZW" sz="2600" b="1" dirty="0" smtClean="0">
                <a:solidFill>
                  <a:srgbClr val="C00000"/>
                </a:solidFill>
              </a:rPr>
              <a:t> </a:t>
            </a:r>
            <a:r>
              <a:rPr lang="en-ZW" sz="2600" b="1" dirty="0" smtClean="0">
                <a:solidFill>
                  <a:srgbClr val="C00000"/>
                </a:solidFill>
              </a:rPr>
              <a:t>looking?</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447800" y="1066800"/>
            <a:ext cx="729153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extLst>
              <p:ext uri="{D42A27DB-BD31-4B8C-83A1-F6EECF244321}">
                <p14:modId xmlns:p14="http://schemas.microsoft.com/office/powerpoint/2010/main" val="3504450973"/>
              </p:ext>
            </p:extLst>
          </p:nvPr>
        </p:nvGraphicFramePr>
        <p:xfrm>
          <a:off x="718717" y="1752600"/>
          <a:ext cx="7772400" cy="464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885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887624" y="38100"/>
            <a:ext cx="6858000" cy="4876800"/>
          </a:xfrm>
        </p:spPr>
        <p:txBody>
          <a:bodyPr/>
          <a:lstStyle/>
          <a:p>
            <a:pPr>
              <a:buNone/>
            </a:pPr>
            <a:endParaRPr lang="en-ZW" sz="300" b="1" dirty="0" smtClean="0"/>
          </a:p>
          <a:p>
            <a:pPr>
              <a:buNone/>
            </a:pPr>
            <a:r>
              <a:rPr lang="en-ZW" b="1" dirty="0" smtClean="0"/>
              <a:t>  </a:t>
            </a:r>
            <a:r>
              <a:rPr lang="en-ZW" sz="4800" b="1" dirty="0" smtClean="0"/>
              <a:t>RESULTS</a:t>
            </a:r>
          </a:p>
        </p:txBody>
      </p:sp>
      <p:sp>
        <p:nvSpPr>
          <p:cNvPr id="6" name="Text Placeholder 5"/>
          <p:cNvSpPr>
            <a:spLocks noGrp="1"/>
          </p:cNvSpPr>
          <p:nvPr>
            <p:ph type="body" sz="half" idx="2"/>
          </p:nvPr>
        </p:nvSpPr>
        <p:spPr>
          <a:xfrm>
            <a:off x="228599" y="1219200"/>
            <a:ext cx="1142577" cy="5257800"/>
          </a:xfrm>
          <a:solidFill>
            <a:schemeClr val="bg1">
              <a:lumMod val="75000"/>
            </a:schemeClr>
          </a:solidFill>
        </p:spPr>
        <p:txBody>
          <a:bodyPr/>
          <a:lstStyle/>
          <a:p>
            <a:r>
              <a:rPr lang="en-ZW" dirty="0" smtClean="0"/>
              <a:t>  </a:t>
            </a:r>
            <a:endParaRPr lang="en-ZW" dirty="0"/>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142576" cy="824136"/>
          </a:xfrm>
          <a:prstGeom prst="rect">
            <a:avLst/>
          </a:prstGeom>
          <a:noFill/>
          <a:ln w="9525">
            <a:noFill/>
            <a:miter lim="800000"/>
            <a:headEnd/>
            <a:tailEnd/>
          </a:ln>
        </p:spPr>
      </p:pic>
      <p:sp>
        <p:nvSpPr>
          <p:cNvPr id="8" name="Rectangle 7"/>
          <p:cNvSpPr/>
          <p:nvPr/>
        </p:nvSpPr>
        <p:spPr>
          <a:xfrm>
            <a:off x="1652228" y="1670348"/>
            <a:ext cx="7439744" cy="3724096"/>
          </a:xfrm>
          <a:prstGeom prst="rect">
            <a:avLst/>
          </a:prstGeom>
        </p:spPr>
        <p:txBody>
          <a:bodyPr wrap="square">
            <a:spAutoFit/>
          </a:bodyPr>
          <a:lstStyle/>
          <a:p>
            <a:endParaRPr lang="en-ZW" sz="2400" dirty="0"/>
          </a:p>
          <a:p>
            <a:r>
              <a:rPr lang="en-ZW" sz="4400" b="1" dirty="0" smtClean="0"/>
              <a:t>PHASE II: </a:t>
            </a:r>
            <a:r>
              <a:rPr lang="en-ZW" sz="4400" b="1" dirty="0" smtClean="0"/>
              <a:t>Community</a:t>
            </a:r>
            <a:r>
              <a:rPr lang="en-ZW" sz="4400" b="1" dirty="0" smtClean="0"/>
              <a:t> </a:t>
            </a:r>
            <a:r>
              <a:rPr lang="en-ZW" sz="4400" b="1" dirty="0" smtClean="0"/>
              <a:t>Tracing</a:t>
            </a:r>
          </a:p>
          <a:p>
            <a:endParaRPr lang="en-ZW" sz="2400" b="1" dirty="0" smtClean="0"/>
          </a:p>
          <a:p>
            <a:r>
              <a:rPr lang="en-ZW" sz="2400" b="1" dirty="0" smtClean="0"/>
              <a:t>Objective 2: </a:t>
            </a:r>
          </a:p>
          <a:p>
            <a:r>
              <a:rPr lang="en-ZW" sz="2400" b="1" dirty="0" smtClean="0">
                <a:solidFill>
                  <a:srgbClr val="C00000"/>
                </a:solidFill>
              </a:rPr>
              <a:t>True EID status among those with no documented EID</a:t>
            </a:r>
          </a:p>
          <a:p>
            <a:endParaRPr lang="en-ZW" sz="2400" b="1" dirty="0">
              <a:solidFill>
                <a:schemeClr val="accent3"/>
              </a:solidFill>
            </a:endParaRPr>
          </a:p>
          <a:p>
            <a:endParaRPr lang="en-ZW" sz="2400" dirty="0" smtClean="0"/>
          </a:p>
          <a:p>
            <a:pPr marL="800100" lvl="1" indent="-342900">
              <a:buFont typeface="Arial" pitchFamily="34" charset="0"/>
              <a:buChar char="•"/>
            </a:pPr>
            <a:endParaRPr lang="en-ZW" sz="2400" dirty="0" smtClean="0"/>
          </a:p>
          <a:p>
            <a:endParaRPr lang="en-ZW" sz="2400" dirty="0" smtClean="0"/>
          </a:p>
        </p:txBody>
      </p:sp>
      <p:cxnSp>
        <p:nvCxnSpPr>
          <p:cNvPr id="11" name="Straight Connector 10"/>
          <p:cNvCxnSpPr/>
          <p:nvPr/>
        </p:nvCxnSpPr>
        <p:spPr>
          <a:xfrm>
            <a:off x="2133600" y="1062261"/>
            <a:ext cx="6477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0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3429000" y="618753"/>
            <a:ext cx="3940507" cy="15144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Tx/>
              <a:buChar char="-"/>
            </a:pPr>
            <a:endParaRPr lang="en-ZW" sz="1600" dirty="0" smtClean="0"/>
          </a:p>
          <a:p>
            <a:pPr marL="285750" indent="-285750">
              <a:buFontTx/>
              <a:buChar char="-"/>
            </a:pPr>
            <a:endParaRPr lang="en-ZW" sz="1600" dirty="0"/>
          </a:p>
        </p:txBody>
      </p:sp>
      <p:sp>
        <p:nvSpPr>
          <p:cNvPr id="51" name="Text Box 6"/>
          <p:cNvSpPr txBox="1"/>
          <p:nvPr/>
        </p:nvSpPr>
        <p:spPr>
          <a:xfrm>
            <a:off x="237487" y="101352"/>
            <a:ext cx="8525513" cy="43204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GB" sz="2400" b="1" dirty="0">
                <a:effectLst/>
                <a:ea typeface="PMingLiU"/>
                <a:cs typeface="Times New Roman"/>
              </a:rPr>
              <a:t>Figure </a:t>
            </a:r>
            <a:r>
              <a:rPr lang="en-GB" sz="2400" b="1" dirty="0">
                <a:ea typeface="PMingLiU"/>
                <a:cs typeface="Times New Roman"/>
              </a:rPr>
              <a:t>3</a:t>
            </a:r>
            <a:r>
              <a:rPr lang="en-GB" sz="2400" b="1" dirty="0" smtClean="0">
                <a:ea typeface="PMingLiU"/>
                <a:cs typeface="Times New Roman"/>
              </a:rPr>
              <a:t>. Tracing outcomes LTFU for EID group</a:t>
            </a:r>
            <a:endParaRPr lang="en-ZW" sz="2400" b="1" dirty="0">
              <a:effectLst/>
              <a:ea typeface="PMingLiU"/>
              <a:cs typeface="Times New Roman"/>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19" y="914400"/>
            <a:ext cx="8313581" cy="52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65423" y="956785"/>
            <a:ext cx="2302532" cy="5438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LTFU Tracing attempted </a:t>
            </a:r>
          </a:p>
          <a:p>
            <a:pPr algn="ctr"/>
            <a:r>
              <a:rPr lang="en-ZW" sz="1600" dirty="0" smtClean="0"/>
              <a:t>(n=555)</a:t>
            </a:r>
            <a:endParaRPr lang="en-ZW" sz="1600" dirty="0"/>
          </a:p>
        </p:txBody>
      </p:sp>
      <p:sp>
        <p:nvSpPr>
          <p:cNvPr id="17" name="Rectangle 16"/>
          <p:cNvSpPr/>
          <p:nvPr/>
        </p:nvSpPr>
        <p:spPr>
          <a:xfrm>
            <a:off x="2017110" y="3581401"/>
            <a:ext cx="1707603"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Mother alive (n=353; 95.1%)</a:t>
            </a:r>
            <a:endParaRPr lang="en-ZW" sz="1600" dirty="0"/>
          </a:p>
        </p:txBody>
      </p:sp>
      <p:sp>
        <p:nvSpPr>
          <p:cNvPr id="18" name="Rectangle 17"/>
          <p:cNvSpPr/>
          <p:nvPr/>
        </p:nvSpPr>
        <p:spPr>
          <a:xfrm>
            <a:off x="3999166" y="3568419"/>
            <a:ext cx="1566249" cy="5760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Infant alive (n=305; 82.3%)</a:t>
            </a:r>
            <a:endParaRPr lang="en-ZW" sz="1600" dirty="0"/>
          </a:p>
        </p:txBody>
      </p:sp>
      <p:sp>
        <p:nvSpPr>
          <p:cNvPr id="19" name="Rectangle 18"/>
          <p:cNvSpPr/>
          <p:nvPr/>
        </p:nvSpPr>
        <p:spPr>
          <a:xfrm>
            <a:off x="36624" y="3581400"/>
            <a:ext cx="1605434"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Mother died (n=18; 4.9%)</a:t>
            </a:r>
            <a:endParaRPr lang="en-ZW" sz="1600" dirty="0"/>
          </a:p>
        </p:txBody>
      </p:sp>
      <p:sp>
        <p:nvSpPr>
          <p:cNvPr id="20" name="Rectangle 19"/>
          <p:cNvSpPr/>
          <p:nvPr/>
        </p:nvSpPr>
        <p:spPr>
          <a:xfrm>
            <a:off x="5862928" y="3553936"/>
            <a:ext cx="1652339" cy="5760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Infant died</a:t>
            </a:r>
          </a:p>
          <a:p>
            <a:pPr algn="ctr"/>
            <a:r>
              <a:rPr lang="en-ZW" sz="1600" dirty="0" smtClean="0"/>
              <a:t>(n=65;17.4%)</a:t>
            </a:r>
            <a:endParaRPr lang="en-ZW" sz="1600" dirty="0"/>
          </a:p>
        </p:txBody>
      </p:sp>
      <p:sp>
        <p:nvSpPr>
          <p:cNvPr id="129" name="Text Box 6"/>
          <p:cNvSpPr txBox="1"/>
          <p:nvPr/>
        </p:nvSpPr>
        <p:spPr>
          <a:xfrm>
            <a:off x="323528" y="406152"/>
            <a:ext cx="8525513" cy="43204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GB" b="1" dirty="0">
                <a:effectLst/>
                <a:ea typeface="PMingLiU"/>
                <a:cs typeface="Times New Roman"/>
              </a:rPr>
              <a:t>Figure </a:t>
            </a:r>
            <a:r>
              <a:rPr lang="en-GB" b="1" dirty="0">
                <a:ea typeface="PMingLiU"/>
                <a:cs typeface="Times New Roman"/>
              </a:rPr>
              <a:t>4</a:t>
            </a:r>
            <a:r>
              <a:rPr lang="en-GB" b="1" dirty="0" smtClean="0">
                <a:ea typeface="PMingLiU"/>
                <a:cs typeface="Times New Roman"/>
              </a:rPr>
              <a:t>. Vital status outcomes mother-baby pairs traced</a:t>
            </a:r>
            <a:endParaRPr lang="en-ZW" b="1" dirty="0">
              <a:effectLst/>
              <a:ea typeface="PMingLiU"/>
              <a:cs typeface="Times New Roman"/>
            </a:endParaRPr>
          </a:p>
        </p:txBody>
      </p:sp>
      <p:sp>
        <p:nvSpPr>
          <p:cNvPr id="131" name="Rectangle 130"/>
          <p:cNvSpPr/>
          <p:nvPr/>
        </p:nvSpPr>
        <p:spPr>
          <a:xfrm>
            <a:off x="5780871" y="3553936"/>
            <a:ext cx="1816454" cy="880863"/>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ZW" sz="1600" dirty="0" smtClean="0"/>
              <a:t>Infant died </a:t>
            </a:r>
          </a:p>
          <a:p>
            <a:pPr algn="ctr"/>
            <a:r>
              <a:rPr lang="en-ZW" sz="1600" dirty="0" smtClean="0"/>
              <a:t>(n=66; 17.7%)</a:t>
            </a:r>
          </a:p>
          <a:p>
            <a:pPr algn="ctr"/>
            <a:r>
              <a:rPr lang="en-ZW" sz="1600" dirty="0" smtClean="0"/>
              <a:t>*42 timing known</a:t>
            </a:r>
            <a:endParaRPr lang="en-ZW" sz="1600" dirty="0"/>
          </a:p>
        </p:txBody>
      </p:sp>
      <p:sp>
        <p:nvSpPr>
          <p:cNvPr id="52" name="Rectangle 51"/>
          <p:cNvSpPr/>
          <p:nvPr/>
        </p:nvSpPr>
        <p:spPr>
          <a:xfrm>
            <a:off x="2765424" y="1910238"/>
            <a:ext cx="2302532"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Vital status information; (n=371; 66.8%)</a:t>
            </a:r>
            <a:endParaRPr lang="en-ZW" sz="1600" dirty="0"/>
          </a:p>
        </p:txBody>
      </p:sp>
      <p:cxnSp>
        <p:nvCxnSpPr>
          <p:cNvPr id="25" name="Elbow Connector 24"/>
          <p:cNvCxnSpPr>
            <a:stCxn id="52" idx="2"/>
            <a:endCxn id="19" idx="0"/>
          </p:cNvCxnSpPr>
          <p:nvPr/>
        </p:nvCxnSpPr>
        <p:spPr>
          <a:xfrm rot="5400000">
            <a:off x="1847235" y="1511945"/>
            <a:ext cx="1061562" cy="3077349"/>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Elbow Connector 28"/>
          <p:cNvCxnSpPr>
            <a:stCxn id="52" idx="2"/>
            <a:endCxn id="17" idx="0"/>
          </p:cNvCxnSpPr>
          <p:nvPr/>
        </p:nvCxnSpPr>
        <p:spPr>
          <a:xfrm rot="5400000">
            <a:off x="2863020" y="2527730"/>
            <a:ext cx="1061563" cy="1045778"/>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3" name="Elbow Connector 32"/>
          <p:cNvCxnSpPr>
            <a:stCxn id="52" idx="2"/>
            <a:endCxn id="18" idx="0"/>
          </p:cNvCxnSpPr>
          <p:nvPr/>
        </p:nvCxnSpPr>
        <p:spPr>
          <a:xfrm rot="16200000" flipH="1">
            <a:off x="3825200" y="2611327"/>
            <a:ext cx="1048581" cy="865601"/>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a:stCxn id="12" idx="2"/>
            <a:endCxn id="52" idx="0"/>
          </p:cNvCxnSpPr>
          <p:nvPr/>
        </p:nvCxnSpPr>
        <p:spPr>
          <a:xfrm>
            <a:off x="3916689" y="1500665"/>
            <a:ext cx="1" cy="40957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9" name="Rectangle 88"/>
          <p:cNvSpPr/>
          <p:nvPr/>
        </p:nvSpPr>
        <p:spPr>
          <a:xfrm>
            <a:off x="3832293" y="4841380"/>
            <a:ext cx="1940324" cy="6522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Miscarriage/stillbirth</a:t>
            </a:r>
          </a:p>
          <a:p>
            <a:pPr algn="ctr"/>
            <a:r>
              <a:rPr lang="en-ZW" sz="1600" dirty="0" smtClean="0"/>
              <a:t>(n=8; 19.1%)</a:t>
            </a:r>
            <a:endParaRPr lang="en-ZW" sz="1600" dirty="0"/>
          </a:p>
        </p:txBody>
      </p:sp>
      <p:cxnSp>
        <p:nvCxnSpPr>
          <p:cNvPr id="103" name="Elbow Connector 102"/>
          <p:cNvCxnSpPr>
            <a:stCxn id="52" idx="2"/>
            <a:endCxn id="20" idx="0"/>
          </p:cNvCxnSpPr>
          <p:nvPr/>
        </p:nvCxnSpPr>
        <p:spPr>
          <a:xfrm rot="16200000" flipH="1">
            <a:off x="4785845" y="1650683"/>
            <a:ext cx="1034098" cy="2772408"/>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sp>
        <p:nvSpPr>
          <p:cNvPr id="108" name="Rectangle 107"/>
          <p:cNvSpPr/>
          <p:nvPr/>
        </p:nvSpPr>
        <p:spPr>
          <a:xfrm>
            <a:off x="5976819" y="4850906"/>
            <a:ext cx="1424556" cy="6522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Birth-90 days</a:t>
            </a:r>
          </a:p>
          <a:p>
            <a:pPr algn="ctr"/>
            <a:r>
              <a:rPr lang="en-ZW" sz="1600" dirty="0" smtClean="0"/>
              <a:t>(n=18; 42.9%)</a:t>
            </a:r>
            <a:endParaRPr lang="en-ZW" sz="1600" dirty="0"/>
          </a:p>
        </p:txBody>
      </p:sp>
      <p:sp>
        <p:nvSpPr>
          <p:cNvPr id="109" name="Rectangle 108"/>
          <p:cNvSpPr/>
          <p:nvPr/>
        </p:nvSpPr>
        <p:spPr>
          <a:xfrm>
            <a:off x="7597325" y="4850906"/>
            <a:ext cx="1456307" cy="6522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90+ days</a:t>
            </a:r>
          </a:p>
          <a:p>
            <a:pPr algn="ctr"/>
            <a:r>
              <a:rPr lang="en-ZW" sz="1600" dirty="0" smtClean="0"/>
              <a:t>(n=16; 38.1%)</a:t>
            </a:r>
            <a:endParaRPr lang="en-ZW" sz="1600" dirty="0"/>
          </a:p>
        </p:txBody>
      </p:sp>
      <p:cxnSp>
        <p:nvCxnSpPr>
          <p:cNvPr id="117" name="Elbow Connector 116"/>
          <p:cNvCxnSpPr>
            <a:stCxn id="131" idx="2"/>
            <a:endCxn id="89" idx="0"/>
          </p:cNvCxnSpPr>
          <p:nvPr/>
        </p:nvCxnSpPr>
        <p:spPr>
          <a:xfrm rot="5400000">
            <a:off x="5542487" y="3694768"/>
            <a:ext cx="406581" cy="1886643"/>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9" name="Elbow Connector 118"/>
          <p:cNvCxnSpPr>
            <a:stCxn id="131" idx="2"/>
            <a:endCxn id="109" idx="0"/>
          </p:cNvCxnSpPr>
          <p:nvPr/>
        </p:nvCxnSpPr>
        <p:spPr>
          <a:xfrm rot="16200000" flipH="1">
            <a:off x="7299235" y="3824661"/>
            <a:ext cx="416107" cy="1636381"/>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1" name="Straight Arrow Connector 120"/>
          <p:cNvCxnSpPr>
            <a:stCxn id="131" idx="2"/>
            <a:endCxn id="108" idx="0"/>
          </p:cNvCxnSpPr>
          <p:nvPr/>
        </p:nvCxnSpPr>
        <p:spPr>
          <a:xfrm flipH="1">
            <a:off x="6689097" y="4434799"/>
            <a:ext cx="1" cy="41610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5853403" y="6324600"/>
            <a:ext cx="3991131" cy="369332"/>
          </a:xfrm>
          <a:prstGeom prst="rect">
            <a:avLst/>
          </a:prstGeom>
          <a:noFill/>
        </p:spPr>
        <p:txBody>
          <a:bodyPr wrap="square" rtlCol="0">
            <a:spAutoFit/>
          </a:bodyPr>
          <a:lstStyle/>
          <a:p>
            <a:r>
              <a:rPr lang="en-ZW" dirty="0"/>
              <a:t>P</a:t>
            </a:r>
            <a:r>
              <a:rPr lang="en-ZW" dirty="0" smtClean="0"/>
              <a:t>oster THUPDC057 ICASA 2015</a:t>
            </a:r>
            <a:endParaRPr lang="en-GB" dirty="0"/>
          </a:p>
        </p:txBody>
      </p:sp>
    </p:spTree>
    <p:extLst>
      <p:ext uri="{BB962C8B-B14F-4D97-AF65-F5344CB8AC3E}">
        <p14:creationId xmlns:p14="http://schemas.microsoft.com/office/powerpoint/2010/main" val="3614814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31565" y="1689348"/>
            <a:ext cx="2302532" cy="5438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Mothers Interviewed</a:t>
            </a:r>
          </a:p>
          <a:p>
            <a:pPr algn="ctr"/>
            <a:r>
              <a:rPr lang="en-ZW" sz="1600" dirty="0" smtClean="0"/>
              <a:t>(n=256)</a:t>
            </a:r>
            <a:endParaRPr lang="en-ZW" sz="1600" dirty="0"/>
          </a:p>
        </p:txBody>
      </p:sp>
      <p:sp>
        <p:nvSpPr>
          <p:cNvPr id="21" name="Rectangle 20"/>
          <p:cNvSpPr/>
          <p:nvPr/>
        </p:nvSpPr>
        <p:spPr>
          <a:xfrm>
            <a:off x="1320648" y="2832346"/>
            <a:ext cx="2568683" cy="504056"/>
          </a:xfrm>
          <a:prstGeom prst="rect">
            <a:avLst/>
          </a:prstGeom>
          <a:solidFill>
            <a:schemeClr val="accent2">
              <a:lumMod val="75000"/>
            </a:schemeClr>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Infant received EID </a:t>
            </a:r>
          </a:p>
          <a:p>
            <a:pPr algn="ctr"/>
            <a:r>
              <a:rPr lang="en-ZW" sz="1600" dirty="0" smtClean="0"/>
              <a:t>(n=190; 76.9%)</a:t>
            </a:r>
            <a:endParaRPr lang="en-ZW" sz="1600" dirty="0"/>
          </a:p>
        </p:txBody>
      </p:sp>
      <p:sp>
        <p:nvSpPr>
          <p:cNvPr id="22" name="Rectangle 21"/>
          <p:cNvSpPr/>
          <p:nvPr/>
        </p:nvSpPr>
        <p:spPr>
          <a:xfrm>
            <a:off x="3533451" y="3770019"/>
            <a:ext cx="1352553" cy="7715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Late EID </a:t>
            </a:r>
          </a:p>
          <a:p>
            <a:pPr algn="ctr"/>
            <a:r>
              <a:rPr lang="en-ZW" sz="1600" dirty="0"/>
              <a:t>&gt;</a:t>
            </a:r>
            <a:r>
              <a:rPr lang="en-ZW" sz="1600" dirty="0" smtClean="0"/>
              <a:t> 3 months (n=46; 24.2%)</a:t>
            </a:r>
            <a:endParaRPr lang="en-ZW" sz="1600" dirty="0"/>
          </a:p>
        </p:txBody>
      </p:sp>
      <p:sp>
        <p:nvSpPr>
          <p:cNvPr id="129" name="Text Box 6"/>
          <p:cNvSpPr txBox="1"/>
          <p:nvPr/>
        </p:nvSpPr>
        <p:spPr>
          <a:xfrm>
            <a:off x="323528" y="406152"/>
            <a:ext cx="8525513" cy="43204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GB" b="1" dirty="0">
                <a:effectLst/>
                <a:ea typeface="PMingLiU"/>
                <a:cs typeface="Times New Roman"/>
              </a:rPr>
              <a:t>Figure </a:t>
            </a:r>
            <a:r>
              <a:rPr lang="en-GB" b="1" dirty="0">
                <a:ea typeface="PMingLiU"/>
                <a:cs typeface="Times New Roman"/>
              </a:rPr>
              <a:t>4</a:t>
            </a:r>
            <a:r>
              <a:rPr lang="en-GB" b="1" dirty="0" smtClean="0">
                <a:ea typeface="PMingLiU"/>
                <a:cs typeface="Times New Roman"/>
              </a:rPr>
              <a:t>. Early Infant Diagnosis among HIV positive mothers traced</a:t>
            </a:r>
            <a:endParaRPr lang="en-ZW" b="1" dirty="0">
              <a:effectLst/>
              <a:ea typeface="PMingLiU"/>
              <a:cs typeface="Times New Roman"/>
            </a:endParaRPr>
          </a:p>
        </p:txBody>
      </p:sp>
      <p:sp>
        <p:nvSpPr>
          <p:cNvPr id="132" name="Rectangle 131"/>
          <p:cNvSpPr/>
          <p:nvPr/>
        </p:nvSpPr>
        <p:spPr>
          <a:xfrm>
            <a:off x="294953" y="3781300"/>
            <a:ext cx="1352550" cy="761999"/>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ZW" sz="1600" dirty="0" smtClean="0"/>
              <a:t>Timely EID </a:t>
            </a:r>
          </a:p>
          <a:p>
            <a:pPr algn="ctr"/>
            <a:r>
              <a:rPr lang="en-ZW" sz="1600" dirty="0" smtClean="0"/>
              <a:t>&lt; 3 months (n=73; 38.4%)</a:t>
            </a:r>
            <a:endParaRPr lang="en-ZW" sz="1600" dirty="0"/>
          </a:p>
        </p:txBody>
      </p:sp>
      <p:sp>
        <p:nvSpPr>
          <p:cNvPr id="41" name="Rectangle 40"/>
          <p:cNvSpPr/>
          <p:nvPr/>
        </p:nvSpPr>
        <p:spPr>
          <a:xfrm>
            <a:off x="1939602" y="3770019"/>
            <a:ext cx="1343477" cy="784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Test date not known</a:t>
            </a:r>
          </a:p>
          <a:p>
            <a:pPr algn="ctr"/>
            <a:r>
              <a:rPr lang="en-ZW" sz="1600" dirty="0" smtClean="0"/>
              <a:t>(n=55; 28.9%)</a:t>
            </a:r>
            <a:endParaRPr lang="en-ZW" sz="1600" dirty="0"/>
          </a:p>
        </p:txBody>
      </p:sp>
      <p:sp>
        <p:nvSpPr>
          <p:cNvPr id="47" name="Rectangle 46"/>
          <p:cNvSpPr/>
          <p:nvPr/>
        </p:nvSpPr>
        <p:spPr>
          <a:xfrm>
            <a:off x="5836040" y="2832348"/>
            <a:ext cx="2568683"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No EID </a:t>
            </a:r>
          </a:p>
          <a:p>
            <a:pPr algn="ctr"/>
            <a:r>
              <a:rPr lang="en-ZW" sz="1600" dirty="0" smtClean="0"/>
              <a:t>(n=66; 25.8%)</a:t>
            </a:r>
            <a:endParaRPr lang="en-ZW" sz="1600" dirty="0"/>
          </a:p>
        </p:txBody>
      </p:sp>
      <p:cxnSp>
        <p:nvCxnSpPr>
          <p:cNvPr id="34" name="Elbow Connector 33"/>
          <p:cNvCxnSpPr>
            <a:stCxn id="12" idx="2"/>
            <a:endCxn id="21" idx="0"/>
          </p:cNvCxnSpPr>
          <p:nvPr/>
        </p:nvCxnSpPr>
        <p:spPr>
          <a:xfrm rot="5400000">
            <a:off x="3494352" y="1343867"/>
            <a:ext cx="599118" cy="2377841"/>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6" name="Elbow Connector 35"/>
          <p:cNvCxnSpPr>
            <a:stCxn id="12" idx="2"/>
            <a:endCxn id="47" idx="0"/>
          </p:cNvCxnSpPr>
          <p:nvPr/>
        </p:nvCxnSpPr>
        <p:spPr>
          <a:xfrm rot="16200000" flipH="1">
            <a:off x="5752046" y="1464012"/>
            <a:ext cx="599120" cy="2137551"/>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sp>
        <p:nvSpPr>
          <p:cNvPr id="68" name="Rectangle 67"/>
          <p:cNvSpPr/>
          <p:nvPr/>
        </p:nvSpPr>
        <p:spPr>
          <a:xfrm>
            <a:off x="5410200" y="3819398"/>
            <a:ext cx="1584254" cy="7351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Infant alive</a:t>
            </a:r>
          </a:p>
          <a:p>
            <a:pPr algn="ctr"/>
            <a:r>
              <a:rPr lang="en-ZW" sz="1600" dirty="0" smtClean="0"/>
              <a:t>(n=35; 61.4%)</a:t>
            </a:r>
            <a:endParaRPr lang="en-ZW" sz="1600" dirty="0"/>
          </a:p>
        </p:txBody>
      </p:sp>
      <p:sp>
        <p:nvSpPr>
          <p:cNvPr id="69" name="Rectangle 68"/>
          <p:cNvSpPr/>
          <p:nvPr/>
        </p:nvSpPr>
        <p:spPr>
          <a:xfrm>
            <a:off x="7267567" y="3819399"/>
            <a:ext cx="1683778" cy="7351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sz="1600" dirty="0" smtClean="0"/>
              <a:t>Infant died</a:t>
            </a:r>
          </a:p>
          <a:p>
            <a:pPr algn="ctr"/>
            <a:r>
              <a:rPr lang="en-ZW" sz="1600" dirty="0" smtClean="0"/>
              <a:t>(n=22; 38.6%)</a:t>
            </a:r>
            <a:endParaRPr lang="en-ZW" sz="1600" dirty="0"/>
          </a:p>
        </p:txBody>
      </p:sp>
      <p:cxnSp>
        <p:nvCxnSpPr>
          <p:cNvPr id="75" name="Elbow Connector 74"/>
          <p:cNvCxnSpPr>
            <a:stCxn id="47" idx="2"/>
            <a:endCxn id="68" idx="0"/>
          </p:cNvCxnSpPr>
          <p:nvPr/>
        </p:nvCxnSpPr>
        <p:spPr>
          <a:xfrm rot="5400000">
            <a:off x="6419858" y="3118874"/>
            <a:ext cx="482994" cy="918055"/>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7" name="Elbow Connector 76"/>
          <p:cNvCxnSpPr>
            <a:stCxn id="47" idx="2"/>
            <a:endCxn id="69" idx="0"/>
          </p:cNvCxnSpPr>
          <p:nvPr/>
        </p:nvCxnSpPr>
        <p:spPr>
          <a:xfrm rot="16200000" flipH="1">
            <a:off x="7373422" y="3083364"/>
            <a:ext cx="482995" cy="989074"/>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sp>
        <p:nvSpPr>
          <p:cNvPr id="106" name="Rectangle 105"/>
          <p:cNvSpPr/>
          <p:nvPr/>
        </p:nvSpPr>
        <p:spPr>
          <a:xfrm>
            <a:off x="609601" y="5029199"/>
            <a:ext cx="8239440" cy="144780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itchFamily="34" charset="0"/>
              <a:buChar char="•"/>
            </a:pPr>
            <a:r>
              <a:rPr lang="en-ZW" sz="2400" dirty="0" smtClean="0">
                <a:solidFill>
                  <a:schemeClr val="tx1"/>
                </a:solidFill>
              </a:rPr>
              <a:t>Almost ¾ mothers traced-  infant received EID</a:t>
            </a:r>
          </a:p>
          <a:p>
            <a:pPr marL="285750" indent="-285750">
              <a:buFont typeface="Arial" pitchFamily="34" charset="0"/>
              <a:buChar char="•"/>
            </a:pPr>
            <a:r>
              <a:rPr lang="en-ZW" sz="2400" dirty="0" smtClean="0">
                <a:solidFill>
                  <a:schemeClr val="tx1"/>
                </a:solidFill>
              </a:rPr>
              <a:t>However, only 38.4% had timely EID </a:t>
            </a:r>
          </a:p>
          <a:p>
            <a:pPr marL="285750" indent="-285750">
              <a:buFont typeface="Arial" pitchFamily="34" charset="0"/>
              <a:buChar char="•"/>
            </a:pPr>
            <a:r>
              <a:rPr lang="en-ZW" sz="2400" dirty="0" smtClean="0">
                <a:solidFill>
                  <a:schemeClr val="tx1"/>
                </a:solidFill>
              </a:rPr>
              <a:t>28.9% of mothers did not know when EID was done</a:t>
            </a:r>
          </a:p>
          <a:p>
            <a:pPr marL="285750" indent="-285750" algn="ctr">
              <a:buFont typeface="Arial" pitchFamily="34" charset="0"/>
              <a:buChar char="•"/>
            </a:pPr>
            <a:endParaRPr lang="en-ZW" sz="1600" dirty="0" smtClean="0">
              <a:solidFill>
                <a:schemeClr val="tx1"/>
              </a:solidFill>
            </a:endParaRPr>
          </a:p>
          <a:p>
            <a:pPr marL="285750" indent="-285750" algn="ctr">
              <a:buFont typeface="Arial" pitchFamily="34" charset="0"/>
              <a:buChar char="•"/>
            </a:pPr>
            <a:endParaRPr lang="en-ZW" sz="1600" dirty="0">
              <a:solidFill>
                <a:schemeClr val="tx1"/>
              </a:solidFill>
            </a:endParaRPr>
          </a:p>
        </p:txBody>
      </p:sp>
      <p:sp>
        <p:nvSpPr>
          <p:cNvPr id="107" name="Rectangle 106"/>
          <p:cNvSpPr/>
          <p:nvPr/>
        </p:nvSpPr>
        <p:spPr>
          <a:xfrm>
            <a:off x="1326999" y="2832346"/>
            <a:ext cx="2568683" cy="504056"/>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ZW" sz="1600" dirty="0" smtClean="0"/>
              <a:t>Infant received EID </a:t>
            </a:r>
          </a:p>
          <a:p>
            <a:pPr algn="ctr"/>
            <a:r>
              <a:rPr lang="en-ZW" sz="1600" dirty="0" smtClean="0"/>
              <a:t>(n=190; 74.2%)</a:t>
            </a:r>
            <a:endParaRPr lang="en-ZW" sz="1600" dirty="0"/>
          </a:p>
        </p:txBody>
      </p:sp>
      <p:cxnSp>
        <p:nvCxnSpPr>
          <p:cNvPr id="27" name="Elbow Connector 26"/>
          <p:cNvCxnSpPr>
            <a:stCxn id="21" idx="2"/>
            <a:endCxn id="132" idx="0"/>
          </p:cNvCxnSpPr>
          <p:nvPr/>
        </p:nvCxnSpPr>
        <p:spPr>
          <a:xfrm rot="5400000">
            <a:off x="1565660" y="2741970"/>
            <a:ext cx="444898" cy="1633762"/>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Elbow Connector 28"/>
          <p:cNvCxnSpPr>
            <a:stCxn id="107" idx="2"/>
            <a:endCxn id="22" idx="0"/>
          </p:cNvCxnSpPr>
          <p:nvPr/>
        </p:nvCxnSpPr>
        <p:spPr>
          <a:xfrm rot="16200000" flipH="1">
            <a:off x="3193726" y="2754016"/>
            <a:ext cx="433617" cy="1598387"/>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1" name="Elbow Connector 30"/>
          <p:cNvCxnSpPr>
            <a:stCxn id="21" idx="2"/>
            <a:endCxn id="41" idx="0"/>
          </p:cNvCxnSpPr>
          <p:nvPr/>
        </p:nvCxnSpPr>
        <p:spPr>
          <a:xfrm rot="16200000" flipH="1">
            <a:off x="2391357" y="3550034"/>
            <a:ext cx="433617" cy="6351"/>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5442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213025" y="-27384"/>
            <a:ext cx="8255519" cy="1400200"/>
          </a:xfrm>
        </p:spPr>
        <p:txBody>
          <a:bodyPr>
            <a:normAutofit/>
          </a:bodyPr>
          <a:lstStyle/>
          <a:p>
            <a:pPr>
              <a:buNone/>
            </a:pPr>
            <a:endParaRPr lang="en-ZW" sz="3000" b="1" dirty="0" smtClean="0"/>
          </a:p>
          <a:p>
            <a:pPr>
              <a:buNone/>
            </a:pPr>
            <a:r>
              <a:rPr lang="en-ZW" sz="3000" b="1" dirty="0" smtClean="0"/>
              <a:t>  Phase II: </a:t>
            </a:r>
            <a:r>
              <a:rPr lang="en-ZW" sz="3000" b="1" dirty="0" smtClean="0">
                <a:solidFill>
                  <a:srgbClr val="C00000"/>
                </a:solidFill>
              </a:rPr>
              <a:t>Recalibrated </a:t>
            </a:r>
            <a:r>
              <a:rPr lang="en-ZW" sz="3000" b="1" dirty="0" smtClean="0">
                <a:solidFill>
                  <a:srgbClr val="C00000"/>
                </a:solidFill>
              </a:rPr>
              <a:t>Timely EID </a:t>
            </a:r>
            <a:r>
              <a:rPr lang="en-ZW" sz="3000" b="1" dirty="0" smtClean="0">
                <a:solidFill>
                  <a:srgbClr val="C00000"/>
                </a:solidFill>
              </a:rPr>
              <a:t>Completion</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547664" y="990600"/>
            <a:ext cx="706293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extLst>
              <p:ext uri="{D42A27DB-BD31-4B8C-83A1-F6EECF244321}">
                <p14:modId xmlns:p14="http://schemas.microsoft.com/office/powerpoint/2010/main" val="3306234062"/>
              </p:ext>
            </p:extLst>
          </p:nvPr>
        </p:nvGraphicFramePr>
        <p:xfrm>
          <a:off x="756817" y="1295400"/>
          <a:ext cx="80010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0399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213025" y="-27384"/>
            <a:ext cx="8255519" cy="1400200"/>
          </a:xfrm>
        </p:spPr>
        <p:txBody>
          <a:bodyPr>
            <a:normAutofit/>
          </a:bodyPr>
          <a:lstStyle/>
          <a:p>
            <a:pPr>
              <a:buNone/>
            </a:pPr>
            <a:endParaRPr lang="en-ZW" sz="3000" b="1" dirty="0" smtClean="0"/>
          </a:p>
          <a:p>
            <a:pPr>
              <a:buNone/>
            </a:pPr>
            <a:r>
              <a:rPr lang="en-ZW" sz="3000" b="1" dirty="0" smtClean="0"/>
              <a:t>  Phase II: </a:t>
            </a:r>
            <a:r>
              <a:rPr lang="en-ZW" sz="3000" b="1" dirty="0" smtClean="0">
                <a:solidFill>
                  <a:srgbClr val="C00000"/>
                </a:solidFill>
              </a:rPr>
              <a:t>Recalibrated </a:t>
            </a:r>
            <a:r>
              <a:rPr lang="en-ZW" sz="3000" b="1" dirty="0" smtClean="0">
                <a:solidFill>
                  <a:srgbClr val="C00000"/>
                </a:solidFill>
              </a:rPr>
              <a:t>Timely EID </a:t>
            </a:r>
            <a:r>
              <a:rPr lang="en-ZW" sz="3000" b="1" dirty="0" smtClean="0">
                <a:solidFill>
                  <a:srgbClr val="C00000"/>
                </a:solidFill>
              </a:rPr>
              <a:t>Completion</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547664" y="990600"/>
            <a:ext cx="706293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extLst>
              <p:ext uri="{D42A27DB-BD31-4B8C-83A1-F6EECF244321}">
                <p14:modId xmlns:p14="http://schemas.microsoft.com/office/powerpoint/2010/main" val="2248684433"/>
              </p:ext>
            </p:extLst>
          </p:nvPr>
        </p:nvGraphicFramePr>
        <p:xfrm>
          <a:off x="457200" y="1219200"/>
          <a:ext cx="8143875" cy="4648200"/>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Arrow Connector 2"/>
          <p:cNvCxnSpPr/>
          <p:nvPr/>
        </p:nvCxnSpPr>
        <p:spPr>
          <a:xfrm>
            <a:off x="8067675" y="1866900"/>
            <a:ext cx="0" cy="68580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2" name="Rectangle 1"/>
          <p:cNvSpPr/>
          <p:nvPr/>
        </p:nvSpPr>
        <p:spPr>
          <a:xfrm>
            <a:off x="661566" y="5486400"/>
            <a:ext cx="7949034" cy="1200329"/>
          </a:xfrm>
          <a:prstGeom prst="rect">
            <a:avLst/>
          </a:prstGeom>
        </p:spPr>
        <p:txBody>
          <a:bodyPr wrap="square">
            <a:spAutoFit/>
          </a:bodyPr>
          <a:lstStyle/>
          <a:p>
            <a:endParaRPr lang="en-ZW" sz="2400" dirty="0" smtClean="0"/>
          </a:p>
          <a:p>
            <a:r>
              <a:rPr lang="en-ZW" sz="2400" dirty="0" smtClean="0"/>
              <a:t>Tracing </a:t>
            </a:r>
            <a:r>
              <a:rPr lang="en-ZW" sz="2400" dirty="0"/>
              <a:t>sample of HIV positive mothers with no documented EID indicates </a:t>
            </a:r>
            <a:r>
              <a:rPr lang="en-ZW" sz="2400" dirty="0" smtClean="0"/>
              <a:t>range </a:t>
            </a:r>
            <a:r>
              <a:rPr lang="en-ZW" sz="2400" dirty="0"/>
              <a:t>of timely EID: 57.6% - 76.9%</a:t>
            </a:r>
          </a:p>
        </p:txBody>
      </p:sp>
    </p:spTree>
    <p:extLst>
      <p:ext uri="{BB962C8B-B14F-4D97-AF65-F5344CB8AC3E}">
        <p14:creationId xmlns:p14="http://schemas.microsoft.com/office/powerpoint/2010/main" val="1486439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887624" y="38100"/>
            <a:ext cx="6858000" cy="4876800"/>
          </a:xfrm>
        </p:spPr>
        <p:txBody>
          <a:bodyPr/>
          <a:lstStyle/>
          <a:p>
            <a:pPr>
              <a:buNone/>
            </a:pPr>
            <a:endParaRPr lang="en-ZW" sz="300" b="1" dirty="0" smtClean="0"/>
          </a:p>
          <a:p>
            <a:pPr>
              <a:buNone/>
            </a:pPr>
            <a:r>
              <a:rPr lang="en-ZW" b="1" dirty="0" smtClean="0"/>
              <a:t>  </a:t>
            </a:r>
            <a:r>
              <a:rPr lang="en-ZW" sz="4800" b="1" dirty="0" smtClean="0"/>
              <a:t>RESULTS</a:t>
            </a:r>
          </a:p>
        </p:txBody>
      </p:sp>
      <p:sp>
        <p:nvSpPr>
          <p:cNvPr id="6" name="Text Placeholder 5"/>
          <p:cNvSpPr>
            <a:spLocks noGrp="1"/>
          </p:cNvSpPr>
          <p:nvPr>
            <p:ph type="body" sz="half" idx="2"/>
          </p:nvPr>
        </p:nvSpPr>
        <p:spPr>
          <a:xfrm>
            <a:off x="228599" y="1219200"/>
            <a:ext cx="1142577" cy="5257800"/>
          </a:xfrm>
          <a:solidFill>
            <a:schemeClr val="bg1">
              <a:lumMod val="75000"/>
            </a:schemeClr>
          </a:solidFill>
        </p:spPr>
        <p:txBody>
          <a:bodyPr/>
          <a:lstStyle/>
          <a:p>
            <a:r>
              <a:rPr lang="en-ZW" dirty="0" smtClean="0"/>
              <a:t>  </a:t>
            </a:r>
            <a:endParaRPr lang="en-ZW" dirty="0"/>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142576" cy="824136"/>
          </a:xfrm>
          <a:prstGeom prst="rect">
            <a:avLst/>
          </a:prstGeom>
          <a:noFill/>
          <a:ln w="9525">
            <a:noFill/>
            <a:miter lim="800000"/>
            <a:headEnd/>
            <a:tailEnd/>
          </a:ln>
        </p:spPr>
      </p:pic>
      <p:sp>
        <p:nvSpPr>
          <p:cNvPr id="8" name="Rectangle 7"/>
          <p:cNvSpPr/>
          <p:nvPr/>
        </p:nvSpPr>
        <p:spPr>
          <a:xfrm>
            <a:off x="1652228" y="1670348"/>
            <a:ext cx="7439744" cy="3724096"/>
          </a:xfrm>
          <a:prstGeom prst="rect">
            <a:avLst/>
          </a:prstGeom>
        </p:spPr>
        <p:txBody>
          <a:bodyPr wrap="square">
            <a:spAutoFit/>
          </a:bodyPr>
          <a:lstStyle/>
          <a:p>
            <a:endParaRPr lang="en-ZW" sz="2400" dirty="0"/>
          </a:p>
          <a:p>
            <a:r>
              <a:rPr lang="en-ZW" sz="4400" b="1" dirty="0" smtClean="0"/>
              <a:t>PHASE II: LTFU Tracing</a:t>
            </a:r>
          </a:p>
          <a:p>
            <a:endParaRPr lang="en-ZW" sz="2400" b="1" dirty="0" smtClean="0"/>
          </a:p>
          <a:p>
            <a:r>
              <a:rPr lang="en-ZW" sz="2400" b="1" dirty="0" smtClean="0"/>
              <a:t>Objective 3: </a:t>
            </a:r>
          </a:p>
          <a:p>
            <a:r>
              <a:rPr lang="en-ZW" sz="2400" b="1" dirty="0" smtClean="0">
                <a:solidFill>
                  <a:srgbClr val="C00000"/>
                </a:solidFill>
              </a:rPr>
              <a:t>Reasons no EID</a:t>
            </a:r>
          </a:p>
          <a:p>
            <a:endParaRPr lang="en-ZW" sz="2400" b="1" dirty="0">
              <a:solidFill>
                <a:schemeClr val="accent3"/>
              </a:solidFill>
            </a:endParaRPr>
          </a:p>
          <a:p>
            <a:endParaRPr lang="en-ZW" sz="2400" dirty="0" smtClean="0"/>
          </a:p>
          <a:p>
            <a:pPr marL="800100" lvl="1" indent="-342900">
              <a:buFont typeface="Arial" pitchFamily="34" charset="0"/>
              <a:buChar char="•"/>
            </a:pPr>
            <a:endParaRPr lang="en-ZW" sz="2400" dirty="0" smtClean="0"/>
          </a:p>
          <a:p>
            <a:endParaRPr lang="en-ZW" sz="2400" dirty="0" smtClean="0"/>
          </a:p>
        </p:txBody>
      </p:sp>
      <p:cxnSp>
        <p:nvCxnSpPr>
          <p:cNvPr id="11" name="Straight Connector 10"/>
          <p:cNvCxnSpPr/>
          <p:nvPr/>
        </p:nvCxnSpPr>
        <p:spPr>
          <a:xfrm>
            <a:off x="2133600" y="1062261"/>
            <a:ext cx="6477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54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429049" y="228600"/>
            <a:ext cx="7181551" cy="4876800"/>
          </a:xfrm>
        </p:spPr>
        <p:txBody>
          <a:bodyPr/>
          <a:lstStyle/>
          <a:p>
            <a:pPr>
              <a:buNone/>
            </a:pPr>
            <a:endParaRPr lang="en-ZW" sz="300" b="1" dirty="0" smtClean="0"/>
          </a:p>
          <a:p>
            <a:pPr>
              <a:buNone/>
            </a:pPr>
            <a:r>
              <a:rPr lang="en-ZW" b="1" dirty="0" smtClean="0"/>
              <a:t>  </a:t>
            </a:r>
            <a:r>
              <a:rPr lang="en-ZW" sz="2800" b="1" dirty="0" smtClean="0"/>
              <a:t>Background: </a:t>
            </a:r>
            <a:r>
              <a:rPr lang="en-ZW" sz="2800" b="1" dirty="0" smtClean="0">
                <a:solidFill>
                  <a:srgbClr val="C00000"/>
                </a:solidFill>
              </a:rPr>
              <a:t>Early Infant Diagnosis (EID)</a:t>
            </a:r>
          </a:p>
        </p:txBody>
      </p:sp>
      <p:pic>
        <p:nvPicPr>
          <p:cNvPr id="7" name="Picture 5" descr="OPHID Logo"/>
          <p:cNvPicPr>
            <a:picLocks noChangeAspect="1" noChangeArrowheads="1"/>
          </p:cNvPicPr>
          <p:nvPr/>
        </p:nvPicPr>
        <p:blipFill>
          <a:blip r:embed="rId2" cstate="print"/>
          <a:srcRect/>
          <a:stretch>
            <a:fillRect/>
          </a:stretch>
        </p:blipFill>
        <p:spPr bwMode="auto">
          <a:xfrm>
            <a:off x="228601" y="228600"/>
            <a:ext cx="1056432" cy="762000"/>
          </a:xfrm>
          <a:prstGeom prst="rect">
            <a:avLst/>
          </a:prstGeom>
          <a:noFill/>
          <a:ln w="9525">
            <a:noFill/>
            <a:miter lim="800000"/>
            <a:headEnd/>
            <a:tailEnd/>
          </a:ln>
        </p:spPr>
      </p:pic>
      <p:sp>
        <p:nvSpPr>
          <p:cNvPr id="8" name="Rectangle 7"/>
          <p:cNvSpPr/>
          <p:nvPr/>
        </p:nvSpPr>
        <p:spPr>
          <a:xfrm>
            <a:off x="1676401" y="1143000"/>
            <a:ext cx="4343400" cy="3046988"/>
          </a:xfrm>
          <a:prstGeom prst="rect">
            <a:avLst/>
          </a:prstGeom>
        </p:spPr>
        <p:txBody>
          <a:bodyPr wrap="square">
            <a:spAutoFit/>
          </a:bodyPr>
          <a:lstStyle/>
          <a:p>
            <a:r>
              <a:rPr lang="en-ZW" sz="2400" b="1" dirty="0"/>
              <a:t>In absence of timely EID and treatment</a:t>
            </a:r>
            <a:r>
              <a:rPr lang="en-ZW" sz="2400" dirty="0"/>
              <a:t>: </a:t>
            </a:r>
          </a:p>
          <a:p>
            <a:r>
              <a:rPr lang="en-ZW" sz="2400" dirty="0"/>
              <a:t>•1/3 of infants living with HIV die before </a:t>
            </a:r>
            <a:r>
              <a:rPr lang="en-ZW" sz="2400" dirty="0" smtClean="0"/>
              <a:t>1st </a:t>
            </a:r>
            <a:r>
              <a:rPr lang="en-ZW" sz="2400" dirty="0"/>
              <a:t>birthday </a:t>
            </a:r>
          </a:p>
          <a:p>
            <a:r>
              <a:rPr lang="en-ZW" sz="2400" dirty="0"/>
              <a:t>•1/2 die before </a:t>
            </a:r>
            <a:r>
              <a:rPr lang="en-ZW" sz="2400" dirty="0" smtClean="0"/>
              <a:t>age </a:t>
            </a:r>
            <a:r>
              <a:rPr lang="en-ZW" sz="2400" dirty="0"/>
              <a:t>of </a:t>
            </a:r>
            <a:r>
              <a:rPr lang="en-ZW" sz="2400" dirty="0" smtClean="0"/>
              <a:t>two.</a:t>
            </a:r>
            <a:r>
              <a:rPr lang="en-ZW" sz="2400" baseline="30000" dirty="0" smtClean="0"/>
              <a:t>1</a:t>
            </a:r>
            <a:r>
              <a:rPr lang="en-ZW" sz="2400" dirty="0" smtClean="0"/>
              <a:t> </a:t>
            </a:r>
          </a:p>
          <a:p>
            <a:endParaRPr lang="en-ZW" sz="2400" dirty="0" smtClean="0"/>
          </a:p>
          <a:p>
            <a:endParaRPr lang="en-ZW" sz="2400" dirty="0" smtClean="0"/>
          </a:p>
          <a:p>
            <a:pPr marL="800100" lvl="1" indent="-342900">
              <a:buFont typeface="Arial" pitchFamily="34" charset="0"/>
              <a:buChar char="•"/>
            </a:pPr>
            <a:endParaRPr lang="en-ZW" sz="400" dirty="0" smtClean="0"/>
          </a:p>
          <a:p>
            <a:pPr>
              <a:buNone/>
            </a:pPr>
            <a:endParaRPr lang="en-ZW" sz="2000" dirty="0" smtClean="0"/>
          </a:p>
        </p:txBody>
      </p:sp>
      <p:sp>
        <p:nvSpPr>
          <p:cNvPr id="1026" name="Text Box 2"/>
          <p:cNvSpPr txBox="1">
            <a:spLocks noChangeArrowheads="1"/>
          </p:cNvSpPr>
          <p:nvPr/>
        </p:nvSpPr>
        <p:spPr bwMode="auto">
          <a:xfrm>
            <a:off x="1429049" y="5805264"/>
            <a:ext cx="7714951" cy="595536"/>
          </a:xfrm>
          <a:prstGeom prst="rect">
            <a:avLst/>
          </a:prstGeom>
          <a:solidFill>
            <a:schemeClr val="bg1"/>
          </a:solidFill>
          <a:ln w="12700">
            <a:noFill/>
            <a:miter lim="800000"/>
            <a:headEnd/>
            <a:tailEnd/>
          </a:ln>
        </p:spPr>
        <p:txBody>
          <a:bodyPr vert="horz" wrap="square" lIns="91440" tIns="45720" rIns="91440" bIns="45720" numCol="1" anchor="t" anchorCtr="0" compatLnSpc="1">
            <a:prstTxWarp prst="textNoShape">
              <a:avLst/>
            </a:prstTxWarp>
          </a:bodyPr>
          <a:lstStyle/>
          <a:p>
            <a:r>
              <a:rPr lang="en-ZW" sz="1200" baseline="30000" dirty="0">
                <a:latin typeface="Arial" pitchFamily="34" charset="0"/>
                <a:cs typeface="Arial" pitchFamily="34" charset="0"/>
              </a:rPr>
              <a:t>1</a:t>
            </a:r>
            <a:r>
              <a:rPr lang="en-ZW" sz="1200" dirty="0">
                <a:latin typeface="Arial" pitchFamily="34" charset="0"/>
                <a:cs typeface="Arial" pitchFamily="34" charset="0"/>
              </a:rPr>
              <a:t>WHO/UNAIDS/UNICEF (2011) ‘ Global HIV/AIDS Response: Epidemic update and health sector progress towards Universal Access 2011). </a:t>
            </a:r>
          </a:p>
          <a:p>
            <a:r>
              <a:rPr lang="en-ZW" sz="1200" baseline="30000" dirty="0">
                <a:latin typeface="Arial" pitchFamily="34" charset="0"/>
                <a:cs typeface="Arial" pitchFamily="34" charset="0"/>
              </a:rPr>
              <a:t>2</a:t>
            </a:r>
            <a:r>
              <a:rPr lang="en-ZW" sz="1200" dirty="0">
                <a:latin typeface="Arial" pitchFamily="34" charset="0"/>
                <a:cs typeface="Arial" pitchFamily="34" charset="0"/>
              </a:rPr>
              <a:t>MOHCC (2014).Zimbabwe National Guidelines for HIV Testing and Counselling in Children and </a:t>
            </a:r>
            <a:r>
              <a:rPr lang="en-ZW" sz="1200" dirty="0" smtClean="0">
                <a:latin typeface="Arial" pitchFamily="34" charset="0"/>
                <a:cs typeface="Arial" pitchFamily="34" charset="0"/>
              </a:rPr>
              <a:t>Adolescents.</a:t>
            </a:r>
          </a:p>
          <a:p>
            <a:r>
              <a:rPr lang="en-ZW" sz="1200" baseline="30000" dirty="0">
                <a:latin typeface="Arial" pitchFamily="34" charset="0"/>
                <a:cs typeface="Arial" pitchFamily="34" charset="0"/>
              </a:rPr>
              <a:t>3</a:t>
            </a:r>
            <a:r>
              <a:rPr lang="en-ZW" sz="1200" dirty="0" smtClean="0">
                <a:latin typeface="Arial" pitchFamily="34" charset="0"/>
                <a:cs typeface="Arial" pitchFamily="34" charset="0"/>
              </a:rPr>
              <a:t>Zinyowera</a:t>
            </a:r>
            <a:r>
              <a:rPr lang="en-ZW" sz="1200" dirty="0">
                <a:latin typeface="Arial" pitchFamily="34" charset="0"/>
                <a:cs typeface="Arial" pitchFamily="34" charset="0"/>
              </a:rPr>
              <a:t>, S et al. The Zimbabwe HIV Early Infant Diagnosis (EID) Program for the period 2007-2012imbabwe Ministry of Health and Child Care.</a:t>
            </a:r>
          </a:p>
          <a:p>
            <a:endParaRPr lang="en-ZW" sz="1200" dirty="0" smtClean="0">
              <a:latin typeface="Arial" pitchFamily="34" charset="0"/>
              <a:cs typeface="Arial" pitchFamily="34" charset="0"/>
            </a:endParaRPr>
          </a:p>
        </p:txBody>
      </p:sp>
      <p:cxnSp>
        <p:nvCxnSpPr>
          <p:cNvPr id="11" name="Straight Connector 10"/>
          <p:cNvCxnSpPr/>
          <p:nvPr/>
        </p:nvCxnSpPr>
        <p:spPr>
          <a:xfrm>
            <a:off x="1676400" y="990600"/>
            <a:ext cx="69342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half" idx="2"/>
          </p:nvPr>
        </p:nvSpPr>
        <p:spPr>
          <a:xfrm>
            <a:off x="228600" y="1195536"/>
            <a:ext cx="1056433" cy="5257800"/>
          </a:xfrm>
          <a:solidFill>
            <a:schemeClr val="bg1">
              <a:lumMod val="75000"/>
            </a:schemeClr>
          </a:solidFill>
        </p:spPr>
        <p:txBody>
          <a:bodyPr/>
          <a:lstStyle/>
          <a:p>
            <a:r>
              <a:rPr lang="en-ZW" dirty="0" smtClean="0"/>
              <a:t>  </a:t>
            </a:r>
            <a:endParaRPr lang="en-ZW" dirty="0"/>
          </a:p>
        </p:txBody>
      </p:sp>
      <p:sp>
        <p:nvSpPr>
          <p:cNvPr id="10" name="Rectangle 9"/>
          <p:cNvSpPr/>
          <p:nvPr/>
        </p:nvSpPr>
        <p:spPr>
          <a:xfrm>
            <a:off x="1666875" y="2861608"/>
            <a:ext cx="4571999" cy="2554545"/>
          </a:xfrm>
          <a:prstGeom prst="rect">
            <a:avLst/>
          </a:prstGeom>
        </p:spPr>
        <p:txBody>
          <a:bodyPr wrap="square">
            <a:spAutoFit/>
          </a:bodyPr>
          <a:lstStyle/>
          <a:p>
            <a:endParaRPr lang="en-ZW" sz="2400" dirty="0" smtClean="0"/>
          </a:p>
          <a:p>
            <a:r>
              <a:rPr lang="en-ZW" sz="2400" dirty="0" smtClean="0"/>
              <a:t>HIV </a:t>
            </a:r>
            <a:r>
              <a:rPr lang="en-ZW" sz="2400" dirty="0"/>
              <a:t>tests for </a:t>
            </a:r>
            <a:r>
              <a:rPr lang="en-ZW" sz="2400" b="1" dirty="0"/>
              <a:t>HIV-exposed infants </a:t>
            </a:r>
            <a:r>
              <a:rPr lang="en-ZW" sz="2400" dirty="0"/>
              <a:t>recommended </a:t>
            </a:r>
            <a:r>
              <a:rPr lang="en-ZW" sz="2400" dirty="0" smtClean="0"/>
              <a:t>at 6 </a:t>
            </a:r>
            <a:r>
              <a:rPr lang="en-ZW" sz="2400" dirty="0"/>
              <a:t>weeks after delivery (DNA </a:t>
            </a:r>
            <a:r>
              <a:rPr lang="en-ZW" sz="2400" dirty="0" smtClean="0"/>
              <a:t>PCR)</a:t>
            </a:r>
            <a:r>
              <a:rPr lang="en-ZW" sz="2400" baseline="30000" dirty="0" smtClean="0"/>
              <a:t>2</a:t>
            </a:r>
          </a:p>
          <a:p>
            <a:endParaRPr lang="en-ZW" sz="2400" baseline="30000" dirty="0"/>
          </a:p>
          <a:p>
            <a:endParaRPr lang="en-ZW" sz="2400" dirty="0" smtClean="0"/>
          </a:p>
          <a:p>
            <a:pPr marL="800100" lvl="1" indent="-342900">
              <a:buFont typeface="Arial" pitchFamily="34" charset="0"/>
              <a:buChar char="•"/>
            </a:pPr>
            <a:endParaRPr lang="en-ZW" sz="400" dirty="0" smtClean="0"/>
          </a:p>
          <a:p>
            <a:pPr>
              <a:buNone/>
            </a:pPr>
            <a:endParaRPr lang="en-ZW" sz="2000" dirty="0" smtClean="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201" y="1217771"/>
            <a:ext cx="1924304" cy="289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666875" y="3745039"/>
            <a:ext cx="7467598" cy="2431435"/>
          </a:xfrm>
          <a:prstGeom prst="rect">
            <a:avLst/>
          </a:prstGeom>
        </p:spPr>
        <p:txBody>
          <a:bodyPr wrap="square">
            <a:spAutoFit/>
          </a:bodyPr>
          <a:lstStyle/>
          <a:p>
            <a:endParaRPr lang="en-ZW" sz="2400" dirty="0" smtClean="0"/>
          </a:p>
          <a:p>
            <a:endParaRPr lang="en-ZW" sz="2400" baseline="30000" dirty="0" smtClean="0"/>
          </a:p>
          <a:p>
            <a:endParaRPr lang="en-ZW" sz="2400" baseline="30000" dirty="0"/>
          </a:p>
          <a:p>
            <a:pPr marL="0" lvl="1"/>
            <a:r>
              <a:rPr lang="en-ZW" sz="2400" b="1" dirty="0"/>
              <a:t>EID by 6 weeks among HIV-exposed infants </a:t>
            </a:r>
            <a:r>
              <a:rPr lang="en-ZW" sz="2400" dirty="0"/>
              <a:t>estimated as low as </a:t>
            </a:r>
            <a:r>
              <a:rPr lang="en-ZW" sz="2400" dirty="0" smtClean="0"/>
              <a:t>45%</a:t>
            </a:r>
            <a:r>
              <a:rPr lang="en-ZW" sz="2400" baseline="30000" dirty="0"/>
              <a:t>3</a:t>
            </a:r>
            <a:r>
              <a:rPr lang="en-ZW" sz="2400" baseline="30000" dirty="0" smtClean="0"/>
              <a:t> </a:t>
            </a:r>
            <a:endParaRPr lang="en-ZW" sz="2400" baseline="30000" dirty="0"/>
          </a:p>
          <a:p>
            <a:endParaRPr lang="en-ZW" sz="2400" dirty="0" smtClean="0"/>
          </a:p>
          <a:p>
            <a:pPr marL="800100" lvl="1" indent="-342900">
              <a:buFont typeface="Arial" pitchFamily="34" charset="0"/>
              <a:buChar char="•"/>
            </a:pPr>
            <a:endParaRPr lang="en-ZW" sz="400" dirty="0" smtClean="0"/>
          </a:p>
          <a:p>
            <a:pPr>
              <a:buNone/>
            </a:pPr>
            <a:endParaRPr lang="en-ZW" sz="2000" dirty="0" smtClean="0"/>
          </a:p>
        </p:txBody>
      </p:sp>
    </p:spTree>
    <p:extLst>
      <p:ext uri="{BB962C8B-B14F-4D97-AF65-F5344CB8AC3E}">
        <p14:creationId xmlns:p14="http://schemas.microsoft.com/office/powerpoint/2010/main" val="4264064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835696" y="221356"/>
            <a:ext cx="6858000" cy="5943947"/>
          </a:xfrm>
        </p:spPr>
        <p:txBody>
          <a:bodyPr/>
          <a:lstStyle/>
          <a:p>
            <a:pPr>
              <a:buNone/>
            </a:pPr>
            <a:endParaRPr lang="en-ZW" sz="300" b="1" dirty="0" smtClean="0"/>
          </a:p>
          <a:p>
            <a:pPr>
              <a:buNone/>
            </a:pPr>
            <a:r>
              <a:rPr lang="en-ZW" b="1" dirty="0" smtClean="0"/>
              <a:t>  Why no EID?</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142576" cy="824136"/>
          </a:xfrm>
          <a:prstGeom prst="rect">
            <a:avLst/>
          </a:prstGeom>
          <a:noFill/>
          <a:ln w="9525">
            <a:noFill/>
            <a:miter lim="800000"/>
            <a:headEnd/>
            <a:tailEnd/>
          </a:ln>
        </p:spPr>
      </p:pic>
      <p:cxnSp>
        <p:nvCxnSpPr>
          <p:cNvPr id="11" name="Straight Connector 10"/>
          <p:cNvCxnSpPr/>
          <p:nvPr/>
        </p:nvCxnSpPr>
        <p:spPr>
          <a:xfrm>
            <a:off x="2133600" y="990600"/>
            <a:ext cx="6477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table"/>
          <p:cNvPicPr>
            <a:picLocks noChangeAspect="1"/>
          </p:cNvPicPr>
          <p:nvPr/>
        </p:nvPicPr>
        <p:blipFill>
          <a:blip r:embed="rId4"/>
          <a:stretch>
            <a:fillRect/>
          </a:stretch>
        </p:blipFill>
        <p:spPr>
          <a:xfrm>
            <a:off x="381001" y="2220035"/>
            <a:ext cx="8229600" cy="2106220"/>
          </a:xfrm>
          <a:prstGeom prst="rect">
            <a:avLst/>
          </a:prstGeom>
        </p:spPr>
      </p:pic>
      <p:sp>
        <p:nvSpPr>
          <p:cNvPr id="10" name="Text Box 1094"/>
          <p:cNvSpPr txBox="1">
            <a:spLocks noChangeArrowheads="1"/>
          </p:cNvSpPr>
          <p:nvPr/>
        </p:nvSpPr>
        <p:spPr bwMode="auto">
          <a:xfrm>
            <a:off x="18821400" y="971550"/>
            <a:ext cx="13450832" cy="459433"/>
          </a:xfrm>
          <a:prstGeom prst="rect">
            <a:avLst/>
          </a:prstGeom>
          <a:noFill/>
          <a:ln w="9525">
            <a:noFill/>
            <a:miter lim="800000"/>
            <a:headEnd/>
            <a:tailEnd/>
          </a:ln>
        </p:spPr>
        <p:txBody>
          <a:bodyPr wrap="square">
            <a:spAutoFit/>
          </a:bodyPr>
          <a:lstStyle/>
          <a:p>
            <a:r>
              <a:rPr lang="en-ZW" sz="2400" b="1" dirty="0" smtClean="0">
                <a:latin typeface="Arial" charset="0"/>
                <a:cs typeface="Arial" charset="0"/>
              </a:rPr>
              <a:t>Table 3. Top 5 reasons for no EID among HIV-exposed infants (N=76)</a:t>
            </a:r>
            <a:endParaRPr lang="en-US" sz="2400" b="1" dirty="0">
              <a:latin typeface="Arial" charset="0"/>
              <a:cs typeface="Arial" charset="0"/>
            </a:endParaRPr>
          </a:p>
        </p:txBody>
      </p:sp>
      <p:sp>
        <p:nvSpPr>
          <p:cNvPr id="3" name="Rectangle 2"/>
          <p:cNvSpPr/>
          <p:nvPr/>
        </p:nvSpPr>
        <p:spPr>
          <a:xfrm>
            <a:off x="533400" y="1600200"/>
            <a:ext cx="79248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ZW" dirty="0"/>
              <a:t>Table 3. Top 5 reasons for no EID among HIV-exposed infants (N=76)</a:t>
            </a:r>
          </a:p>
        </p:txBody>
      </p:sp>
      <p:sp>
        <p:nvSpPr>
          <p:cNvPr id="12" name="TextBox 11"/>
          <p:cNvSpPr txBox="1"/>
          <p:nvPr/>
        </p:nvSpPr>
        <p:spPr>
          <a:xfrm>
            <a:off x="5791200" y="6343650"/>
            <a:ext cx="3991131" cy="369332"/>
          </a:xfrm>
          <a:prstGeom prst="rect">
            <a:avLst/>
          </a:prstGeom>
          <a:noFill/>
        </p:spPr>
        <p:txBody>
          <a:bodyPr wrap="square" rtlCol="0">
            <a:spAutoFit/>
          </a:bodyPr>
          <a:lstStyle/>
          <a:p>
            <a:r>
              <a:rPr lang="en-ZW" dirty="0"/>
              <a:t>P</a:t>
            </a:r>
            <a:r>
              <a:rPr lang="en-ZW" dirty="0" smtClean="0"/>
              <a:t>oster THUPDD176 ICASA 2015</a:t>
            </a:r>
            <a:endParaRPr lang="en-GB" dirty="0"/>
          </a:p>
        </p:txBody>
      </p:sp>
    </p:spTree>
    <p:extLst>
      <p:ext uri="{BB962C8B-B14F-4D97-AF65-F5344CB8AC3E}">
        <p14:creationId xmlns:p14="http://schemas.microsoft.com/office/powerpoint/2010/main" val="1372730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256458" y="-200050"/>
            <a:ext cx="8255519" cy="1400200"/>
          </a:xfrm>
        </p:spPr>
        <p:txBody>
          <a:bodyPr>
            <a:normAutofit lnSpcReduction="10000"/>
          </a:bodyPr>
          <a:lstStyle/>
          <a:p>
            <a:pPr>
              <a:buNone/>
            </a:pPr>
            <a:endParaRPr lang="en-ZW" sz="3000" b="1" dirty="0" smtClean="0"/>
          </a:p>
          <a:p>
            <a:pPr>
              <a:buNone/>
            </a:pPr>
            <a:r>
              <a:rPr lang="en-ZW" sz="4800" b="1" dirty="0" smtClean="0"/>
              <a:t>  DISCUSSION</a:t>
            </a:r>
            <a:endParaRPr lang="en-ZW" sz="4800" b="1" dirty="0" smtClean="0">
              <a:solidFill>
                <a:srgbClr val="C00000"/>
              </a:solidFill>
            </a:endParaRP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547664" y="990600"/>
            <a:ext cx="706293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8150" y="1371600"/>
            <a:ext cx="3834967" cy="2895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ZW" sz="2400" dirty="0" smtClean="0"/>
              <a:t>EID rates under-estimated by facility registers</a:t>
            </a:r>
          </a:p>
          <a:p>
            <a:endParaRPr lang="en-ZW" sz="2400" dirty="0" smtClean="0"/>
          </a:p>
          <a:p>
            <a:endParaRPr lang="en-ZW" sz="2400" dirty="0"/>
          </a:p>
        </p:txBody>
      </p:sp>
      <p:sp>
        <p:nvSpPr>
          <p:cNvPr id="9" name="Rectangle 8"/>
          <p:cNvSpPr/>
          <p:nvPr/>
        </p:nvSpPr>
        <p:spPr>
          <a:xfrm>
            <a:off x="3581400" y="4267200"/>
            <a:ext cx="8001000" cy="2362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ZW" sz="2800" dirty="0" smtClean="0"/>
              <a:t>…but some </a:t>
            </a:r>
            <a:r>
              <a:rPr lang="en-ZW" sz="2800" b="1" dirty="0" smtClean="0"/>
              <a:t>major caveats</a:t>
            </a:r>
            <a:endParaRPr lang="en-ZW" sz="28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167" y="1395984"/>
            <a:ext cx="4318433" cy="2871216"/>
          </a:xfrm>
          <a:prstGeom prst="rect">
            <a:avLst/>
          </a:prstGeom>
        </p:spPr>
      </p:pic>
    </p:spTree>
    <p:extLst>
      <p:ext uri="{BB962C8B-B14F-4D97-AF65-F5344CB8AC3E}">
        <p14:creationId xmlns:p14="http://schemas.microsoft.com/office/powerpoint/2010/main" val="3047906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256458" y="-200050"/>
            <a:ext cx="8255519" cy="1400200"/>
          </a:xfrm>
        </p:spPr>
        <p:txBody>
          <a:bodyPr>
            <a:normAutofit lnSpcReduction="10000"/>
          </a:bodyPr>
          <a:lstStyle/>
          <a:p>
            <a:pPr>
              <a:buNone/>
            </a:pPr>
            <a:endParaRPr lang="en-ZW" sz="3000" b="1" dirty="0" smtClean="0"/>
          </a:p>
          <a:p>
            <a:pPr>
              <a:buNone/>
            </a:pPr>
            <a:r>
              <a:rPr lang="en-ZW" sz="4800" b="1" dirty="0" smtClean="0"/>
              <a:t>  DISCUSSION</a:t>
            </a:r>
            <a:endParaRPr lang="en-ZW" sz="4800" b="1" dirty="0" smtClean="0">
              <a:solidFill>
                <a:srgbClr val="C00000"/>
              </a:solidFill>
            </a:endParaRP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547664" y="990600"/>
            <a:ext cx="706293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85033" y="1371600"/>
            <a:ext cx="7354142" cy="51339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Arial" pitchFamily="34" charset="0"/>
              <a:buChar char="•"/>
            </a:pPr>
            <a:r>
              <a:rPr lang="en-ZW" sz="2800" dirty="0" smtClean="0">
                <a:solidFill>
                  <a:schemeClr val="tx1"/>
                </a:solidFill>
              </a:rPr>
              <a:t>High infant mortality</a:t>
            </a:r>
          </a:p>
          <a:p>
            <a:pPr marL="457200" indent="-457200">
              <a:buFont typeface="Arial" pitchFamily="34" charset="0"/>
              <a:buChar char="•"/>
            </a:pPr>
            <a:endParaRPr lang="en-ZW" sz="2800" dirty="0" smtClean="0">
              <a:solidFill>
                <a:schemeClr val="tx1"/>
              </a:solidFill>
            </a:endParaRPr>
          </a:p>
          <a:p>
            <a:pPr marL="457200" indent="-457200">
              <a:buFont typeface="Arial" pitchFamily="34" charset="0"/>
              <a:buChar char="•"/>
            </a:pPr>
            <a:endParaRPr lang="en-ZW" sz="1050" dirty="0" smtClean="0">
              <a:solidFill>
                <a:schemeClr val="tx1"/>
              </a:solidFill>
            </a:endParaRPr>
          </a:p>
          <a:p>
            <a:pPr marL="457200" indent="-457200">
              <a:buFont typeface="Arial" pitchFamily="34" charset="0"/>
              <a:buChar char="•"/>
            </a:pPr>
            <a:r>
              <a:rPr lang="en-ZW" sz="2800" dirty="0" smtClean="0">
                <a:solidFill>
                  <a:schemeClr val="tx1"/>
                </a:solidFill>
              </a:rPr>
              <a:t>Late EID in ¼= missed opportunities</a:t>
            </a:r>
          </a:p>
          <a:p>
            <a:pPr marL="457200" indent="-457200">
              <a:buFont typeface="Arial" pitchFamily="34" charset="0"/>
              <a:buChar char="•"/>
            </a:pPr>
            <a:endParaRPr lang="en-ZW" sz="2800" dirty="0" smtClean="0">
              <a:solidFill>
                <a:schemeClr val="tx1"/>
              </a:solidFill>
            </a:endParaRPr>
          </a:p>
          <a:p>
            <a:pPr marL="457200" indent="-457200">
              <a:buFont typeface="Arial" pitchFamily="34" charset="0"/>
              <a:buChar char="•"/>
            </a:pPr>
            <a:endParaRPr lang="en-ZW" sz="1050" dirty="0" smtClean="0">
              <a:solidFill>
                <a:schemeClr val="tx1"/>
              </a:solidFill>
            </a:endParaRPr>
          </a:p>
          <a:p>
            <a:pPr marL="457200" indent="-457200">
              <a:buFont typeface="Arial" pitchFamily="34" charset="0"/>
              <a:buChar char="•"/>
            </a:pPr>
            <a:r>
              <a:rPr lang="en-ZW" sz="2800" dirty="0" smtClean="0">
                <a:solidFill>
                  <a:schemeClr val="tx1"/>
                </a:solidFill>
              </a:rPr>
              <a:t>“I didn’t know” in no EID group</a:t>
            </a:r>
          </a:p>
          <a:p>
            <a:pPr marL="457200" indent="-457200">
              <a:buFont typeface="Arial" pitchFamily="34" charset="0"/>
              <a:buChar char="•"/>
            </a:pPr>
            <a:endParaRPr lang="en-ZW" sz="2800" dirty="0">
              <a:solidFill>
                <a:schemeClr val="tx1"/>
              </a:solidFill>
            </a:endParaRPr>
          </a:p>
          <a:p>
            <a:pPr marL="457200" indent="-457200">
              <a:buFont typeface="Arial" pitchFamily="34" charset="0"/>
              <a:buChar char="•"/>
            </a:pPr>
            <a:r>
              <a:rPr lang="en-ZW" sz="2800" dirty="0" smtClean="0">
                <a:solidFill>
                  <a:schemeClr val="tx1"/>
                </a:solidFill>
              </a:rPr>
              <a:t>Where and who are the untraceable?</a:t>
            </a:r>
            <a:endParaRPr lang="en-ZW" sz="2400" dirty="0">
              <a:solidFill>
                <a:srgbClr val="C00000"/>
              </a:solidFill>
            </a:endParaRPr>
          </a:p>
          <a:p>
            <a:endParaRPr lang="en-ZW" sz="2400" dirty="0" smtClean="0">
              <a:solidFill>
                <a:srgbClr val="C00000"/>
              </a:solidFill>
            </a:endParaRPr>
          </a:p>
          <a:p>
            <a:pPr marL="285750" indent="-285750">
              <a:buFont typeface="Arial" pitchFamily="34" charset="0"/>
              <a:buChar char="•"/>
            </a:pPr>
            <a:endParaRPr lang="en-ZW" sz="2400" dirty="0" smtClean="0">
              <a:solidFill>
                <a:srgbClr val="C00000"/>
              </a:solidFill>
            </a:endParaRPr>
          </a:p>
          <a:p>
            <a:pPr algn="ctr"/>
            <a:endParaRPr lang="en-ZW" sz="2400" dirty="0" smtClean="0">
              <a:solidFill>
                <a:srgbClr val="C00000"/>
              </a:solidFill>
            </a:endParaRPr>
          </a:p>
        </p:txBody>
      </p:sp>
    </p:spTree>
    <p:extLst>
      <p:ext uri="{BB962C8B-B14F-4D97-AF65-F5344CB8AC3E}">
        <p14:creationId xmlns:p14="http://schemas.microsoft.com/office/powerpoint/2010/main" val="1713879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1143000"/>
          </a:xfrm>
        </p:spPr>
        <p:txBody>
          <a:bodyPr/>
          <a:lstStyle/>
          <a:p>
            <a:pPr eaLnBrk="1" hangingPunct="1"/>
            <a:r>
              <a:rPr lang="en-US" sz="3600" dirty="0" smtClean="0">
                <a:latin typeface="Arial" charset="0"/>
              </a:rPr>
              <a:t>Conclusions</a:t>
            </a:r>
          </a:p>
        </p:txBody>
      </p:sp>
      <p:sp>
        <p:nvSpPr>
          <p:cNvPr id="8195" name="Rectangle 3"/>
          <p:cNvSpPr>
            <a:spLocks noGrp="1" noChangeArrowheads="1"/>
          </p:cNvSpPr>
          <p:nvPr>
            <p:ph idx="1"/>
          </p:nvPr>
        </p:nvSpPr>
        <p:spPr>
          <a:xfrm>
            <a:off x="381000" y="1753816"/>
            <a:ext cx="8686800" cy="5256584"/>
          </a:xfrm>
        </p:spPr>
        <p:txBody>
          <a:bodyPr>
            <a:normAutofit/>
          </a:bodyPr>
          <a:lstStyle/>
          <a:p>
            <a:pPr eaLnBrk="1" hangingPunct="1">
              <a:lnSpc>
                <a:spcPct val="90000"/>
              </a:lnSpc>
              <a:defRPr/>
            </a:pPr>
            <a:r>
              <a:rPr lang="en-ZW" sz="2400" b="1" dirty="0" smtClean="0"/>
              <a:t>Underestimation of true proportion </a:t>
            </a:r>
            <a:r>
              <a:rPr lang="en-ZW" sz="2400" dirty="0" smtClean="0"/>
              <a:t>of HIV-exposed infants receiving timely EID</a:t>
            </a:r>
          </a:p>
          <a:p>
            <a:pPr marL="0" indent="0" eaLnBrk="1" hangingPunct="1">
              <a:lnSpc>
                <a:spcPct val="90000"/>
              </a:lnSpc>
              <a:buNone/>
              <a:defRPr/>
            </a:pPr>
            <a:endParaRPr lang="en-ZW" sz="2400" dirty="0" smtClean="0"/>
          </a:p>
          <a:p>
            <a:pPr eaLnBrk="1" hangingPunct="1">
              <a:lnSpc>
                <a:spcPct val="90000"/>
              </a:lnSpc>
              <a:defRPr/>
            </a:pPr>
            <a:r>
              <a:rPr lang="en-ZW" sz="2400" dirty="0" smtClean="0"/>
              <a:t>High mortality among HIV-exposed infants = urgency to identify </a:t>
            </a:r>
            <a:r>
              <a:rPr lang="en-ZW" sz="2400" b="1" dirty="0" smtClean="0"/>
              <a:t>risk factors for both mortality and failure to uptake timely EID </a:t>
            </a:r>
            <a:r>
              <a:rPr lang="en-ZW" sz="2400" dirty="0" smtClean="0"/>
              <a:t>among HIV positive pregnant women</a:t>
            </a:r>
          </a:p>
          <a:p>
            <a:pPr marL="0" indent="0" eaLnBrk="1" hangingPunct="1">
              <a:lnSpc>
                <a:spcPct val="90000"/>
              </a:lnSpc>
              <a:buNone/>
              <a:defRPr/>
            </a:pPr>
            <a:endParaRPr lang="en-ZW" sz="2400" dirty="0" smtClean="0"/>
          </a:p>
          <a:p>
            <a:pPr>
              <a:lnSpc>
                <a:spcPct val="90000"/>
              </a:lnSpc>
              <a:defRPr/>
            </a:pPr>
            <a:r>
              <a:rPr lang="en-ZW" sz="2400" dirty="0"/>
              <a:t>Huge </a:t>
            </a:r>
            <a:r>
              <a:rPr lang="en-ZW" sz="2400" dirty="0" smtClean="0"/>
              <a:t>and discrepant range </a:t>
            </a:r>
            <a:r>
              <a:rPr lang="en-ZW" sz="2400" dirty="0"/>
              <a:t>in EID values by source indicates urgent need to </a:t>
            </a:r>
            <a:r>
              <a:rPr lang="en-ZW" sz="2400" b="1" dirty="0"/>
              <a:t>strengthen health information </a:t>
            </a:r>
            <a:r>
              <a:rPr lang="en-ZW" sz="2400" b="1" dirty="0" smtClean="0"/>
              <a:t>systems for reporting outcomes</a:t>
            </a:r>
            <a:endParaRPr lang="en-ZW" sz="2400" b="1" dirty="0"/>
          </a:p>
          <a:p>
            <a:pPr eaLnBrk="1" hangingPunct="1">
              <a:lnSpc>
                <a:spcPct val="90000"/>
              </a:lnSpc>
              <a:defRPr/>
            </a:pPr>
            <a:endParaRPr lang="en-ZW" sz="2400" dirty="0" smtClean="0"/>
          </a:p>
          <a:p>
            <a:pPr eaLnBrk="1" hangingPunct="1">
              <a:lnSpc>
                <a:spcPct val="90000"/>
              </a:lnSpc>
              <a:defRPr/>
            </a:pPr>
            <a:r>
              <a:rPr lang="en-ZW" sz="2400" dirty="0" smtClean="0"/>
              <a:t>Value of </a:t>
            </a:r>
            <a:r>
              <a:rPr lang="en-ZW" sz="2400" b="1" dirty="0" smtClean="0"/>
              <a:t>sampling-based approaches </a:t>
            </a:r>
            <a:r>
              <a:rPr lang="en-ZW" sz="2400" dirty="0" smtClean="0"/>
              <a:t>to provide better picture of PMTCT program effectiveness</a:t>
            </a:r>
          </a:p>
          <a:p>
            <a:pPr eaLnBrk="1" hangingPunct="1">
              <a:lnSpc>
                <a:spcPct val="90000"/>
              </a:lnSpc>
              <a:defRPr/>
            </a:pPr>
            <a:endParaRPr lang="en-ZW" sz="2400" dirty="0" smtClean="0"/>
          </a:p>
          <a:p>
            <a:pPr marL="0" indent="0" eaLnBrk="1" hangingPunct="1">
              <a:lnSpc>
                <a:spcPct val="90000"/>
              </a:lnSpc>
              <a:buNone/>
              <a:defRPr/>
            </a:pPr>
            <a:endParaRPr lang="en-ZW" sz="2400" dirty="0"/>
          </a:p>
        </p:txBody>
      </p:sp>
      <p:cxnSp>
        <p:nvCxnSpPr>
          <p:cNvPr id="4" name="Straight Connector 3"/>
          <p:cNvCxnSpPr/>
          <p:nvPr/>
        </p:nvCxnSpPr>
        <p:spPr>
          <a:xfrm>
            <a:off x="304800" y="304800"/>
            <a:ext cx="85344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5" name="Straight Connector 4"/>
          <p:cNvCxnSpPr/>
          <p:nvPr/>
        </p:nvCxnSpPr>
        <p:spPr>
          <a:xfrm>
            <a:off x="304800" y="1371600"/>
            <a:ext cx="8534400"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29082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457200"/>
          </a:xfrm>
        </p:spPr>
        <p:txBody>
          <a:bodyPr>
            <a:normAutofit fontScale="90000"/>
          </a:bodyPr>
          <a:lstStyle/>
          <a:p>
            <a:r>
              <a:rPr lang="en-ZW" b="1" dirty="0" smtClean="0"/>
              <a:t>Thank You – </a:t>
            </a:r>
            <a:r>
              <a:rPr lang="en-ZW" b="1" dirty="0" err="1" smtClean="0"/>
              <a:t>Tatenda</a:t>
            </a:r>
            <a:r>
              <a:rPr lang="en-ZW" b="1" dirty="0" smtClean="0"/>
              <a:t> – </a:t>
            </a:r>
            <a:r>
              <a:rPr lang="en-ZW" b="1" dirty="0" err="1" smtClean="0"/>
              <a:t>Siyabonga</a:t>
            </a:r>
            <a:r>
              <a:rPr lang="en-ZW" b="1" dirty="0" smtClean="0"/>
              <a:t> </a:t>
            </a:r>
            <a:endParaRPr lang="en-ZW" b="1" dirty="0"/>
          </a:p>
        </p:txBody>
      </p:sp>
      <p:pic>
        <p:nvPicPr>
          <p:cNvPr id="6" name="Picture 4"/>
          <p:cNvPicPr>
            <a:picLocks noChangeAspect="1" noChangeArrowheads="1"/>
          </p:cNvPicPr>
          <p:nvPr/>
        </p:nvPicPr>
        <p:blipFill>
          <a:blip r:embed="rId2" cstate="print"/>
          <a:srcRect r="63464"/>
          <a:stretch>
            <a:fillRect/>
          </a:stretch>
        </p:blipFill>
        <p:spPr bwMode="auto">
          <a:xfrm>
            <a:off x="1944398" y="5661248"/>
            <a:ext cx="2075611" cy="585203"/>
          </a:xfrm>
          <a:prstGeom prst="rect">
            <a:avLst/>
          </a:prstGeom>
          <a:noFill/>
          <a:ln w="9525">
            <a:noFill/>
            <a:miter lim="800000"/>
            <a:headEnd/>
            <a:tailEnd/>
          </a:ln>
        </p:spPr>
      </p:pic>
      <p:sp>
        <p:nvSpPr>
          <p:cNvPr id="9" name="Title 1"/>
          <p:cNvSpPr txBox="1">
            <a:spLocks/>
          </p:cNvSpPr>
          <p:nvPr/>
        </p:nvSpPr>
        <p:spPr>
          <a:xfrm>
            <a:off x="381000" y="990600"/>
            <a:ext cx="8763000" cy="5334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W"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le 9"/>
          <p:cNvSpPr/>
          <p:nvPr/>
        </p:nvSpPr>
        <p:spPr>
          <a:xfrm>
            <a:off x="3844438" y="1125899"/>
            <a:ext cx="5148278" cy="4247317"/>
          </a:xfrm>
          <a:prstGeom prst="rect">
            <a:avLst/>
          </a:prstGeom>
        </p:spPr>
        <p:txBody>
          <a:bodyPr wrap="square">
            <a:spAutoFit/>
          </a:bodyPr>
          <a:lstStyle/>
          <a:p>
            <a:r>
              <a:rPr lang="en-ZW" dirty="0" smtClean="0"/>
              <a:t>Ministry of Health and Child Care </a:t>
            </a:r>
          </a:p>
          <a:p>
            <a:endParaRPr lang="en-ZW" dirty="0" smtClean="0"/>
          </a:p>
          <a:p>
            <a:r>
              <a:rPr lang="en-ZW" dirty="0"/>
              <a:t>President’s Emergency Plan for AIDS Relief (PEPFAR) through USAID and Families and Communities for Elimination of </a:t>
            </a:r>
            <a:r>
              <a:rPr lang="en-ZW" dirty="0" err="1"/>
              <a:t>Pediatric</a:t>
            </a:r>
            <a:r>
              <a:rPr lang="en-ZW" dirty="0"/>
              <a:t> HIV in Zimbabwe </a:t>
            </a:r>
            <a:r>
              <a:rPr lang="en-ZW" dirty="0" smtClean="0"/>
              <a:t> (</a:t>
            </a:r>
            <a:r>
              <a:rPr lang="en-ZW" dirty="0"/>
              <a:t>AID-613-A-12-00003, FACE </a:t>
            </a:r>
            <a:r>
              <a:rPr lang="en-ZW" dirty="0" err="1"/>
              <a:t>Pediatric</a:t>
            </a:r>
            <a:r>
              <a:rPr lang="en-ZW" dirty="0"/>
              <a:t> HIV)</a:t>
            </a:r>
          </a:p>
          <a:p>
            <a:endParaRPr lang="en-ZW" dirty="0"/>
          </a:p>
          <a:p>
            <a:r>
              <a:rPr lang="en-ZW" dirty="0" err="1" smtClean="0"/>
              <a:t>Dr.</a:t>
            </a:r>
            <a:r>
              <a:rPr lang="en-ZW" dirty="0" smtClean="0"/>
              <a:t> Elvin Geng, USCF</a:t>
            </a:r>
          </a:p>
          <a:p>
            <a:endParaRPr lang="en-ZW" dirty="0"/>
          </a:p>
          <a:p>
            <a:r>
              <a:rPr lang="en-ZW" dirty="0" smtClean="0"/>
              <a:t>Health care workers and Village Health Workers at participating sites</a:t>
            </a:r>
          </a:p>
          <a:p>
            <a:endParaRPr lang="en-ZW" dirty="0"/>
          </a:p>
          <a:p>
            <a:r>
              <a:rPr lang="en-ZW" dirty="0" smtClean="0"/>
              <a:t>HIV positive mothers who participated in the study</a:t>
            </a:r>
          </a:p>
          <a:p>
            <a:endParaRPr lang="en-ZW" dirty="0"/>
          </a:p>
          <a:p>
            <a:endParaRPr lang="en-ZW" dirty="0"/>
          </a:p>
        </p:txBody>
      </p:sp>
      <p:pic>
        <p:nvPicPr>
          <p:cNvPr id="14" name="Picture 2" descr="cid:15E2A7A3-0E3A-4E99-9186-AA0BC7416827"/>
          <p:cNvPicPr>
            <a:picLocks noChangeAspect="1" noChangeArrowheads="1"/>
          </p:cNvPicPr>
          <p:nvPr/>
        </p:nvPicPr>
        <p:blipFill>
          <a:blip r:embed="rId3" r:link="rId4" cstate="print"/>
          <a:srcRect/>
          <a:stretch>
            <a:fillRect/>
          </a:stretch>
        </p:blipFill>
        <p:spPr bwMode="auto">
          <a:xfrm>
            <a:off x="3998415" y="5000521"/>
            <a:ext cx="1528170" cy="1529769"/>
          </a:xfrm>
          <a:prstGeom prst="rect">
            <a:avLst/>
          </a:prstGeom>
          <a:noFill/>
          <a:ln w="9525">
            <a:noFill/>
            <a:miter lim="800000"/>
            <a:headEnd/>
            <a:tailEnd/>
          </a:ln>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 y="1052736"/>
            <a:ext cx="3448902" cy="344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78726" y="3789040"/>
            <a:ext cx="3690120" cy="1200329"/>
          </a:xfrm>
          <a:prstGeom prst="rect">
            <a:avLst/>
          </a:prstGeom>
        </p:spPr>
        <p:txBody>
          <a:bodyPr wrap="square">
            <a:spAutoFit/>
          </a:bodyPr>
          <a:lstStyle/>
          <a:p>
            <a:pPr algn="ctr"/>
            <a:r>
              <a:rPr lang="en-ZW" b="1" i="1" dirty="0" smtClean="0"/>
              <a:t>FACE </a:t>
            </a:r>
            <a:r>
              <a:rPr lang="en-ZW" b="1" i="1" dirty="0" err="1" smtClean="0"/>
              <a:t>pediatric</a:t>
            </a:r>
            <a:r>
              <a:rPr lang="en-ZW" b="1" i="1" dirty="0" smtClean="0"/>
              <a:t> HIV:</a:t>
            </a:r>
          </a:p>
          <a:p>
            <a:pPr algn="ctr"/>
            <a:r>
              <a:rPr lang="en-ZW" b="1" i="1" dirty="0" smtClean="0"/>
              <a:t>Towards elimination of new HIV infections in Zimbabwe</a:t>
            </a:r>
            <a:endParaRPr lang="en-ZW" b="1" i="1" dirty="0"/>
          </a:p>
          <a:p>
            <a:endParaRPr lang="en-ZW" dirty="0"/>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0330" y="5546614"/>
            <a:ext cx="1490877" cy="81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descr="OPHID Logo"/>
          <p:cNvPicPr>
            <a:picLocks noChangeAspect="1" noChangeArrowheads="1"/>
          </p:cNvPicPr>
          <p:nvPr/>
        </p:nvPicPr>
        <p:blipFill>
          <a:blip r:embed="rId7" cstate="print"/>
          <a:srcRect/>
          <a:stretch>
            <a:fillRect/>
          </a:stretch>
        </p:blipFill>
        <p:spPr bwMode="auto">
          <a:xfrm>
            <a:off x="7398276" y="5449793"/>
            <a:ext cx="1397639" cy="1008112"/>
          </a:xfrm>
          <a:prstGeom prst="rect">
            <a:avLst/>
          </a:prstGeom>
          <a:noFill/>
          <a:ln w="9525">
            <a:noFill/>
            <a:miter lim="800000"/>
            <a:headEnd/>
            <a:tailEnd/>
          </a:ln>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611" y="5341892"/>
            <a:ext cx="12382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429049" y="228600"/>
            <a:ext cx="7181551" cy="4876800"/>
          </a:xfrm>
        </p:spPr>
        <p:txBody>
          <a:bodyPr/>
          <a:lstStyle/>
          <a:p>
            <a:pPr>
              <a:buNone/>
            </a:pPr>
            <a:endParaRPr lang="en-ZW" sz="300" b="1" dirty="0" smtClean="0"/>
          </a:p>
          <a:p>
            <a:pPr>
              <a:buNone/>
            </a:pPr>
            <a:r>
              <a:rPr lang="en-ZW" b="1" dirty="0" smtClean="0"/>
              <a:t>  </a:t>
            </a:r>
            <a:r>
              <a:rPr lang="en-ZW" sz="2800" b="1" dirty="0" smtClean="0"/>
              <a:t>Background: </a:t>
            </a:r>
            <a:r>
              <a:rPr lang="en-ZW" sz="2800" b="1" dirty="0" smtClean="0">
                <a:solidFill>
                  <a:srgbClr val="C00000"/>
                </a:solidFill>
              </a:rPr>
              <a:t>Documenting EID in Zimbabwe</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676400" y="990600"/>
            <a:ext cx="69342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half" idx="2"/>
          </p:nvPr>
        </p:nvSpPr>
        <p:spPr>
          <a:xfrm>
            <a:off x="228600" y="1195536"/>
            <a:ext cx="1056433" cy="5257800"/>
          </a:xfrm>
          <a:solidFill>
            <a:schemeClr val="bg1">
              <a:lumMod val="75000"/>
            </a:schemeClr>
          </a:solidFill>
        </p:spPr>
        <p:txBody>
          <a:bodyPr/>
          <a:lstStyle/>
          <a:p>
            <a:r>
              <a:rPr lang="en-ZW" dirty="0" smtClean="0"/>
              <a:t>  </a:t>
            </a:r>
            <a:endParaRPr lang="en-ZW" dirty="0"/>
          </a:p>
        </p:txBody>
      </p:sp>
      <p:sp>
        <p:nvSpPr>
          <p:cNvPr id="13" name="Rectangle 12"/>
          <p:cNvSpPr/>
          <p:nvPr/>
        </p:nvSpPr>
        <p:spPr>
          <a:xfrm>
            <a:off x="1115616" y="1219200"/>
            <a:ext cx="7858967" cy="5139869"/>
          </a:xfrm>
          <a:prstGeom prst="rect">
            <a:avLst/>
          </a:prstGeom>
        </p:spPr>
        <p:txBody>
          <a:bodyPr wrap="square">
            <a:spAutoFit/>
          </a:bodyPr>
          <a:lstStyle/>
          <a:p>
            <a:pPr lvl="1"/>
            <a:endParaRPr lang="en-ZW" sz="2400" baseline="30000" dirty="0" smtClean="0"/>
          </a:p>
          <a:p>
            <a:pPr marL="685800" indent="-285750">
              <a:buFont typeface="Arial" pitchFamily="34" charset="0"/>
              <a:buChar char="•"/>
            </a:pPr>
            <a:r>
              <a:rPr lang="en-ZW" sz="2400" b="1" dirty="0" smtClean="0"/>
              <a:t>Multiple paper-based registers</a:t>
            </a:r>
            <a:r>
              <a:rPr lang="en-ZW" sz="2400" dirty="0" smtClean="0"/>
              <a:t> = reporting individual outcomes over </a:t>
            </a:r>
            <a:r>
              <a:rPr lang="en-ZW" sz="2400" dirty="0"/>
              <a:t>time </a:t>
            </a:r>
            <a:r>
              <a:rPr lang="en-ZW" sz="2400" dirty="0" smtClean="0"/>
              <a:t>laborious </a:t>
            </a:r>
            <a:r>
              <a:rPr lang="en-ZW" sz="2400" dirty="0"/>
              <a:t>and error prone </a:t>
            </a:r>
            <a:r>
              <a:rPr lang="en-ZW" sz="2400" dirty="0" smtClean="0"/>
              <a:t>– timely EID not routinely reported</a:t>
            </a:r>
          </a:p>
          <a:p>
            <a:pPr marL="400050"/>
            <a:endParaRPr lang="en-ZW" sz="2400" dirty="0" smtClean="0"/>
          </a:p>
          <a:p>
            <a:pPr marL="685800" indent="-285750">
              <a:buFont typeface="Arial" pitchFamily="34" charset="0"/>
              <a:buChar char="•"/>
            </a:pPr>
            <a:r>
              <a:rPr lang="en-ZW" sz="2400" dirty="0" smtClean="0"/>
              <a:t>Evaluating </a:t>
            </a:r>
            <a:r>
              <a:rPr lang="en-ZW" sz="2400" b="1" dirty="0" smtClean="0"/>
              <a:t>individual </a:t>
            </a:r>
            <a:r>
              <a:rPr lang="en-ZW" sz="2400" b="1" dirty="0"/>
              <a:t>outcomes </a:t>
            </a:r>
            <a:r>
              <a:rPr lang="en-ZW" sz="2400" dirty="0" smtClean="0"/>
              <a:t>across </a:t>
            </a:r>
            <a:r>
              <a:rPr lang="en-ZW" sz="2400" dirty="0"/>
              <a:t>facilities is almost </a:t>
            </a:r>
            <a:r>
              <a:rPr lang="en-ZW" sz="2400" dirty="0" smtClean="0"/>
              <a:t>impossible</a:t>
            </a:r>
          </a:p>
          <a:p>
            <a:pPr marL="400050"/>
            <a:endParaRPr lang="en-ZW" sz="2400" dirty="0" smtClean="0"/>
          </a:p>
          <a:p>
            <a:pPr marL="685800" indent="-285750">
              <a:buFont typeface="Arial" pitchFamily="34" charset="0"/>
              <a:buChar char="•"/>
            </a:pPr>
            <a:r>
              <a:rPr lang="en-ZW" sz="2400" dirty="0" smtClean="0"/>
              <a:t>Challenges </a:t>
            </a:r>
            <a:r>
              <a:rPr lang="en-ZW" sz="2400" dirty="0"/>
              <a:t>to </a:t>
            </a:r>
            <a:r>
              <a:rPr lang="en-ZW" sz="2400" dirty="0" smtClean="0"/>
              <a:t>collection </a:t>
            </a:r>
            <a:r>
              <a:rPr lang="en-ZW" sz="2400" dirty="0"/>
              <a:t>of individual-level information over time on </a:t>
            </a:r>
            <a:r>
              <a:rPr lang="en-ZW" sz="2400" dirty="0" smtClean="0"/>
              <a:t>HIV-infected mother-HIV </a:t>
            </a:r>
            <a:r>
              <a:rPr lang="en-ZW" sz="2400" dirty="0"/>
              <a:t>exposed </a:t>
            </a:r>
            <a:r>
              <a:rPr lang="en-ZW" sz="2400" dirty="0" smtClean="0"/>
              <a:t>baby pairs </a:t>
            </a:r>
            <a:r>
              <a:rPr lang="en-ZW" sz="2400" b="1" dirty="0" smtClean="0"/>
              <a:t>undermines </a:t>
            </a:r>
            <a:r>
              <a:rPr lang="en-ZW" sz="2400" b="1" dirty="0"/>
              <a:t>our understanding </a:t>
            </a:r>
            <a:r>
              <a:rPr lang="en-ZW" sz="2400" b="1" dirty="0" smtClean="0"/>
              <a:t>of PMTCT </a:t>
            </a:r>
            <a:r>
              <a:rPr lang="en-ZW" sz="2400" b="1" dirty="0"/>
              <a:t>program effectiveness</a:t>
            </a:r>
          </a:p>
          <a:p>
            <a:pPr marL="1257300" lvl="2" indent="-342900">
              <a:buFont typeface="Arial" pitchFamily="34" charset="0"/>
              <a:buChar char="•"/>
            </a:pPr>
            <a:endParaRPr lang="en-ZW" sz="2400" dirty="0" smtClean="0"/>
          </a:p>
          <a:p>
            <a:pPr marL="800100" lvl="1" indent="-342900">
              <a:buFont typeface="Arial" pitchFamily="34" charset="0"/>
              <a:buChar char="•"/>
            </a:pPr>
            <a:endParaRPr lang="en-ZW" sz="400" dirty="0" smtClean="0"/>
          </a:p>
          <a:p>
            <a:pPr>
              <a:buNone/>
            </a:pPr>
            <a:endParaRPr lang="en-ZW" sz="2000" dirty="0" smtClean="0"/>
          </a:p>
        </p:txBody>
      </p:sp>
    </p:spTree>
    <p:extLst>
      <p:ext uri="{BB962C8B-B14F-4D97-AF65-F5344CB8AC3E}">
        <p14:creationId xmlns:p14="http://schemas.microsoft.com/office/powerpoint/2010/main" val="1424756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828800" y="228600"/>
            <a:ext cx="6858000" cy="4876800"/>
          </a:xfrm>
        </p:spPr>
        <p:txBody>
          <a:bodyPr/>
          <a:lstStyle/>
          <a:p>
            <a:pPr>
              <a:buNone/>
            </a:pPr>
            <a:r>
              <a:rPr lang="en-ZW" b="1" dirty="0" smtClean="0"/>
              <a:t>OBJECTIVES</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sp>
        <p:nvSpPr>
          <p:cNvPr id="8" name="Rectangle 7"/>
          <p:cNvSpPr/>
          <p:nvPr/>
        </p:nvSpPr>
        <p:spPr>
          <a:xfrm>
            <a:off x="419099" y="1600200"/>
            <a:ext cx="8458201" cy="3416320"/>
          </a:xfrm>
          <a:prstGeom prst="rect">
            <a:avLst/>
          </a:prstGeom>
        </p:spPr>
        <p:txBody>
          <a:bodyPr wrap="square">
            <a:spAutoFit/>
          </a:bodyPr>
          <a:lstStyle/>
          <a:p>
            <a:pPr marL="514350" indent="-514350">
              <a:buFont typeface="+mj-lt"/>
              <a:buAutoNum type="arabicPeriod"/>
            </a:pPr>
            <a:r>
              <a:rPr lang="en-ZW" sz="2400" dirty="0" smtClean="0"/>
              <a:t>Estimate proportion of mother-baby pairs in Mashonaland East Province </a:t>
            </a:r>
            <a:r>
              <a:rPr lang="en-ZW" sz="2400" b="1" dirty="0" smtClean="0"/>
              <a:t>with documented uptake of EID within 3 months of birth.</a:t>
            </a:r>
          </a:p>
          <a:p>
            <a:pPr marL="514350" indent="-514350">
              <a:buFont typeface="+mj-lt"/>
              <a:buAutoNum type="arabicPeriod"/>
            </a:pPr>
            <a:endParaRPr lang="en-ZW" sz="2400" dirty="0" smtClean="0"/>
          </a:p>
          <a:p>
            <a:pPr marL="514350" indent="-514350">
              <a:buFont typeface="+mj-lt"/>
              <a:buAutoNum type="arabicPeriod"/>
            </a:pPr>
            <a:r>
              <a:rPr lang="en-ZW" sz="2400" dirty="0" smtClean="0"/>
              <a:t>Trace randomly selected sample with no documented EID to </a:t>
            </a:r>
            <a:r>
              <a:rPr lang="en-ZW" sz="2400" b="1" dirty="0" smtClean="0"/>
              <a:t>determine whether they had HIV testing</a:t>
            </a:r>
            <a:r>
              <a:rPr lang="en-ZW" sz="2400" dirty="0" smtClean="0"/>
              <a:t>.</a:t>
            </a:r>
          </a:p>
          <a:p>
            <a:pPr marL="514350" indent="-514350">
              <a:buFont typeface="+mj-lt"/>
              <a:buAutoNum type="arabicPeriod"/>
            </a:pPr>
            <a:endParaRPr lang="en-ZW" sz="2400" dirty="0" smtClean="0"/>
          </a:p>
          <a:p>
            <a:pPr marL="514350" indent="-514350">
              <a:buFont typeface="+mj-lt"/>
              <a:buAutoNum type="arabicPeriod"/>
            </a:pPr>
            <a:r>
              <a:rPr lang="en-ZW" sz="2400" dirty="0" smtClean="0"/>
              <a:t>Establish </a:t>
            </a:r>
            <a:r>
              <a:rPr lang="en-ZW" sz="2400" b="1" dirty="0" smtClean="0"/>
              <a:t>reasons for no EID. </a:t>
            </a:r>
            <a:endParaRPr lang="en-ZW" sz="2400" dirty="0" smtClean="0"/>
          </a:p>
          <a:p>
            <a:endParaRPr lang="en-ZW" sz="2400" b="1" dirty="0" smtClean="0"/>
          </a:p>
        </p:txBody>
      </p:sp>
      <p:cxnSp>
        <p:nvCxnSpPr>
          <p:cNvPr id="11" name="Straight Connector 10"/>
          <p:cNvCxnSpPr/>
          <p:nvPr/>
        </p:nvCxnSpPr>
        <p:spPr>
          <a:xfrm>
            <a:off x="1907704" y="990600"/>
            <a:ext cx="6702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128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835696" y="221356"/>
            <a:ext cx="6858000" cy="5943947"/>
          </a:xfrm>
        </p:spPr>
        <p:txBody>
          <a:bodyPr/>
          <a:lstStyle/>
          <a:p>
            <a:pPr>
              <a:buNone/>
            </a:pPr>
            <a:endParaRPr lang="en-ZW" sz="300" b="1" dirty="0" smtClean="0"/>
          </a:p>
          <a:p>
            <a:pPr>
              <a:buNone/>
            </a:pPr>
            <a:r>
              <a:rPr lang="en-ZW" b="1" dirty="0" smtClean="0"/>
              <a:t>  METHODS</a:t>
            </a:r>
          </a:p>
        </p:txBody>
      </p:sp>
      <p:sp>
        <p:nvSpPr>
          <p:cNvPr id="6" name="Text Placeholder 5"/>
          <p:cNvSpPr>
            <a:spLocks noGrp="1"/>
          </p:cNvSpPr>
          <p:nvPr>
            <p:ph type="body" sz="half" idx="2"/>
          </p:nvPr>
        </p:nvSpPr>
        <p:spPr>
          <a:xfrm>
            <a:off x="228599" y="1219200"/>
            <a:ext cx="1142577" cy="5257800"/>
          </a:xfrm>
          <a:solidFill>
            <a:schemeClr val="bg1">
              <a:lumMod val="75000"/>
            </a:schemeClr>
          </a:solidFill>
        </p:spPr>
        <p:txBody>
          <a:bodyPr/>
          <a:lstStyle/>
          <a:p>
            <a:r>
              <a:rPr lang="en-ZW" dirty="0" smtClean="0"/>
              <a:t>  </a:t>
            </a:r>
            <a:endParaRPr lang="en-ZW" dirty="0"/>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142576" cy="824136"/>
          </a:xfrm>
          <a:prstGeom prst="rect">
            <a:avLst/>
          </a:prstGeom>
          <a:noFill/>
          <a:ln w="9525">
            <a:noFill/>
            <a:miter lim="800000"/>
            <a:headEnd/>
            <a:tailEnd/>
          </a:ln>
        </p:spPr>
      </p:pic>
      <p:sp>
        <p:nvSpPr>
          <p:cNvPr id="8" name="Rectangle 7"/>
          <p:cNvSpPr/>
          <p:nvPr/>
        </p:nvSpPr>
        <p:spPr>
          <a:xfrm>
            <a:off x="1577702" y="1295400"/>
            <a:ext cx="7439744" cy="5693866"/>
          </a:xfrm>
          <a:prstGeom prst="rect">
            <a:avLst/>
          </a:prstGeom>
        </p:spPr>
        <p:txBody>
          <a:bodyPr wrap="square">
            <a:spAutoFit/>
          </a:bodyPr>
          <a:lstStyle/>
          <a:p>
            <a:endParaRPr lang="en-ZW" sz="2000" dirty="0"/>
          </a:p>
          <a:p>
            <a:r>
              <a:rPr lang="en-ZW" sz="2200" dirty="0"/>
              <a:t>P</a:t>
            </a:r>
            <a:r>
              <a:rPr lang="en-ZW" sz="2200" dirty="0" smtClean="0"/>
              <a:t>rovince-wide</a:t>
            </a:r>
            <a:r>
              <a:rPr lang="en-ZW" sz="2200" dirty="0" smtClean="0"/>
              <a:t>, multi-stage survey sampling approach:</a:t>
            </a:r>
          </a:p>
          <a:p>
            <a:endParaRPr lang="en-ZW" sz="2200" dirty="0" smtClean="0"/>
          </a:p>
          <a:p>
            <a:pPr marL="457200" indent="-457200">
              <a:buFont typeface="+mj-lt"/>
              <a:buAutoNum type="arabicPeriod"/>
            </a:pPr>
            <a:r>
              <a:rPr lang="en-ZW" sz="2200" b="1" dirty="0" smtClean="0"/>
              <a:t>Facility</a:t>
            </a:r>
            <a:r>
              <a:rPr lang="en-ZW" sz="2200" dirty="0" smtClean="0"/>
              <a:t>: </a:t>
            </a:r>
            <a:r>
              <a:rPr lang="en-ZW" sz="2200" dirty="0" smtClean="0"/>
              <a:t>Offering </a:t>
            </a:r>
            <a:r>
              <a:rPr lang="en-ZW" sz="2200" dirty="0"/>
              <a:t>ANC care in Mashonaland East Province </a:t>
            </a:r>
            <a:r>
              <a:rPr lang="en-ZW" sz="2200" dirty="0" smtClean="0"/>
              <a:t>selected </a:t>
            </a:r>
            <a:r>
              <a:rPr lang="en-ZW" sz="2200" dirty="0"/>
              <a:t>with probability proportional to </a:t>
            </a:r>
            <a:r>
              <a:rPr lang="en-ZW" sz="2200" dirty="0" smtClean="0"/>
              <a:t>size (45/193)</a:t>
            </a:r>
          </a:p>
          <a:p>
            <a:pPr marL="457200" indent="-457200">
              <a:buFont typeface="+mj-lt"/>
              <a:buAutoNum type="arabicPeriod"/>
            </a:pPr>
            <a:endParaRPr lang="en-ZW" sz="2200" dirty="0" smtClean="0"/>
          </a:p>
          <a:p>
            <a:pPr marL="457200" indent="-457200">
              <a:buFont typeface="+mj-lt"/>
              <a:buAutoNum type="arabicPeriod"/>
            </a:pPr>
            <a:r>
              <a:rPr lang="en-ZW" sz="2200" b="1" dirty="0" smtClean="0"/>
              <a:t>Documented EID</a:t>
            </a:r>
            <a:r>
              <a:rPr lang="en-ZW" sz="2200" dirty="0" smtClean="0"/>
              <a:t>: for HIV-exposed infants among all HIV infected women who accessed ANC services at selected sites from April 2012 – May 2013 </a:t>
            </a:r>
          </a:p>
          <a:p>
            <a:pPr marL="457200" indent="-457200">
              <a:buFont typeface="+mj-lt"/>
              <a:buAutoNum type="arabicPeriod"/>
            </a:pPr>
            <a:endParaRPr lang="en-ZW" sz="2200" dirty="0" smtClean="0"/>
          </a:p>
          <a:p>
            <a:pPr marL="457200" indent="-457200">
              <a:buFont typeface="+mj-lt"/>
              <a:buAutoNum type="arabicPeriod"/>
            </a:pPr>
            <a:r>
              <a:rPr lang="en-ZW" sz="2200" b="1" dirty="0" smtClean="0"/>
              <a:t>Community </a:t>
            </a:r>
            <a:r>
              <a:rPr lang="en-ZW" sz="2200" b="1" dirty="0" smtClean="0"/>
              <a:t>tracing</a:t>
            </a:r>
            <a:r>
              <a:rPr lang="en-ZW" sz="2200" dirty="0" smtClean="0"/>
              <a:t>: random sample </a:t>
            </a:r>
            <a:r>
              <a:rPr lang="en-ZW" sz="2200" dirty="0"/>
              <a:t>of HIV-infected women </a:t>
            </a:r>
            <a:r>
              <a:rPr lang="en-ZW" sz="2200" dirty="0" smtClean="0"/>
              <a:t>no documented EID</a:t>
            </a:r>
            <a:endParaRPr lang="en-ZW" sz="2200" dirty="0"/>
          </a:p>
          <a:p>
            <a:endParaRPr lang="en-ZW" sz="2200" dirty="0" smtClean="0"/>
          </a:p>
          <a:p>
            <a:pPr lvl="1"/>
            <a:endParaRPr lang="en-ZW" sz="2000" dirty="0" smtClean="0"/>
          </a:p>
          <a:p>
            <a:pPr marL="800100" lvl="1" indent="-342900">
              <a:buFont typeface="Arial" pitchFamily="34" charset="0"/>
              <a:buChar char="•"/>
            </a:pPr>
            <a:endParaRPr lang="en-ZW" sz="2000" dirty="0" smtClean="0"/>
          </a:p>
          <a:p>
            <a:pPr marL="800100" lvl="1" indent="-342900">
              <a:buFont typeface="Arial" pitchFamily="34" charset="0"/>
              <a:buChar char="•"/>
            </a:pPr>
            <a:endParaRPr lang="en-ZW" sz="2000" dirty="0"/>
          </a:p>
          <a:p>
            <a:pPr lvl="1"/>
            <a:endParaRPr lang="en-ZW" sz="2000" dirty="0" smtClean="0"/>
          </a:p>
        </p:txBody>
      </p:sp>
      <p:cxnSp>
        <p:nvCxnSpPr>
          <p:cNvPr id="11" name="Straight Connector 10"/>
          <p:cNvCxnSpPr/>
          <p:nvPr/>
        </p:nvCxnSpPr>
        <p:spPr>
          <a:xfrm>
            <a:off x="2133600" y="990600"/>
            <a:ext cx="6477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031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835696" y="280392"/>
            <a:ext cx="6858000" cy="4876800"/>
          </a:xfrm>
        </p:spPr>
        <p:txBody>
          <a:bodyPr/>
          <a:lstStyle/>
          <a:p>
            <a:pPr>
              <a:buNone/>
            </a:pPr>
            <a:endParaRPr lang="en-ZW" sz="300" b="1" dirty="0" smtClean="0"/>
          </a:p>
          <a:p>
            <a:pPr>
              <a:buNone/>
            </a:pPr>
            <a:r>
              <a:rPr lang="en-ZW" b="1" dirty="0" smtClean="0"/>
              <a:t>  PROCEDURES</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142576" cy="824136"/>
          </a:xfrm>
          <a:prstGeom prst="rect">
            <a:avLst/>
          </a:prstGeom>
          <a:noFill/>
          <a:ln w="9525">
            <a:noFill/>
            <a:miter lim="800000"/>
            <a:headEnd/>
            <a:tailEnd/>
          </a:ln>
        </p:spPr>
      </p:pic>
      <p:sp>
        <p:nvSpPr>
          <p:cNvPr id="8" name="Rectangle 7"/>
          <p:cNvSpPr/>
          <p:nvPr/>
        </p:nvSpPr>
        <p:spPr>
          <a:xfrm>
            <a:off x="463003" y="1770995"/>
            <a:ext cx="4672136" cy="4401205"/>
          </a:xfrm>
          <a:prstGeom prst="rect">
            <a:avLst/>
          </a:prstGeom>
        </p:spPr>
        <p:txBody>
          <a:bodyPr wrap="square">
            <a:spAutoFit/>
          </a:bodyPr>
          <a:lstStyle/>
          <a:p>
            <a:endParaRPr lang="en-ZW" sz="2000" dirty="0" smtClean="0"/>
          </a:p>
          <a:p>
            <a:endParaRPr lang="en-ZW" sz="2000" dirty="0"/>
          </a:p>
          <a:p>
            <a:pPr lvl="1"/>
            <a:endParaRPr lang="en-ZW" sz="2000" dirty="0" smtClean="0"/>
          </a:p>
          <a:p>
            <a:endParaRPr lang="en-ZW" sz="2000" dirty="0" smtClean="0"/>
          </a:p>
          <a:p>
            <a:pPr marL="342900" lvl="1" indent="-342900">
              <a:buFont typeface="Arial" pitchFamily="34" charset="0"/>
              <a:buChar char="•"/>
            </a:pPr>
            <a:r>
              <a:rPr lang="en-ZW" sz="2000" dirty="0" smtClean="0"/>
              <a:t>HIV positive women accessing ANC April 2012 – May 2013 </a:t>
            </a:r>
          </a:p>
          <a:p>
            <a:pPr marL="342900" lvl="1" indent="-342900">
              <a:buFont typeface="Arial" pitchFamily="34" charset="0"/>
              <a:buChar char="•"/>
            </a:pPr>
            <a:endParaRPr lang="en-ZW" sz="2000" dirty="0" smtClean="0"/>
          </a:p>
          <a:p>
            <a:pPr marL="342900" lvl="1" indent="-342900">
              <a:buFont typeface="Arial" pitchFamily="34" charset="0"/>
              <a:buChar char="•"/>
            </a:pPr>
            <a:r>
              <a:rPr lang="en-ZW" sz="2000" dirty="0" smtClean="0"/>
              <a:t>Individuals traced through multiple registers to establish documented uptake of timely EID &lt; 3 months for HIV exposed infant</a:t>
            </a:r>
          </a:p>
          <a:p>
            <a:pPr marL="800100" lvl="1" indent="-342900">
              <a:buFont typeface="Arial" pitchFamily="34" charset="0"/>
              <a:buChar char="•"/>
            </a:pPr>
            <a:endParaRPr lang="en-ZW" sz="2000" dirty="0" smtClean="0"/>
          </a:p>
          <a:p>
            <a:pPr marL="800100" lvl="1" indent="-342900">
              <a:buFont typeface="Arial" pitchFamily="34" charset="0"/>
              <a:buChar char="•"/>
            </a:pPr>
            <a:endParaRPr lang="en-ZW" sz="2000" dirty="0" smtClean="0"/>
          </a:p>
          <a:p>
            <a:endParaRPr lang="en-ZW" sz="2000" dirty="0" smtClean="0"/>
          </a:p>
        </p:txBody>
      </p:sp>
      <p:cxnSp>
        <p:nvCxnSpPr>
          <p:cNvPr id="11" name="Straight Connector 10"/>
          <p:cNvCxnSpPr/>
          <p:nvPr/>
        </p:nvCxnSpPr>
        <p:spPr>
          <a:xfrm>
            <a:off x="2133600" y="990600"/>
            <a:ext cx="6477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5928" y="557064"/>
            <a:ext cx="8668072" cy="3108543"/>
          </a:xfrm>
          <a:prstGeom prst="rect">
            <a:avLst/>
          </a:prstGeom>
        </p:spPr>
        <p:txBody>
          <a:bodyPr wrap="square">
            <a:spAutoFit/>
          </a:bodyPr>
          <a:lstStyle/>
          <a:p>
            <a:endParaRPr lang="en-ZW" sz="2000" dirty="0" smtClean="0"/>
          </a:p>
          <a:p>
            <a:endParaRPr lang="en-ZW" sz="2000" dirty="0"/>
          </a:p>
          <a:p>
            <a:pPr lvl="1"/>
            <a:endParaRPr lang="en-ZW" sz="2000" dirty="0" smtClean="0"/>
          </a:p>
          <a:p>
            <a:r>
              <a:rPr lang="en-ZW" sz="3600" dirty="0" smtClean="0">
                <a:solidFill>
                  <a:srgbClr val="C00000"/>
                </a:solidFill>
              </a:rPr>
              <a:t>PHASE I: Register Tracing (Sept – Nov 2014)</a:t>
            </a:r>
          </a:p>
          <a:p>
            <a:endParaRPr lang="en-ZW" sz="2000" dirty="0" smtClean="0">
              <a:solidFill>
                <a:srgbClr val="C00000"/>
              </a:solidFill>
            </a:endParaRPr>
          </a:p>
          <a:p>
            <a:pPr marL="342900" lvl="1" indent="-342900">
              <a:buFont typeface="Arial" pitchFamily="34" charset="0"/>
              <a:buChar char="•"/>
            </a:pPr>
            <a:r>
              <a:rPr lang="en-ZW" sz="2000" dirty="0"/>
              <a:t>Routinely collected programmatic and health facility </a:t>
            </a:r>
            <a:r>
              <a:rPr lang="en-ZW" sz="2000" dirty="0" smtClean="0"/>
              <a:t>data</a:t>
            </a:r>
          </a:p>
          <a:p>
            <a:pPr marL="800100" lvl="1" indent="-342900">
              <a:buFont typeface="Arial" pitchFamily="34" charset="0"/>
              <a:buChar char="•"/>
            </a:pPr>
            <a:endParaRPr lang="en-ZW" sz="2000" dirty="0" smtClean="0"/>
          </a:p>
          <a:p>
            <a:pPr marL="800100" lvl="1" indent="-342900">
              <a:buFont typeface="Arial" pitchFamily="34" charset="0"/>
              <a:buChar char="•"/>
            </a:pPr>
            <a:endParaRPr lang="en-ZW" sz="2000" dirty="0" smtClean="0"/>
          </a:p>
          <a:p>
            <a:endParaRPr lang="en-ZW" sz="2000" dirty="0" smtClean="0"/>
          </a:p>
        </p:txBody>
      </p:sp>
      <p:sp>
        <p:nvSpPr>
          <p:cNvPr id="9" name="Text Box 2"/>
          <p:cNvSpPr txBox="1">
            <a:spLocks noChangeArrowheads="1"/>
          </p:cNvSpPr>
          <p:nvPr/>
        </p:nvSpPr>
        <p:spPr bwMode="auto">
          <a:xfrm>
            <a:off x="5144664" y="5429733"/>
            <a:ext cx="3803724" cy="595536"/>
          </a:xfrm>
          <a:prstGeom prst="rect">
            <a:avLst/>
          </a:prstGeom>
          <a:solidFill>
            <a:schemeClr val="bg1"/>
          </a:solidFill>
          <a:ln w="12700">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ZW" sz="1400" i="1" dirty="0" smtClean="0">
                <a:latin typeface="Arial" pitchFamily="34" charset="0"/>
                <a:cs typeface="Arial" pitchFamily="34" charset="0"/>
              </a:rPr>
              <a:t>Registers used to trace mother-baby pairs through PMTCT cascade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664" y="2852936"/>
            <a:ext cx="36639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449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835696" y="221357"/>
            <a:ext cx="6858000" cy="4876800"/>
          </a:xfrm>
        </p:spPr>
        <p:txBody>
          <a:bodyPr/>
          <a:lstStyle/>
          <a:p>
            <a:pPr>
              <a:buNone/>
            </a:pPr>
            <a:endParaRPr lang="en-ZW" sz="300" b="1" dirty="0" smtClean="0"/>
          </a:p>
          <a:p>
            <a:pPr>
              <a:buNone/>
            </a:pPr>
            <a:r>
              <a:rPr lang="en-ZW" b="1" dirty="0" smtClean="0"/>
              <a:t>  PROCEDURES</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142576" cy="824136"/>
          </a:xfrm>
          <a:prstGeom prst="rect">
            <a:avLst/>
          </a:prstGeom>
          <a:noFill/>
          <a:ln w="9525">
            <a:noFill/>
            <a:miter lim="800000"/>
            <a:headEnd/>
            <a:tailEnd/>
          </a:ln>
        </p:spPr>
      </p:pic>
      <p:cxnSp>
        <p:nvCxnSpPr>
          <p:cNvPr id="11" name="Straight Connector 10"/>
          <p:cNvCxnSpPr/>
          <p:nvPr/>
        </p:nvCxnSpPr>
        <p:spPr>
          <a:xfrm>
            <a:off x="2133600" y="990600"/>
            <a:ext cx="6477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p:nvSpPr>
        <p:spPr bwMode="auto">
          <a:xfrm>
            <a:off x="6012160" y="5839235"/>
            <a:ext cx="3240360" cy="485081"/>
          </a:xfrm>
          <a:prstGeom prst="rect">
            <a:avLst/>
          </a:prstGeom>
          <a:solidFill>
            <a:schemeClr val="bg1"/>
          </a:solidFill>
          <a:ln w="12700">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ZW" sz="1400" i="1" dirty="0" smtClean="0">
                <a:solidFill>
                  <a:schemeClr val="accent6"/>
                </a:solidFill>
                <a:latin typeface="Arial" pitchFamily="34" charset="0"/>
                <a:cs typeface="Arial" pitchFamily="34" charset="0"/>
              </a:rPr>
              <a:t>VHWs being trained in LTFU methods</a:t>
            </a:r>
          </a:p>
        </p:txBody>
      </p:sp>
      <p:pic>
        <p:nvPicPr>
          <p:cNvPr id="8" name="Picture 2" descr="E:\LTFU Pics\IMG_32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213819"/>
            <a:ext cx="6420326" cy="36043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1" y="381536"/>
            <a:ext cx="8807895" cy="6247864"/>
          </a:xfrm>
          <a:prstGeom prst="rect">
            <a:avLst/>
          </a:prstGeom>
        </p:spPr>
        <p:txBody>
          <a:bodyPr wrap="square">
            <a:spAutoFit/>
          </a:bodyPr>
          <a:lstStyle/>
          <a:p>
            <a:endParaRPr lang="en-ZW" sz="2000" dirty="0" smtClean="0"/>
          </a:p>
          <a:p>
            <a:endParaRPr lang="en-ZW" sz="2000" dirty="0"/>
          </a:p>
          <a:p>
            <a:endParaRPr lang="en-ZW" sz="2000" dirty="0" smtClean="0"/>
          </a:p>
          <a:p>
            <a:r>
              <a:rPr lang="en-ZW" sz="3200" dirty="0" smtClean="0">
                <a:solidFill>
                  <a:srgbClr val="C00000"/>
                </a:solidFill>
              </a:rPr>
              <a:t>PHASE II: Community Tracing (March – May 2015)</a:t>
            </a:r>
          </a:p>
          <a:p>
            <a:endParaRPr lang="en-ZW" sz="1000" dirty="0" smtClean="0"/>
          </a:p>
          <a:p>
            <a:pPr marL="342900" indent="-342900">
              <a:buFont typeface="Arial" pitchFamily="34" charset="0"/>
              <a:buChar char="•"/>
            </a:pPr>
            <a:r>
              <a:rPr lang="en-ZW" sz="2200" b="1" dirty="0" smtClean="0"/>
              <a:t>Random selection </a:t>
            </a:r>
            <a:r>
              <a:rPr lang="en-ZW" sz="2200" b="1" dirty="0" smtClean="0"/>
              <a:t>women with no EID traced </a:t>
            </a:r>
          </a:p>
          <a:p>
            <a:pPr marL="342900" indent="-342900">
              <a:buFont typeface="Arial" pitchFamily="34" charset="0"/>
              <a:buChar char="•"/>
            </a:pPr>
            <a:endParaRPr lang="en-ZW" sz="1000" b="1" dirty="0" smtClean="0"/>
          </a:p>
          <a:p>
            <a:pPr marL="342900" indent="-342900">
              <a:buFont typeface="Arial" pitchFamily="34" charset="0"/>
              <a:buChar char="•"/>
            </a:pPr>
            <a:r>
              <a:rPr lang="en-ZW" sz="2200" b="1" dirty="0" smtClean="0"/>
              <a:t>Village </a:t>
            </a:r>
            <a:r>
              <a:rPr lang="en-ZW" sz="2200" b="1" dirty="0"/>
              <a:t>Health Workers </a:t>
            </a:r>
            <a:r>
              <a:rPr lang="en-ZW" sz="2200" dirty="0"/>
              <a:t>at selected sites  trained in tracking methodology and PMTCT by OPHID and </a:t>
            </a:r>
            <a:r>
              <a:rPr lang="en-ZW" sz="2200" dirty="0" smtClean="0"/>
              <a:t>MOHCC</a:t>
            </a:r>
          </a:p>
          <a:p>
            <a:pPr marL="342900" indent="-342900">
              <a:buFont typeface="Arial" pitchFamily="34" charset="0"/>
              <a:buChar char="•"/>
            </a:pPr>
            <a:endParaRPr lang="en-ZW" sz="1000" b="1" dirty="0" smtClean="0"/>
          </a:p>
          <a:p>
            <a:pPr marL="342900" indent="-342900">
              <a:buFont typeface="Arial" pitchFamily="34" charset="0"/>
              <a:buChar char="•"/>
            </a:pPr>
            <a:r>
              <a:rPr lang="en-ZW" sz="2200" b="1" dirty="0" smtClean="0"/>
              <a:t>Household-level tracing of women by VHWs</a:t>
            </a:r>
          </a:p>
          <a:p>
            <a:pPr marL="342900" indent="-342900">
              <a:buFont typeface="Arial" pitchFamily="34" charset="0"/>
              <a:buChar char="•"/>
            </a:pPr>
            <a:endParaRPr lang="en-ZW" sz="1000" b="1" dirty="0" smtClean="0"/>
          </a:p>
          <a:p>
            <a:pPr marL="342900" indent="-342900">
              <a:buFont typeface="Arial" pitchFamily="34" charset="0"/>
              <a:buChar char="•"/>
            </a:pPr>
            <a:r>
              <a:rPr lang="en-ZW" sz="2200" b="1" dirty="0" smtClean="0"/>
              <a:t>Structured questionnaire collected data on:</a:t>
            </a:r>
          </a:p>
          <a:p>
            <a:pPr marL="800100" lvl="1" indent="-342900">
              <a:buFont typeface="Courier New" pitchFamily="49" charset="0"/>
              <a:buChar char="o"/>
            </a:pPr>
            <a:r>
              <a:rPr lang="en-ZW" sz="2200" dirty="0" smtClean="0"/>
              <a:t>Patient characteristics</a:t>
            </a:r>
          </a:p>
          <a:p>
            <a:pPr marL="800100" lvl="1" indent="-342900">
              <a:buFont typeface="Courier New" pitchFamily="49" charset="0"/>
              <a:buChar char="o"/>
            </a:pPr>
            <a:r>
              <a:rPr lang="en-ZW" sz="2200" dirty="0" smtClean="0"/>
              <a:t>Health service uptake</a:t>
            </a:r>
          </a:p>
          <a:p>
            <a:pPr marL="800100" lvl="1" indent="-342900">
              <a:buFont typeface="Courier New" pitchFamily="49" charset="0"/>
              <a:buChar char="o"/>
            </a:pPr>
            <a:r>
              <a:rPr lang="en-ZW" sz="2200" dirty="0" smtClean="0"/>
              <a:t>Reasons for non-use of services</a:t>
            </a:r>
          </a:p>
          <a:p>
            <a:pPr marL="800100" lvl="1" indent="-342900">
              <a:buFont typeface="Courier New" pitchFamily="49" charset="0"/>
              <a:buChar char="o"/>
            </a:pPr>
            <a:r>
              <a:rPr lang="en-ZW" sz="2200" dirty="0" smtClean="0"/>
              <a:t>Process data on tracking</a:t>
            </a:r>
          </a:p>
          <a:p>
            <a:pPr lvl="1"/>
            <a:endParaRPr lang="en-ZW" sz="1000" dirty="0" smtClean="0"/>
          </a:p>
          <a:p>
            <a:pPr lvl="1"/>
            <a:endParaRPr lang="en-ZW" sz="2000" dirty="0" smtClean="0"/>
          </a:p>
          <a:p>
            <a:pPr marL="800100" lvl="1" indent="-342900">
              <a:buFont typeface="Arial" pitchFamily="34" charset="0"/>
              <a:buChar char="•"/>
            </a:pPr>
            <a:endParaRPr lang="en-ZW" sz="2000" dirty="0" smtClean="0"/>
          </a:p>
          <a:p>
            <a:endParaRPr lang="en-ZW" sz="2000" dirty="0" smtClean="0"/>
          </a:p>
        </p:txBody>
      </p:sp>
    </p:spTree>
    <p:extLst>
      <p:ext uri="{BB962C8B-B14F-4D97-AF65-F5344CB8AC3E}">
        <p14:creationId xmlns:p14="http://schemas.microsoft.com/office/powerpoint/2010/main" val="1870277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887624" y="38100"/>
            <a:ext cx="6858000" cy="4876800"/>
          </a:xfrm>
        </p:spPr>
        <p:txBody>
          <a:bodyPr/>
          <a:lstStyle/>
          <a:p>
            <a:pPr>
              <a:buNone/>
            </a:pPr>
            <a:endParaRPr lang="en-ZW" sz="300" b="1" dirty="0" smtClean="0"/>
          </a:p>
          <a:p>
            <a:pPr>
              <a:buNone/>
            </a:pPr>
            <a:r>
              <a:rPr lang="en-ZW" b="1" dirty="0" smtClean="0"/>
              <a:t>  </a:t>
            </a:r>
            <a:r>
              <a:rPr lang="en-ZW" sz="4800" b="1" dirty="0" smtClean="0"/>
              <a:t>RESULTS</a:t>
            </a:r>
          </a:p>
        </p:txBody>
      </p:sp>
      <p:sp>
        <p:nvSpPr>
          <p:cNvPr id="6" name="Text Placeholder 5"/>
          <p:cNvSpPr>
            <a:spLocks noGrp="1"/>
          </p:cNvSpPr>
          <p:nvPr>
            <p:ph type="body" sz="half" idx="2"/>
          </p:nvPr>
        </p:nvSpPr>
        <p:spPr>
          <a:xfrm>
            <a:off x="228599" y="1219200"/>
            <a:ext cx="1142577" cy="5257800"/>
          </a:xfrm>
          <a:solidFill>
            <a:schemeClr val="bg1">
              <a:lumMod val="75000"/>
            </a:schemeClr>
          </a:solidFill>
        </p:spPr>
        <p:txBody>
          <a:bodyPr/>
          <a:lstStyle/>
          <a:p>
            <a:r>
              <a:rPr lang="en-ZW" dirty="0" smtClean="0"/>
              <a:t>  </a:t>
            </a:r>
            <a:endParaRPr lang="en-ZW" dirty="0"/>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142576" cy="824136"/>
          </a:xfrm>
          <a:prstGeom prst="rect">
            <a:avLst/>
          </a:prstGeom>
          <a:noFill/>
          <a:ln w="9525">
            <a:noFill/>
            <a:miter lim="800000"/>
            <a:headEnd/>
            <a:tailEnd/>
          </a:ln>
        </p:spPr>
      </p:pic>
      <p:sp>
        <p:nvSpPr>
          <p:cNvPr id="8" name="Rectangle 7"/>
          <p:cNvSpPr/>
          <p:nvPr/>
        </p:nvSpPr>
        <p:spPr>
          <a:xfrm>
            <a:off x="1652228" y="1670348"/>
            <a:ext cx="7439744" cy="3293209"/>
          </a:xfrm>
          <a:prstGeom prst="rect">
            <a:avLst/>
          </a:prstGeom>
        </p:spPr>
        <p:txBody>
          <a:bodyPr wrap="square">
            <a:spAutoFit/>
          </a:bodyPr>
          <a:lstStyle/>
          <a:p>
            <a:r>
              <a:rPr lang="en-ZW" sz="4000" b="1" dirty="0" smtClean="0"/>
              <a:t>PHASE I: Register Tracing</a:t>
            </a:r>
          </a:p>
          <a:p>
            <a:endParaRPr lang="en-ZW" sz="2400" b="1" dirty="0" smtClean="0"/>
          </a:p>
          <a:p>
            <a:r>
              <a:rPr lang="en-ZW" sz="2400" b="1" dirty="0" smtClean="0"/>
              <a:t>Objective 1: </a:t>
            </a:r>
          </a:p>
          <a:p>
            <a:r>
              <a:rPr lang="en-ZW" sz="2400" b="1" dirty="0" smtClean="0">
                <a:solidFill>
                  <a:srgbClr val="C00000"/>
                </a:solidFill>
              </a:rPr>
              <a:t>Proportion mother-baby pairs with documented EID</a:t>
            </a:r>
          </a:p>
          <a:p>
            <a:endParaRPr lang="en-ZW" sz="2400" dirty="0"/>
          </a:p>
          <a:p>
            <a:endParaRPr lang="en-ZW" sz="2400" dirty="0" smtClean="0"/>
          </a:p>
          <a:p>
            <a:pPr marL="800100" lvl="1" indent="-342900">
              <a:buFont typeface="Arial" pitchFamily="34" charset="0"/>
              <a:buChar char="•"/>
            </a:pPr>
            <a:endParaRPr lang="en-ZW" sz="2400" dirty="0" smtClean="0"/>
          </a:p>
          <a:p>
            <a:endParaRPr lang="en-ZW" sz="2400" dirty="0" smtClean="0"/>
          </a:p>
        </p:txBody>
      </p:sp>
      <p:cxnSp>
        <p:nvCxnSpPr>
          <p:cNvPr id="11" name="Straight Connector 10"/>
          <p:cNvCxnSpPr/>
          <p:nvPr/>
        </p:nvCxnSpPr>
        <p:spPr>
          <a:xfrm>
            <a:off x="2133600" y="1062261"/>
            <a:ext cx="6477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640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  </a:t>
            </a:r>
            <a:endParaRPr lang="en-ZW" dirty="0"/>
          </a:p>
        </p:txBody>
      </p:sp>
      <p:sp>
        <p:nvSpPr>
          <p:cNvPr id="5" name="Content Placeholder 4"/>
          <p:cNvSpPr>
            <a:spLocks noGrp="1"/>
          </p:cNvSpPr>
          <p:nvPr>
            <p:ph idx="1"/>
          </p:nvPr>
        </p:nvSpPr>
        <p:spPr>
          <a:xfrm>
            <a:off x="1285033" y="228600"/>
            <a:ext cx="7401767" cy="1400200"/>
          </a:xfrm>
        </p:spPr>
        <p:txBody>
          <a:bodyPr/>
          <a:lstStyle/>
          <a:p>
            <a:pPr>
              <a:buNone/>
            </a:pPr>
            <a:endParaRPr lang="en-ZW" sz="300" b="1" dirty="0" smtClean="0"/>
          </a:p>
          <a:p>
            <a:pPr>
              <a:buNone/>
            </a:pPr>
            <a:r>
              <a:rPr lang="en-ZW" b="1" dirty="0" smtClean="0"/>
              <a:t>  Phase I: </a:t>
            </a:r>
            <a:r>
              <a:rPr lang="en-ZW" b="1" dirty="0" smtClean="0">
                <a:solidFill>
                  <a:srgbClr val="C00000"/>
                </a:solidFill>
              </a:rPr>
              <a:t>Documented uptake EID</a:t>
            </a:r>
          </a:p>
        </p:txBody>
      </p:sp>
      <p:pic>
        <p:nvPicPr>
          <p:cNvPr id="7" name="Picture 5" descr="OPHID Logo"/>
          <p:cNvPicPr>
            <a:picLocks noChangeAspect="1" noChangeArrowheads="1"/>
          </p:cNvPicPr>
          <p:nvPr/>
        </p:nvPicPr>
        <p:blipFill>
          <a:blip r:embed="rId3" cstate="print"/>
          <a:srcRect/>
          <a:stretch>
            <a:fillRect/>
          </a:stretch>
        </p:blipFill>
        <p:spPr bwMode="auto">
          <a:xfrm>
            <a:off x="228601" y="228600"/>
            <a:ext cx="1056432" cy="762000"/>
          </a:xfrm>
          <a:prstGeom prst="rect">
            <a:avLst/>
          </a:prstGeom>
          <a:noFill/>
          <a:ln w="9525">
            <a:noFill/>
            <a:miter lim="800000"/>
            <a:headEnd/>
            <a:tailEnd/>
          </a:ln>
        </p:spPr>
      </p:pic>
      <p:cxnSp>
        <p:nvCxnSpPr>
          <p:cNvPr id="11" name="Straight Connector 10"/>
          <p:cNvCxnSpPr/>
          <p:nvPr/>
        </p:nvCxnSpPr>
        <p:spPr>
          <a:xfrm>
            <a:off x="1547664" y="990600"/>
            <a:ext cx="706293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Box 6"/>
          <p:cNvSpPr txBox="1"/>
          <p:nvPr/>
        </p:nvSpPr>
        <p:spPr>
          <a:xfrm>
            <a:off x="556877" y="1258169"/>
            <a:ext cx="8172399" cy="43204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GB" b="1" dirty="0">
                <a:effectLst/>
                <a:ea typeface="PMingLiU"/>
                <a:cs typeface="Times New Roman"/>
              </a:rPr>
              <a:t>Figure </a:t>
            </a:r>
            <a:r>
              <a:rPr lang="en-GB" b="1" dirty="0" smtClean="0">
                <a:effectLst/>
                <a:ea typeface="PMingLiU"/>
                <a:cs typeface="Times New Roman"/>
              </a:rPr>
              <a:t>1: Proportion HIV positive women with </a:t>
            </a:r>
            <a:r>
              <a:rPr lang="en-GB" b="1" u="sng" dirty="0" smtClean="0">
                <a:effectLst/>
                <a:ea typeface="PMingLiU"/>
                <a:cs typeface="Times New Roman"/>
              </a:rPr>
              <a:t>documented</a:t>
            </a:r>
            <a:r>
              <a:rPr lang="en-GB" b="1" dirty="0" smtClean="0">
                <a:effectLst/>
                <a:ea typeface="PMingLiU"/>
                <a:cs typeface="Times New Roman"/>
              </a:rPr>
              <a:t> uptake EID </a:t>
            </a:r>
            <a:endParaRPr lang="en-ZW" b="1" dirty="0">
              <a:effectLst/>
              <a:ea typeface="PMingLiU"/>
              <a:cs typeface="Times New Roman"/>
            </a:endParaRPr>
          </a:p>
        </p:txBody>
      </p:sp>
      <p:sp>
        <p:nvSpPr>
          <p:cNvPr id="14" name="Text Box 2"/>
          <p:cNvSpPr txBox="1">
            <a:spLocks noChangeArrowheads="1"/>
          </p:cNvSpPr>
          <p:nvPr/>
        </p:nvSpPr>
        <p:spPr bwMode="auto">
          <a:xfrm>
            <a:off x="323529" y="5507496"/>
            <a:ext cx="8820472" cy="801824"/>
          </a:xfrm>
          <a:prstGeom prst="rect">
            <a:avLst/>
          </a:prstGeom>
          <a:solidFill>
            <a:schemeClr val="bg1"/>
          </a:solidFill>
          <a:ln w="12700">
            <a:noFill/>
            <a:miter lim="800000"/>
            <a:headEnd/>
            <a:tailEnd/>
          </a:ln>
        </p:spPr>
        <p:txBody>
          <a:bodyPr vert="horz" wrap="square" lIns="91440" tIns="45720" rIns="91440" bIns="45720" numCol="1" anchor="t" anchorCtr="0" compatLnSpc="1">
            <a:prstTxWarp prst="textNoShape">
              <a:avLst/>
            </a:prstTxWarp>
          </a:bodyPr>
          <a:lstStyle/>
          <a:p>
            <a:pPr marL="285750" lvl="0" indent="-285750" fontAlgn="base">
              <a:spcBef>
                <a:spcPct val="0"/>
              </a:spcBef>
              <a:spcAft>
                <a:spcPct val="0"/>
              </a:spcAft>
              <a:buFont typeface="Arial" pitchFamily="34" charset="0"/>
              <a:buChar char="•"/>
            </a:pPr>
            <a:r>
              <a:rPr lang="en-ZW" sz="2400" dirty="0" smtClean="0">
                <a:latin typeface="Arial" pitchFamily="34" charset="0"/>
                <a:cs typeface="Arial" pitchFamily="34" charset="0"/>
              </a:rPr>
              <a:t>Overall, 31.2% (n=828) HIV-exposed infants had documented uptake of EID&lt; 3 months</a:t>
            </a:r>
          </a:p>
        </p:txBody>
      </p:sp>
      <p:sp>
        <p:nvSpPr>
          <p:cNvPr id="10" name="Rectangle 9"/>
          <p:cNvSpPr/>
          <p:nvPr/>
        </p:nvSpPr>
        <p:spPr>
          <a:xfrm>
            <a:off x="3306558" y="1854201"/>
            <a:ext cx="24384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dirty="0" smtClean="0"/>
              <a:t>Women in ANC</a:t>
            </a:r>
          </a:p>
          <a:p>
            <a:pPr algn="ctr"/>
            <a:r>
              <a:rPr lang="en-ZW" dirty="0" smtClean="0"/>
              <a:t>N = 18 065 </a:t>
            </a:r>
            <a:endParaRPr lang="en-ZW" dirty="0"/>
          </a:p>
        </p:txBody>
      </p:sp>
      <p:sp>
        <p:nvSpPr>
          <p:cNvPr id="12" name="Rectangle 11"/>
          <p:cNvSpPr/>
          <p:nvPr/>
        </p:nvSpPr>
        <p:spPr>
          <a:xfrm>
            <a:off x="3306557" y="2825235"/>
            <a:ext cx="24384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dirty="0" smtClean="0"/>
              <a:t>HIV Positive ANC</a:t>
            </a:r>
          </a:p>
          <a:p>
            <a:pPr algn="ctr"/>
            <a:r>
              <a:rPr lang="en-ZW" dirty="0" smtClean="0"/>
              <a:t>(n=2 651; 14.7%)</a:t>
            </a:r>
          </a:p>
        </p:txBody>
      </p:sp>
      <p:sp>
        <p:nvSpPr>
          <p:cNvPr id="13" name="Rectangle 12"/>
          <p:cNvSpPr/>
          <p:nvPr/>
        </p:nvSpPr>
        <p:spPr>
          <a:xfrm>
            <a:off x="372857" y="3809999"/>
            <a:ext cx="3733800" cy="1397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b="1" dirty="0" smtClean="0"/>
              <a:t>Documented EID &lt; 3 months</a:t>
            </a:r>
          </a:p>
          <a:p>
            <a:pPr algn="ctr"/>
            <a:r>
              <a:rPr lang="en-ZW" dirty="0" smtClean="0"/>
              <a:t>(n=828; 31.2%)</a:t>
            </a:r>
          </a:p>
        </p:txBody>
      </p:sp>
      <p:sp>
        <p:nvSpPr>
          <p:cNvPr id="15" name="Rectangle 14"/>
          <p:cNvSpPr/>
          <p:nvPr/>
        </p:nvSpPr>
        <p:spPr>
          <a:xfrm>
            <a:off x="5021057" y="3810000"/>
            <a:ext cx="3727269" cy="1397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W" b="1" dirty="0" smtClean="0"/>
              <a:t>No documented EID&lt; 3 months</a:t>
            </a:r>
          </a:p>
          <a:p>
            <a:pPr algn="ctr"/>
            <a:r>
              <a:rPr lang="en-ZW" dirty="0" smtClean="0"/>
              <a:t>(n=1 823; 68.8%)</a:t>
            </a:r>
          </a:p>
        </p:txBody>
      </p:sp>
      <p:cxnSp>
        <p:nvCxnSpPr>
          <p:cNvPr id="16" name="Elbow Connector 15"/>
          <p:cNvCxnSpPr>
            <a:stCxn id="10" idx="2"/>
            <a:endCxn id="12" idx="0"/>
          </p:cNvCxnSpPr>
          <p:nvPr/>
        </p:nvCxnSpPr>
        <p:spPr>
          <a:xfrm rot="5400000">
            <a:off x="4383141" y="2682618"/>
            <a:ext cx="285234" cy="1"/>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17" name="Elbow Connector 16"/>
          <p:cNvCxnSpPr>
            <a:stCxn id="12" idx="2"/>
            <a:endCxn id="13" idx="0"/>
          </p:cNvCxnSpPr>
          <p:nvPr/>
        </p:nvCxnSpPr>
        <p:spPr>
          <a:xfrm rot="5400000">
            <a:off x="3233275" y="2517517"/>
            <a:ext cx="298964" cy="2286000"/>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18" name="Elbow Connector 17"/>
          <p:cNvCxnSpPr>
            <a:stCxn id="12" idx="2"/>
            <a:endCxn id="15" idx="0"/>
          </p:cNvCxnSpPr>
          <p:nvPr/>
        </p:nvCxnSpPr>
        <p:spPr>
          <a:xfrm rot="16200000" flipH="1">
            <a:off x="5555742" y="2481049"/>
            <a:ext cx="298965" cy="2358935"/>
          </a:xfrm>
          <a:prstGeom prst="bentConnector3">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61005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9383</TotalTime>
  <Words>2066</Words>
  <Application>Microsoft Office PowerPoint</Application>
  <PresentationFormat>On-screen Show (4:3)</PresentationFormat>
  <Paragraphs>344</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Recalibrating the EID Cascade in Zimbabwe True outcomes among a sample of HIV-exposed infants with no documented EID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  </vt:lpstr>
      <vt:lpstr>  </vt:lpstr>
      <vt:lpstr>  </vt:lpstr>
      <vt:lpstr>  </vt:lpstr>
      <vt:lpstr>  </vt:lpstr>
      <vt:lpstr>  </vt:lpstr>
      <vt:lpstr>Conclusions</vt:lpstr>
      <vt:lpstr>Thank You – Tatenda – Siyabonga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of HIV and Nutrition Services –  Action and Measurement</dc:title>
  <dc:creator>Barbara Engelsmann</dc:creator>
  <cp:lastModifiedBy>Karen Webb</cp:lastModifiedBy>
  <cp:revision>824</cp:revision>
  <dcterms:created xsi:type="dcterms:W3CDTF">2014-05-06T08:38:16Z</dcterms:created>
  <dcterms:modified xsi:type="dcterms:W3CDTF">2015-12-03T09:45:06Z</dcterms:modified>
</cp:coreProperties>
</file>