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3.xml" ContentType="application/vnd.openxmlformats-officedocument.themeOverride+xml"/>
  <Override PartName="/ppt/notesSlides/notesSlide3.xml" ContentType="application/vnd.openxmlformats-officedocument.presentationml.notesSlide+xml"/>
  <Override PartName="/ppt/comments/comment2.xml" ContentType="application/vnd.openxmlformats-officedocument.presentationml.comments+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96" r:id="rId3"/>
  </p:sldMasterIdLst>
  <p:notesMasterIdLst>
    <p:notesMasterId r:id="rId16"/>
  </p:notesMasterIdLst>
  <p:sldIdLst>
    <p:sldId id="272" r:id="rId4"/>
    <p:sldId id="304" r:id="rId5"/>
    <p:sldId id="315" r:id="rId6"/>
    <p:sldId id="317" r:id="rId7"/>
    <p:sldId id="318" r:id="rId8"/>
    <p:sldId id="307" r:id="rId9"/>
    <p:sldId id="319" r:id="rId10"/>
    <p:sldId id="309" r:id="rId11"/>
    <p:sldId id="312" r:id="rId12"/>
    <p:sldId id="313" r:id="rId13"/>
    <p:sldId id="320" r:id="rId14"/>
    <p:sldId id="314" r:id="rId15"/>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her Tumbare" initials="ET" lastIdx="13" clrIdx="0"/>
  <p:cmAuthor id="1" name="Tichaona Nyamundaya" initials="TN" lastIdx="3" clrIdx="1"/>
  <p:cmAuthor id="2" name="Auxillia Muchedzi" initials="AM" lastIdx="19" clrIdx="2"/>
  <p:cmAuthor id="3" name="Katherine Stewart" initials="KS" lastIdx="23" clrIdx="3"/>
  <p:cmAuthor id="4" name="Laura Guay" initials="LG" lastIdx="2" clrIdx="4">
    <p:extLst/>
  </p:cmAuthor>
  <p:cmAuthor id="5" name="user" initials="u"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51C"/>
    <a:srgbClr val="0E74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7302" autoAdjust="0"/>
  </p:normalViewPr>
  <p:slideViewPr>
    <p:cSldViewPr snapToGrid="0" snapToObjects="1">
      <p:cViewPr>
        <p:scale>
          <a:sx n="60" d="100"/>
          <a:sy n="60" d="100"/>
        </p:scale>
        <p:origin x="-13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5-11-24T13:42:24.727" idx="1">
    <p:pos x="3757" y="1582"/>
    <p:text>please use same data source-at the moment are using ZDHS for HIV prevalence of 15% and 16,1% in ANC from the 2012 ANC survey. HIV prevalnce would be much higher if you quoted the 2014 HIV estimates</p:text>
  </p:cm>
</p:cmLst>
</file>

<file path=ppt/comments/comment2.xml><?xml version="1.0" encoding="utf-8"?>
<p:cmLst xmlns:a="http://schemas.openxmlformats.org/drawingml/2006/main" xmlns:r="http://schemas.openxmlformats.org/officeDocument/2006/relationships" xmlns:p="http://schemas.openxmlformats.org/presentationml/2006/main">
  <p:cm authorId="5" dt="2015-11-24T13:44:51.335" idx="2">
    <p:pos x="1341" y="834"/>
    <p:text>include the time frame for the study especially as you go on to say in the last bullet-Option A</p:text>
  </p:cm>
  <p:cm authorId="5" dt="2015-11-24T13:48:36.466" idx="3">
    <p:pos x="3929" y="2631"/>
    <p:text>Adolescents by defintiion 10-19 years; and if in the study the youngest was 13 years then say so but not to limit the age definition to suit what is in the database
adult women should be &gt;19 years right? However we know the definition for women of reporductive age goes from 15-49 years, but that doesn not mean a 50+ year old cannot be pregnant (highly unlikely though that 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1B2990E5-55A5-4252-9921-0A38BEF3E807}" type="datetimeFigureOut">
              <a:rPr lang="en-US" smtClean="0"/>
              <a:t>12/2/2015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467AA1BC-7236-45A8-96A0-3E8660E9A2CA}" type="slidenum">
              <a:rPr lang="en-US" smtClean="0"/>
              <a:t>‹#›</a:t>
            </a:fld>
            <a:endParaRPr lang="en-US"/>
          </a:p>
        </p:txBody>
      </p:sp>
    </p:spTree>
    <p:extLst>
      <p:ext uri="{BB962C8B-B14F-4D97-AF65-F5344CB8AC3E}">
        <p14:creationId xmlns:p14="http://schemas.microsoft.com/office/powerpoint/2010/main" val="57821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t>1</a:t>
            </a:fld>
            <a:endParaRPr lang="en-US"/>
          </a:p>
        </p:txBody>
      </p:sp>
    </p:spTree>
    <p:extLst>
      <p:ext uri="{BB962C8B-B14F-4D97-AF65-F5344CB8AC3E}">
        <p14:creationId xmlns:p14="http://schemas.microsoft.com/office/powerpoint/2010/main" val="216879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5004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Zimbabwe is among the 22 high HIV burden countries with an adult (15-49 years) HIV prevalence of 15.7% and 16.1% HIV prevalence among women attending ANC [1, 2] </a:t>
            </a:r>
            <a:r>
              <a:rPr lang="en-US" sz="1200" dirty="0" smtClean="0"/>
              <a:t>1. MOHCC, 2014; 2. MOHCC, 2012</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t>3</a:t>
            </a:fld>
            <a:endParaRPr lang="en-US"/>
          </a:p>
        </p:txBody>
      </p:sp>
    </p:spTree>
    <p:extLst>
      <p:ext uri="{BB962C8B-B14F-4D97-AF65-F5344CB8AC3E}">
        <p14:creationId xmlns:p14="http://schemas.microsoft.com/office/powerpoint/2010/main" val="65060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Districts</a:t>
            </a:r>
            <a:r>
              <a:rPr lang="en-US" baseline="0" dirty="0" smtClean="0"/>
              <a:t> – Mutare, Mazowe, </a:t>
            </a:r>
            <a:r>
              <a:rPr lang="en-US" baseline="0" dirty="0" err="1" smtClean="0"/>
              <a:t>Hurungwe</a:t>
            </a:r>
            <a:r>
              <a:rPr lang="en-US" baseline="0" dirty="0" smtClean="0"/>
              <a:t>, </a:t>
            </a:r>
            <a:r>
              <a:rPr lang="en-US" baseline="0" dirty="0" err="1" smtClean="0"/>
              <a:t>Tsholotsho</a:t>
            </a:r>
            <a:r>
              <a:rPr lang="en-US" baseline="0" dirty="0" smtClean="0"/>
              <a:t>, </a:t>
            </a:r>
            <a:r>
              <a:rPr lang="en-US" baseline="0" dirty="0" err="1" smtClean="0"/>
              <a:t>Beitbridge</a:t>
            </a:r>
            <a:r>
              <a:rPr lang="en-US" baseline="0" dirty="0" smtClean="0"/>
              <a:t>, </a:t>
            </a:r>
          </a:p>
          <a:p>
            <a:r>
              <a:rPr lang="en-US" dirty="0" smtClean="0"/>
              <a:t>2. Districts selected purposively for representation of sub-populations of different demographic characteristics in the country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3. Option A - </a:t>
            </a:r>
            <a:r>
              <a:rPr lang="en-GB" dirty="0" smtClean="0"/>
              <a:t>HIV-infected women in ANC started on Zidovudine prophylaxis; immunologically or clinically assessed and initiated on lifelong antiretroviral therapy (ART) when deemed eligible (WHO stage 3/4 or CD4 count </a:t>
            </a:r>
            <a:r>
              <a:rPr lang="en-GB" u="sng" dirty="0" smtClean="0"/>
              <a:t>&lt;</a:t>
            </a:r>
            <a:r>
              <a:rPr lang="en-GB" dirty="0" smtClean="0"/>
              <a:t> 350)</a:t>
            </a:r>
            <a:endParaRPr lang="en-US" dirty="0" smtClean="0"/>
          </a:p>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t>4</a:t>
            </a:fld>
            <a:endParaRPr lang="en-US"/>
          </a:p>
        </p:txBody>
      </p:sp>
    </p:spTree>
    <p:extLst>
      <p:ext uri="{BB962C8B-B14F-4D97-AF65-F5344CB8AC3E}">
        <p14:creationId xmlns:p14="http://schemas.microsoft.com/office/powerpoint/2010/main" val="178369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Routine data - </a:t>
            </a:r>
            <a:r>
              <a:rPr lang="en-GB" sz="1200" dirty="0" smtClean="0"/>
              <a:t>age, parity, gravida, gestational age at booking and expected date of delivery</a:t>
            </a:r>
          </a:p>
          <a:p>
            <a:pPr marL="228600" indent="-228600">
              <a:buAutoNum type="arabicPeriod"/>
            </a:pPr>
            <a:r>
              <a:rPr lang="en-GB" sz="1200" dirty="0" smtClean="0"/>
              <a:t>EDB</a:t>
            </a:r>
            <a:r>
              <a:rPr lang="en-GB" sz="1200" baseline="0" dirty="0" smtClean="0"/>
              <a:t> validations – missing information, value ranges, data formats, </a:t>
            </a:r>
            <a:r>
              <a:rPr lang="en-GB" sz="1200" baseline="0" dirty="0" err="1" smtClean="0"/>
              <a:t>etc</a:t>
            </a:r>
            <a:endParaRPr lang="en-GB" sz="1200" baseline="0" dirty="0" smtClean="0"/>
          </a:p>
          <a:p>
            <a:pPr marL="228600" indent="-228600">
              <a:buAutoNum type="arabicPeriod"/>
            </a:pPr>
            <a:endParaRPr lang="en-GB"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smtClean="0"/>
              <a:t>Elizabeth Glaser Pediatric AIDS Foundation (EGPAF) supported the Zimbabwe Ministry of Health and Child Care to implement the EDB</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t>5</a:t>
            </a:fld>
            <a:endParaRPr lang="en-US"/>
          </a:p>
        </p:txBody>
      </p:sp>
    </p:spTree>
    <p:extLst>
      <p:ext uri="{BB962C8B-B14F-4D97-AF65-F5344CB8AC3E}">
        <p14:creationId xmlns:p14="http://schemas.microsoft.com/office/powerpoint/2010/main" val="368624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chemeClr val="accent2"/>
                </a:solidFill>
                <a:latin typeface="+mn-lt"/>
              </a:rPr>
              <a:t>ANC women in the 36 health institutions implementing the PMTCT electronic database in Zimbabwe</a:t>
            </a:r>
          </a:p>
          <a:p>
            <a:r>
              <a:rPr lang="en-US" dirty="0" smtClean="0"/>
              <a:t># of ANC visits </a:t>
            </a:r>
            <a:r>
              <a:rPr lang="en-US" dirty="0" err="1" smtClean="0"/>
              <a:t>ados</a:t>
            </a:r>
            <a:r>
              <a:rPr lang="en-US" dirty="0" smtClean="0"/>
              <a:t> --  1</a:t>
            </a:r>
            <a:r>
              <a:rPr lang="en-US" baseline="0" dirty="0" smtClean="0"/>
              <a:t>= 925 (19.32%); 2=925 (19.32%); 3=1068 (22.3%); 4= 1006 (21.01%); 5=532 (11.11%); 6-9=333 (6.95%)</a:t>
            </a:r>
          </a:p>
          <a:p>
            <a:r>
              <a:rPr lang="en-US" baseline="0" dirty="0" smtClean="0"/>
              <a:t># of ANC visits adults – 1=3234 (19.62%); 2=3426 (20.78%); 3=3703 (22.46%); 4=3069 (18.62%); 5=1820 (11.04%); 6-9=1232 (7.47%)</a:t>
            </a:r>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2967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7AA1BC-7236-45A8-96A0-3E8660E9A2CA}" type="slidenum">
              <a:rPr lang="en-US" smtClean="0"/>
              <a:t>8</a:t>
            </a:fld>
            <a:endParaRPr lang="en-US"/>
          </a:p>
        </p:txBody>
      </p:sp>
    </p:spTree>
    <p:extLst>
      <p:ext uri="{BB962C8B-B14F-4D97-AF65-F5344CB8AC3E}">
        <p14:creationId xmlns:p14="http://schemas.microsoft.com/office/powerpoint/2010/main" val="322901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7AA1BC-7236-45A8-96A0-3E8660E9A2CA}" type="slidenum">
              <a:rPr lang="en-US" smtClean="0"/>
              <a:t>9</a:t>
            </a:fld>
            <a:endParaRPr lang="en-US"/>
          </a:p>
        </p:txBody>
      </p:sp>
    </p:spTree>
    <p:extLst>
      <p:ext uri="{BB962C8B-B14F-4D97-AF65-F5344CB8AC3E}">
        <p14:creationId xmlns:p14="http://schemas.microsoft.com/office/powerpoint/2010/main" val="222079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marR="0" lvl="1" indent="0" algn="l" defTabSz="914400" rtl="0" eaLnBrk="1" fontAlgn="auto" latinLnBrk="0" hangingPunct="1">
              <a:lnSpc>
                <a:spcPct val="100000"/>
              </a:lnSpc>
              <a:spcBef>
                <a:spcPts val="0"/>
              </a:spcBef>
              <a:spcAft>
                <a:spcPts val="0"/>
              </a:spcAft>
              <a:buClrTx/>
              <a:buSzTx/>
              <a:buFont typeface="+mj-lt"/>
              <a:buNone/>
              <a:tabLst/>
              <a:defRPr/>
            </a:pPr>
            <a:r>
              <a:rPr lang="en-GB" dirty="0" smtClean="0"/>
              <a:t>1. In Ethiopia, </a:t>
            </a:r>
            <a:r>
              <a:rPr lang="en-GB" dirty="0" err="1" smtClean="0"/>
              <a:t>Gudayu</a:t>
            </a:r>
            <a:r>
              <a:rPr lang="en-GB" dirty="0" smtClean="0"/>
              <a:t> et al (2014), found pregnant mothers aged </a:t>
            </a:r>
            <a:r>
              <a:rPr lang="en-GB" u="sng" dirty="0" smtClean="0"/>
              <a:t>&lt;</a:t>
            </a:r>
            <a:r>
              <a:rPr lang="en-GB" dirty="0" smtClean="0"/>
              <a:t>25 nearly two times more likely to start ANC within the recommended time compared to women &gt;25. </a:t>
            </a:r>
            <a:r>
              <a:rPr lang="en-US" dirty="0" err="1" smtClean="0"/>
              <a:t>Guday</a:t>
            </a:r>
            <a:r>
              <a:rPr lang="en-US" baseline="0" dirty="0" err="1" smtClean="0"/>
              <a:t>u</a:t>
            </a:r>
            <a:r>
              <a:rPr lang="en-US" baseline="0" dirty="0" smtClean="0"/>
              <a:t> et al: </a:t>
            </a:r>
            <a:r>
              <a:rPr lang="en-GB" dirty="0" smtClean="0"/>
              <a:t>AOR [95% CI] = 1.85 (1.10, 3.09)</a:t>
            </a:r>
          </a:p>
          <a:p>
            <a:pPr marL="517525" lvl="1" indent="-463550">
              <a:buFont typeface="+mj-lt"/>
              <a:buAutoNum type="arabicPeriod"/>
            </a:pPr>
            <a:endParaRPr lang="en-GB" dirty="0" smtClean="0"/>
          </a:p>
          <a:p>
            <a:pPr marL="53975" lvl="1" indent="0">
              <a:buFont typeface="+mj-lt"/>
              <a:buNone/>
            </a:pPr>
            <a:r>
              <a:rPr lang="en-GB" dirty="0" smtClean="0"/>
              <a:t>2. </a:t>
            </a:r>
            <a:r>
              <a:rPr lang="en-GB" dirty="0" err="1" smtClean="0"/>
              <a:t>Regasa</a:t>
            </a:r>
            <a:r>
              <a:rPr lang="en-GB" dirty="0" smtClean="0"/>
              <a:t> (2011), found women 25-34 and 35-49 years in Ethiopia 43% and 62.6% less likely to use ANC than younger mothers 15-24 years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3.  A WHO study (2013) cited several barriers to HIV testing: limited HIV testing facilities, uninviting HIV testing settings, inconvenient HIV testing times, judgemental and unsupportive provider attitudes and consent requirements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t>10</a:t>
            </a:fld>
            <a:endParaRPr lang="en-US"/>
          </a:p>
        </p:txBody>
      </p:sp>
    </p:spTree>
    <p:extLst>
      <p:ext uri="{BB962C8B-B14F-4D97-AF65-F5344CB8AC3E}">
        <p14:creationId xmlns:p14="http://schemas.microsoft.com/office/powerpoint/2010/main" val="34674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Important to</a:t>
            </a:r>
            <a:r>
              <a:rPr lang="en-US" baseline="0" dirty="0" smtClean="0"/>
              <a:t> capacitate MCH service providers especially in </a:t>
            </a:r>
            <a:r>
              <a:rPr lang="en-GB" sz="2400" dirty="0" smtClean="0"/>
              <a:t>countries that are providing life-long antiretroviral therapy to all HIV positive pregnant and breastfeeding women regardless of immunological or </a:t>
            </a:r>
            <a:r>
              <a:rPr lang="en-GB" sz="2400" dirty="0" err="1" smtClean="0"/>
              <a:t>virological</a:t>
            </a:r>
            <a:r>
              <a:rPr lang="en-GB" sz="2400" dirty="0" smtClean="0"/>
              <a:t> disease staging</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467AA1BC-7236-45A8-96A0-3E8660E9A2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8721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g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680FBA6-68D8-41AE-9A30-625552B524F1}"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653190-FB7D-4020-B151-1B95F3358427}"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1595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66786F-BF42-41B9-B2E2-18360964FF60}"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179E1E-E9D6-4B67-8D62-0F66E30A478A}"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4920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352D627-3B5D-4077-8CD4-934C9183CD12}"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3C2CBA8-FD74-4C21-99F4-EDCBD9806A6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5321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32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28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F8202E9-BC04-4B53-AD36-19BAD526D89E}"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228DC8D-EFF1-4BE2-AD55-0FDBF45D0E2E}"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475350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5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21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466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1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Logo onl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0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44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Log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13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Horizont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84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Vertic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85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5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3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lthcare Work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1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680FBA6-68D8-41AE-9A30-625552B524F1}"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653190-FB7D-4020-B151-1B95F3358427}"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5424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66786F-BF42-41B9-B2E2-18360964FF60}"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179E1E-E9D6-4B67-8D62-0F66E30A478A}"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71621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352D627-3B5D-4077-8CD4-934C9183CD12}"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3C2CBA8-FD74-4C21-99F4-EDCBD9806A6D}"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19144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Horizont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094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35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643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F8202E9-BC04-4B53-AD36-19BAD526D89E}"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228DC8D-EFF1-4BE2-AD55-0FDBF45D0E2E}"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51953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5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338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75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78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16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 Log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82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 Horizont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44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Vertic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8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 Vertic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206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0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248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lthcare Work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54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1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07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8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lthcare Work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45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7866786F-BF42-41B9-B2E2-18360964FF60}" type="datetimeFigureOut">
              <a:rPr lang="en-US" smtClean="0">
                <a:solidFill>
                  <a:prstClr val="black">
                    <a:tint val="75000"/>
                  </a:prstClr>
                </a:solidFill>
              </a:rPr>
              <a:pPr>
                <a:defRPr/>
              </a:pPr>
              <a:t>12/2/2015</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B3179E1E-E9D6-4B67-8D62-0F66E30A478A}" type="slidenum">
              <a:rPr lang="en-US" altLang="en-US" smtClean="0">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04920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26664"/>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6487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BD5D6E-B9E3-46FF-8D84-491EA6211CE3}"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4B44C1-AEC1-4CFA-8406-BFF910CDD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349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9.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2.xml"/><Relationship Id="rId5" Type="http://schemas.openxmlformats.org/officeDocument/2006/relationships/comments" Target="../comments/commen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3.xml"/><Relationship Id="rId5" Type="http://schemas.openxmlformats.org/officeDocument/2006/relationships/comments" Target="../comments/commen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hemeOverride" Target="../theme/themeOverride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668" y="635808"/>
            <a:ext cx="8565133" cy="5947782"/>
          </a:xfrm>
          <a:prstGeom prst="rect">
            <a:avLst/>
          </a:prstGeom>
          <a:noFill/>
        </p:spPr>
        <p:txBody>
          <a:bodyPr wrap="square" rtlCol="0">
            <a:spAutoFit/>
          </a:bodyPr>
          <a:lstStyle/>
          <a:p>
            <a:pPr marL="53975" algn="ctr">
              <a:lnSpc>
                <a:spcPct val="90000"/>
              </a:lnSpc>
            </a:pPr>
            <a:r>
              <a:rPr lang="en-US" sz="3200" dirty="0" smtClean="0">
                <a:solidFill>
                  <a:srgbClr val="DF551C"/>
                </a:solidFill>
                <a:latin typeface="+mj-lt"/>
                <a:cs typeface="Museo Slab 100"/>
              </a:rPr>
              <a:t>      Do </a:t>
            </a:r>
            <a:r>
              <a:rPr lang="en-US" sz="3200" dirty="0">
                <a:solidFill>
                  <a:srgbClr val="DF551C"/>
                </a:solidFill>
                <a:latin typeface="+mj-lt"/>
                <a:cs typeface="Museo Slab 100"/>
              </a:rPr>
              <a:t>Adolescents Equally Utilize </a:t>
            </a:r>
            <a:r>
              <a:rPr lang="en-US" sz="3200" dirty="0" smtClean="0">
                <a:solidFill>
                  <a:srgbClr val="DF551C"/>
                </a:solidFill>
                <a:latin typeface="+mj-lt"/>
                <a:cs typeface="Museo Slab 100"/>
              </a:rPr>
              <a:t>PMTCT </a:t>
            </a:r>
            <a:r>
              <a:rPr lang="en-US" sz="3200" dirty="0">
                <a:solidFill>
                  <a:srgbClr val="DF551C"/>
                </a:solidFill>
                <a:latin typeface="+mj-lt"/>
                <a:cs typeface="Museo Slab 100"/>
              </a:rPr>
              <a:t>Services as Adult Women? </a:t>
            </a:r>
            <a:endParaRPr lang="en-US" sz="3200" dirty="0" smtClean="0">
              <a:solidFill>
                <a:srgbClr val="DF551C"/>
              </a:solidFill>
              <a:latin typeface="+mj-lt"/>
              <a:cs typeface="Museo Slab 100"/>
            </a:endParaRPr>
          </a:p>
          <a:p>
            <a:pPr marL="53975" algn="ctr">
              <a:lnSpc>
                <a:spcPct val="90000"/>
              </a:lnSpc>
            </a:pPr>
            <a:r>
              <a:rPr lang="en-US" sz="3200" dirty="0" smtClean="0">
                <a:solidFill>
                  <a:srgbClr val="DF551C"/>
                </a:solidFill>
                <a:latin typeface="+mj-lt"/>
                <a:cs typeface="Museo Slab 100"/>
              </a:rPr>
              <a:t>         Data </a:t>
            </a:r>
            <a:r>
              <a:rPr lang="en-US" sz="3200" dirty="0">
                <a:solidFill>
                  <a:srgbClr val="DF551C"/>
                </a:solidFill>
                <a:latin typeface="+mj-lt"/>
                <a:cs typeface="Museo Slab 100"/>
              </a:rPr>
              <a:t>from Patient Tracking Database in </a:t>
            </a:r>
            <a:r>
              <a:rPr lang="en-US" sz="3200" dirty="0" smtClean="0">
                <a:solidFill>
                  <a:srgbClr val="DF551C"/>
                </a:solidFill>
                <a:latin typeface="+mj-lt"/>
                <a:cs typeface="Museo Slab 100"/>
              </a:rPr>
              <a:t>Zimbabwe</a:t>
            </a:r>
          </a:p>
          <a:p>
            <a:pPr marL="53975" algn="ctr">
              <a:lnSpc>
                <a:spcPct val="90000"/>
              </a:lnSpc>
            </a:pPr>
            <a:endParaRPr lang="en-US" sz="3200" dirty="0">
              <a:solidFill>
                <a:srgbClr val="DF551C"/>
              </a:solidFill>
              <a:latin typeface="+mj-lt"/>
              <a:cs typeface="Museo Slab 100"/>
            </a:endParaRPr>
          </a:p>
          <a:p>
            <a:pPr marL="1774825" algn="ctr">
              <a:lnSpc>
                <a:spcPct val="90000"/>
              </a:lnSpc>
            </a:pPr>
            <a:endParaRPr lang="en-US" sz="3200" dirty="0" smtClean="0">
              <a:solidFill>
                <a:srgbClr val="DF551C"/>
              </a:solidFill>
              <a:latin typeface="+mj-lt"/>
              <a:cs typeface="Museo Slab 100"/>
            </a:endParaRPr>
          </a:p>
          <a:p>
            <a:pPr algn="ctr">
              <a:lnSpc>
                <a:spcPct val="80000"/>
              </a:lnSpc>
            </a:pPr>
            <a:r>
              <a:rPr lang="en-US" sz="2800" b="1" dirty="0" smtClean="0">
                <a:solidFill>
                  <a:srgbClr val="0E7462"/>
                </a:solidFill>
                <a:cs typeface="Arial" pitchFamily="34" charset="0"/>
              </a:rPr>
              <a:t>					18</a:t>
            </a:r>
            <a:r>
              <a:rPr lang="en-US" sz="2800" b="1" baseline="30000" dirty="0" smtClean="0">
                <a:solidFill>
                  <a:srgbClr val="0E7462"/>
                </a:solidFill>
                <a:cs typeface="Arial" pitchFamily="34" charset="0"/>
              </a:rPr>
              <a:t>th</a:t>
            </a:r>
            <a:r>
              <a:rPr lang="en-US" sz="2800" b="1" dirty="0" smtClean="0">
                <a:solidFill>
                  <a:srgbClr val="0E7462"/>
                </a:solidFill>
                <a:cs typeface="Arial" pitchFamily="34" charset="0"/>
              </a:rPr>
              <a:t> ICASA, </a:t>
            </a:r>
            <a:r>
              <a:rPr lang="en-US" sz="2800" b="1" dirty="0">
                <a:solidFill>
                  <a:srgbClr val="0E7462"/>
                </a:solidFill>
                <a:cs typeface="Arial" pitchFamily="34" charset="0"/>
              </a:rPr>
              <a:t>Harare </a:t>
            </a:r>
            <a:endParaRPr lang="en-US" sz="2800" b="1" dirty="0" smtClean="0">
              <a:solidFill>
                <a:srgbClr val="0E7462"/>
              </a:solidFill>
              <a:cs typeface="Arial" pitchFamily="34" charset="0"/>
            </a:endParaRPr>
          </a:p>
          <a:p>
            <a:pPr algn="ctr">
              <a:lnSpc>
                <a:spcPct val="80000"/>
              </a:lnSpc>
            </a:pPr>
            <a:r>
              <a:rPr lang="en-US" sz="2800" b="1" dirty="0" smtClean="0">
                <a:solidFill>
                  <a:srgbClr val="0E7462"/>
                </a:solidFill>
                <a:cs typeface="Arial" pitchFamily="34" charset="0"/>
              </a:rPr>
              <a:t>					3 December </a:t>
            </a:r>
            <a:r>
              <a:rPr lang="en-US" sz="2800" b="1" dirty="0">
                <a:solidFill>
                  <a:srgbClr val="0E7462"/>
                </a:solidFill>
                <a:cs typeface="Arial" pitchFamily="34" charset="0"/>
              </a:rPr>
              <a:t>2015</a:t>
            </a:r>
          </a:p>
          <a:p>
            <a:pPr marL="3370263" algn="ctr">
              <a:lnSpc>
                <a:spcPct val="90000"/>
              </a:lnSpc>
            </a:pPr>
            <a:endParaRPr lang="en-GB" sz="2000" u="sng" dirty="0" smtClean="0"/>
          </a:p>
          <a:p>
            <a:pPr marL="3370263" algn="ctr">
              <a:lnSpc>
                <a:spcPct val="90000"/>
              </a:lnSpc>
            </a:pPr>
            <a:endParaRPr lang="en-GB" sz="2000" u="sng" dirty="0"/>
          </a:p>
          <a:p>
            <a:pPr marL="3370263" algn="ctr">
              <a:lnSpc>
                <a:spcPct val="90000"/>
              </a:lnSpc>
            </a:pPr>
            <a:r>
              <a:rPr lang="en-GB" sz="2000" dirty="0" smtClean="0"/>
              <a:t>Reuben Musarandega (1), </a:t>
            </a:r>
            <a:r>
              <a:rPr lang="en-GB" sz="2000" dirty="0"/>
              <a:t>Memory </a:t>
            </a:r>
            <a:r>
              <a:rPr lang="en-GB" sz="2000" dirty="0" smtClean="0"/>
              <a:t>Chideme (1), </a:t>
            </a:r>
            <a:r>
              <a:rPr lang="en-GB" sz="2000" dirty="0"/>
              <a:t>Cephas </a:t>
            </a:r>
            <a:r>
              <a:rPr lang="en-GB" sz="2000" dirty="0" err="1" smtClean="0"/>
              <a:t>Muchuchuti</a:t>
            </a:r>
            <a:r>
              <a:rPr lang="en-GB" sz="2000" dirty="0" smtClean="0"/>
              <a:t> (1</a:t>
            </a:r>
            <a:r>
              <a:rPr lang="en-GB" sz="2000" dirty="0"/>
              <a:t>), Agnes Mahomva (1), Angela </a:t>
            </a:r>
            <a:r>
              <a:rPr lang="en-GB" sz="2000" dirty="0" smtClean="0"/>
              <a:t>Mushavi (2), Laura Guay (3)</a:t>
            </a:r>
            <a:r>
              <a:rPr lang="en-US" sz="1100" dirty="0" smtClean="0">
                <a:solidFill>
                  <a:srgbClr val="DF551C"/>
                </a:solidFill>
                <a:cs typeface="Museo Slab 100"/>
              </a:rPr>
              <a:t>   </a:t>
            </a:r>
          </a:p>
          <a:p>
            <a:pPr marL="3370263">
              <a:lnSpc>
                <a:spcPct val="90000"/>
              </a:lnSpc>
            </a:pPr>
            <a:r>
              <a:rPr lang="en-US" sz="1100" dirty="0" smtClean="0">
                <a:solidFill>
                  <a:srgbClr val="DF551C"/>
                </a:solidFill>
                <a:cs typeface="Museo Slab 100"/>
              </a:rPr>
              <a:t>		</a:t>
            </a:r>
          </a:p>
          <a:p>
            <a:pPr marL="2743200">
              <a:lnSpc>
                <a:spcPct val="90000"/>
              </a:lnSpc>
            </a:pPr>
            <a:r>
              <a:rPr lang="en-US" sz="1400" dirty="0" smtClean="0">
                <a:solidFill>
                  <a:srgbClr val="DF551C"/>
                </a:solidFill>
                <a:cs typeface="Museo Slab 100"/>
              </a:rPr>
              <a:t>			</a:t>
            </a:r>
            <a:r>
              <a:rPr lang="en-US" sz="1400" dirty="0" smtClean="0">
                <a:cs typeface="Museo Slab 100"/>
              </a:rPr>
              <a:t>1. EGPAF-Zimbabwe, 2. MOHCC, 3. EGPAF-DC/George 					Washington University</a:t>
            </a:r>
            <a:r>
              <a:rPr lang="en-US" sz="1400" dirty="0">
                <a:cs typeface="Museo Slab 100"/>
              </a:rPr>
              <a:t>	</a:t>
            </a:r>
            <a:r>
              <a:rPr lang="en-US" sz="1400" dirty="0">
                <a:solidFill>
                  <a:srgbClr val="DF551C"/>
                </a:solidFill>
                <a:cs typeface="Museo Slab 100"/>
              </a:rPr>
              <a:t>	 </a:t>
            </a:r>
            <a:endParaRPr lang="en-US" sz="1400" dirty="0" smtClean="0">
              <a:solidFill>
                <a:srgbClr val="DF551C"/>
              </a:solidFill>
              <a:cs typeface="Museo Slab 100"/>
            </a:endParaRPr>
          </a:p>
          <a:p>
            <a:pPr marL="2743200">
              <a:lnSpc>
                <a:spcPct val="90000"/>
              </a:lnSpc>
            </a:pPr>
            <a:r>
              <a:rPr lang="en-US" sz="1400" dirty="0">
                <a:solidFill>
                  <a:srgbClr val="DF551C"/>
                </a:solidFill>
                <a:cs typeface="Museo Slab 100"/>
              </a:rPr>
              <a:t>	</a:t>
            </a:r>
            <a:r>
              <a:rPr lang="en-US" sz="1400" dirty="0" smtClean="0">
                <a:solidFill>
                  <a:srgbClr val="DF551C"/>
                </a:solidFill>
                <a:cs typeface="Museo Slab 100"/>
              </a:rPr>
              <a:t>	</a:t>
            </a:r>
          </a:p>
          <a:p>
            <a:pPr marL="2743200">
              <a:lnSpc>
                <a:spcPct val="90000"/>
              </a:lnSpc>
            </a:pPr>
            <a:r>
              <a:rPr lang="en-US" sz="1400" dirty="0">
                <a:solidFill>
                  <a:srgbClr val="DF551C"/>
                </a:solidFill>
                <a:cs typeface="Museo Slab 100"/>
              </a:rPr>
              <a:t>	</a:t>
            </a:r>
            <a:r>
              <a:rPr lang="en-US" sz="1400" dirty="0" smtClean="0">
                <a:solidFill>
                  <a:srgbClr val="DF551C"/>
                </a:solidFill>
                <a:cs typeface="Museo Slab 100"/>
              </a:rPr>
              <a:t>	</a:t>
            </a:r>
          </a:p>
          <a:p>
            <a:pPr marL="2743200">
              <a:lnSpc>
                <a:spcPct val="90000"/>
              </a:lnSpc>
            </a:pPr>
            <a:r>
              <a:rPr lang="en-US" sz="1400" dirty="0">
                <a:solidFill>
                  <a:srgbClr val="DF551C"/>
                </a:solidFill>
                <a:cs typeface="Museo Slab 100"/>
              </a:rPr>
              <a:t>	</a:t>
            </a:r>
            <a:r>
              <a:rPr lang="en-US" sz="1400" dirty="0" smtClean="0">
                <a:solidFill>
                  <a:srgbClr val="DF551C"/>
                </a:solidFill>
                <a:cs typeface="Museo Slab 100"/>
              </a:rPr>
              <a:t>	Abstract </a:t>
            </a:r>
            <a:r>
              <a:rPr lang="en-US" sz="1400" dirty="0">
                <a:solidFill>
                  <a:srgbClr val="DF551C"/>
                </a:solidFill>
                <a:cs typeface="Museo Slab 100"/>
              </a:rPr>
              <a:t>#: THUAE0905</a:t>
            </a:r>
          </a:p>
        </p:txBody>
      </p:sp>
    </p:spTree>
    <p:extLst>
      <p:ext uri="{BB962C8B-B14F-4D97-AF65-F5344CB8AC3E}">
        <p14:creationId xmlns:p14="http://schemas.microsoft.com/office/powerpoint/2010/main" val="269034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723"/>
            <a:ext cx="7886700" cy="580805"/>
          </a:xfrm>
          <a:prstGeom prst="rect">
            <a:avLst/>
          </a:prstGeom>
        </p:spPr>
        <p:txBody>
          <a:bodyPr>
            <a:normAutofit fontScale="90000"/>
          </a:bodyPr>
          <a:lstStyle/>
          <a:p>
            <a:pPr algn="l"/>
            <a:r>
              <a:rPr lang="en-US" sz="3600" dirty="0" smtClean="0">
                <a:solidFill>
                  <a:srgbClr val="DF551C"/>
                </a:solidFill>
                <a:ea typeface="+mn-ea"/>
                <a:cs typeface="Museo Slab 300"/>
              </a:rPr>
              <a:t>Conclusions</a:t>
            </a:r>
            <a:endParaRPr lang="en-US" sz="3600" dirty="0">
              <a:solidFill>
                <a:srgbClr val="DF551C"/>
              </a:solidFill>
              <a:ea typeface="+mn-ea"/>
              <a:cs typeface="Museo Slab 300"/>
            </a:endParaRPr>
          </a:p>
        </p:txBody>
      </p:sp>
      <p:sp>
        <p:nvSpPr>
          <p:cNvPr id="4" name="Content Placeholder 3"/>
          <p:cNvSpPr>
            <a:spLocks noGrp="1"/>
          </p:cNvSpPr>
          <p:nvPr>
            <p:ph idx="1"/>
          </p:nvPr>
        </p:nvSpPr>
        <p:spPr>
          <a:xfrm>
            <a:off x="204952" y="882502"/>
            <a:ext cx="8803423" cy="5392174"/>
          </a:xfrm>
        </p:spPr>
        <p:txBody>
          <a:bodyPr/>
          <a:lstStyle/>
          <a:p>
            <a:r>
              <a:rPr lang="en-GB" sz="2000" dirty="0" smtClean="0">
                <a:latin typeface="+mj-lt"/>
              </a:rPr>
              <a:t>Adolescents were more </a:t>
            </a:r>
            <a:r>
              <a:rPr lang="en-GB" sz="2000" dirty="0">
                <a:latin typeface="+mj-lt"/>
              </a:rPr>
              <a:t>likely to book early </a:t>
            </a:r>
            <a:r>
              <a:rPr lang="en-GB" sz="2000" dirty="0" smtClean="0">
                <a:latin typeface="+mj-lt"/>
              </a:rPr>
              <a:t>(&lt; </a:t>
            </a:r>
            <a:r>
              <a:rPr lang="en-GB" sz="2000" dirty="0">
                <a:latin typeface="+mj-lt"/>
              </a:rPr>
              <a:t>14 weeks) for ANC and </a:t>
            </a:r>
            <a:r>
              <a:rPr lang="en-GB" sz="2000" dirty="0" smtClean="0">
                <a:latin typeface="+mj-lt"/>
              </a:rPr>
              <a:t>attend &gt; 4 ANC visits </a:t>
            </a:r>
            <a:r>
              <a:rPr lang="en-GB" sz="2000" dirty="0">
                <a:latin typeface="+mj-lt"/>
              </a:rPr>
              <a:t>compared to </a:t>
            </a:r>
            <a:r>
              <a:rPr lang="en-GB" sz="2000" dirty="0" smtClean="0">
                <a:latin typeface="+mj-lt"/>
              </a:rPr>
              <a:t>adults</a:t>
            </a:r>
          </a:p>
          <a:p>
            <a:endParaRPr lang="en-GB" sz="2000" dirty="0" smtClean="0">
              <a:latin typeface="+mj-lt"/>
            </a:endParaRPr>
          </a:p>
          <a:p>
            <a:r>
              <a:rPr lang="en-GB" sz="2000" dirty="0" smtClean="0">
                <a:latin typeface="+mj-lt"/>
              </a:rPr>
              <a:t>Adolescents were more likely to initiate ANC with unknown HIV status and were less likely to receive an HIV test in ANC compared to adults</a:t>
            </a:r>
          </a:p>
          <a:p>
            <a:endParaRPr lang="en-GB" sz="2000" dirty="0" smtClean="0"/>
          </a:p>
          <a:p>
            <a:r>
              <a:rPr lang="en-GB" sz="2000" dirty="0" smtClean="0"/>
              <a:t>Adolescents </a:t>
            </a:r>
            <a:r>
              <a:rPr lang="en-GB" sz="2000" dirty="0"/>
              <a:t>coming to ANC with known HIV-positive status </a:t>
            </a:r>
            <a:r>
              <a:rPr lang="en-GB" sz="2000" dirty="0" smtClean="0"/>
              <a:t>were less </a:t>
            </a:r>
            <a:r>
              <a:rPr lang="en-GB" sz="2000" dirty="0"/>
              <a:t>likely to come already on </a:t>
            </a:r>
            <a:r>
              <a:rPr lang="en-GB" sz="2000" dirty="0" smtClean="0"/>
              <a:t>ART</a:t>
            </a:r>
            <a:endParaRPr lang="en-GB" sz="2000" dirty="0"/>
          </a:p>
          <a:p>
            <a:endParaRPr lang="en-GB" sz="2000" dirty="0" smtClean="0"/>
          </a:p>
          <a:p>
            <a:r>
              <a:rPr lang="en-GB" sz="2000" dirty="0" smtClean="0"/>
              <a:t>HIV-positive </a:t>
            </a:r>
            <a:r>
              <a:rPr lang="en-GB" sz="2000" dirty="0"/>
              <a:t>adolescents </a:t>
            </a:r>
            <a:r>
              <a:rPr lang="en-GB" sz="2000" dirty="0" smtClean="0"/>
              <a:t>were less </a:t>
            </a:r>
            <a:r>
              <a:rPr lang="en-GB" sz="2000" dirty="0"/>
              <a:t>likely to receive ARV prophylaxis for PMTCT and to be started on ART in </a:t>
            </a:r>
            <a:r>
              <a:rPr lang="en-GB" sz="2000" dirty="0" smtClean="0"/>
              <a:t>ANC</a:t>
            </a:r>
            <a:endParaRPr lang="en-GB" sz="2000" dirty="0" smtClean="0">
              <a:latin typeface="+mj-lt"/>
            </a:endParaRPr>
          </a:p>
          <a:p>
            <a:endParaRPr lang="en-GB" sz="2000" dirty="0" smtClean="0"/>
          </a:p>
          <a:p>
            <a:r>
              <a:rPr lang="en-GB" sz="2000" dirty="0" smtClean="0"/>
              <a:t>Possible less uptake of PMTCT services by adolescents in Zimbabwe compared to adult </a:t>
            </a:r>
            <a:r>
              <a:rPr lang="en-GB" sz="2000" dirty="0"/>
              <a:t>women </a:t>
            </a:r>
            <a:r>
              <a:rPr lang="en-GB" sz="2000" dirty="0" smtClean="0"/>
              <a:t>- threat </a:t>
            </a:r>
            <a:r>
              <a:rPr lang="en-GB" sz="2000" dirty="0"/>
              <a:t>to goal of eliminating new HIV infections in children</a:t>
            </a:r>
          </a:p>
          <a:p>
            <a:endParaRPr lang="en-GB" sz="1800" dirty="0">
              <a:latin typeface="+mj-lt"/>
            </a:endParaRPr>
          </a:p>
        </p:txBody>
      </p:sp>
    </p:spTree>
    <p:extLst>
      <p:ext uri="{BB962C8B-B14F-4D97-AF65-F5344CB8AC3E}">
        <p14:creationId xmlns:p14="http://schemas.microsoft.com/office/powerpoint/2010/main" val="3604546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l"/>
            <a:r>
              <a:rPr lang="en-US" sz="3600" dirty="0" smtClean="0">
                <a:solidFill>
                  <a:srgbClr val="DF551C"/>
                </a:solidFill>
                <a:ea typeface="+mn-ea"/>
                <a:cs typeface="Museo Slab 300"/>
              </a:rPr>
              <a:t>Recommendations </a:t>
            </a:r>
            <a:endParaRPr lang="en-US" sz="3600" dirty="0">
              <a:solidFill>
                <a:srgbClr val="DF551C"/>
              </a:solidFill>
              <a:ea typeface="+mn-ea"/>
              <a:cs typeface="Museo Slab 300"/>
            </a:endParaRPr>
          </a:p>
        </p:txBody>
      </p:sp>
      <p:sp>
        <p:nvSpPr>
          <p:cNvPr id="4" name="Content Placeholder 3"/>
          <p:cNvSpPr>
            <a:spLocks noGrp="1"/>
          </p:cNvSpPr>
          <p:nvPr>
            <p:ph idx="1"/>
          </p:nvPr>
        </p:nvSpPr>
        <p:spPr>
          <a:xfrm>
            <a:off x="0" y="1351127"/>
            <a:ext cx="8748214" cy="4825835"/>
          </a:xfrm>
        </p:spPr>
        <p:txBody>
          <a:bodyPr/>
          <a:lstStyle/>
          <a:p>
            <a:pPr marL="857250" lvl="1" indent="-457200">
              <a:buFont typeface="Arial" pitchFamily="34" charset="0"/>
              <a:buChar char="•"/>
            </a:pPr>
            <a:r>
              <a:rPr lang="en-GB" dirty="0" smtClean="0"/>
              <a:t>Need </a:t>
            </a:r>
            <a:r>
              <a:rPr lang="en-GB" dirty="0"/>
              <a:t>for specific strategies to improve </a:t>
            </a:r>
            <a:r>
              <a:rPr lang="en-GB" dirty="0" smtClean="0"/>
              <a:t>provision of HIV </a:t>
            </a:r>
            <a:r>
              <a:rPr lang="en-GB" dirty="0"/>
              <a:t>testing </a:t>
            </a:r>
            <a:r>
              <a:rPr lang="en-GB" dirty="0" smtClean="0"/>
              <a:t>services to adolescents: </a:t>
            </a:r>
            <a:endParaRPr lang="en-GB" dirty="0" smtClean="0"/>
          </a:p>
          <a:p>
            <a:pPr marL="1257300" lvl="2" indent="-457200">
              <a:buFont typeface="Courier New" panose="02070309020205020404" pitchFamily="49" charset="0"/>
              <a:buChar char="o"/>
            </a:pPr>
            <a:r>
              <a:rPr lang="en-GB" dirty="0" smtClean="0"/>
              <a:t>school-based</a:t>
            </a:r>
            <a:r>
              <a:rPr lang="en-GB" dirty="0"/>
              <a:t>, </a:t>
            </a:r>
            <a:r>
              <a:rPr lang="en-GB" dirty="0" smtClean="0"/>
              <a:t>community-based, youth-friendly </a:t>
            </a:r>
            <a:r>
              <a:rPr lang="en-GB" dirty="0" smtClean="0"/>
              <a:t>centres </a:t>
            </a:r>
            <a:r>
              <a:rPr lang="en-GB" dirty="0" smtClean="0"/>
              <a:t>and self </a:t>
            </a:r>
            <a:r>
              <a:rPr lang="en-GB" dirty="0" smtClean="0"/>
              <a:t>testing </a:t>
            </a:r>
            <a:endParaRPr lang="en-GB" dirty="0" smtClean="0"/>
          </a:p>
          <a:p>
            <a:pPr marL="857250" lvl="1" indent="-457200">
              <a:buFont typeface="Arial" pitchFamily="34" charset="0"/>
              <a:buChar char="•"/>
            </a:pPr>
            <a:endParaRPr lang="en-GB" dirty="0" smtClean="0"/>
          </a:p>
          <a:p>
            <a:pPr marL="857250" lvl="1" indent="-457200">
              <a:buFont typeface="Arial" pitchFamily="34" charset="0"/>
              <a:buChar char="•"/>
            </a:pPr>
            <a:r>
              <a:rPr lang="en-GB" dirty="0" smtClean="0"/>
              <a:t>Need </a:t>
            </a:r>
            <a:r>
              <a:rPr lang="en-GB" dirty="0"/>
              <a:t>to capacitate </a:t>
            </a:r>
            <a:r>
              <a:rPr lang="en-GB" dirty="0" smtClean="0"/>
              <a:t>providers </a:t>
            </a:r>
            <a:r>
              <a:rPr lang="en-GB" dirty="0"/>
              <a:t>to </a:t>
            </a:r>
            <a:r>
              <a:rPr lang="en-GB" dirty="0" smtClean="0"/>
              <a:t>provide HIV services to adolescents:</a:t>
            </a:r>
          </a:p>
          <a:p>
            <a:pPr marL="1257300" lvl="2" indent="-457200">
              <a:buFont typeface="Courier New" panose="02070309020205020404" pitchFamily="49" charset="0"/>
              <a:buChar char="o"/>
            </a:pPr>
            <a:r>
              <a:rPr lang="en-GB" dirty="0" smtClean="0"/>
              <a:t>HIV </a:t>
            </a:r>
            <a:r>
              <a:rPr lang="en-GB" dirty="0"/>
              <a:t>testing </a:t>
            </a:r>
            <a:r>
              <a:rPr lang="en-GB" dirty="0" smtClean="0"/>
              <a:t>services </a:t>
            </a:r>
          </a:p>
          <a:p>
            <a:pPr marL="1257300" lvl="2" indent="-457200">
              <a:buFont typeface="Courier New" panose="02070309020205020404" pitchFamily="49" charset="0"/>
              <a:buChar char="o"/>
            </a:pPr>
            <a:r>
              <a:rPr lang="en-GB" dirty="0" smtClean="0"/>
              <a:t>I</a:t>
            </a:r>
            <a:r>
              <a:rPr lang="en-GB" dirty="0" smtClean="0"/>
              <a:t>nitiation and retention on ART  </a:t>
            </a:r>
            <a:endParaRPr lang="en-US" dirty="0"/>
          </a:p>
        </p:txBody>
      </p:sp>
    </p:spTree>
    <p:extLst>
      <p:ext uri="{BB962C8B-B14F-4D97-AF65-F5344CB8AC3E}">
        <p14:creationId xmlns:p14="http://schemas.microsoft.com/office/powerpoint/2010/main" val="4150375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51" y="206571"/>
            <a:ext cx="8785412" cy="646331"/>
          </a:xfrm>
          <a:prstGeom prst="rect">
            <a:avLst/>
          </a:prstGeom>
          <a:noFill/>
        </p:spPr>
        <p:txBody>
          <a:bodyPr wrap="square" rtlCol="0">
            <a:spAutoFit/>
          </a:bodyPr>
          <a:lstStyle/>
          <a:p>
            <a:pPr marL="0" lvl="1" algn="ctr"/>
            <a:r>
              <a:rPr lang="en-US" sz="3600" dirty="0">
                <a:solidFill>
                  <a:srgbClr val="DF551C"/>
                </a:solidFill>
                <a:latin typeface="+mj-lt"/>
                <a:cs typeface="Museo Slab 300"/>
              </a:rPr>
              <a:t>Acknowledgements</a:t>
            </a: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pic>
        <p:nvPicPr>
          <p:cNvPr id="4" name="Picture 3" descr="awaday4_119 2.jpg"/>
          <p:cNvPicPr>
            <a:picLocks noChangeAspect="1"/>
          </p:cNvPicPr>
          <p:nvPr/>
        </p:nvPicPr>
        <p:blipFill rotWithShape="1">
          <a:blip r:embed="rId3" cstate="email">
            <a:extLst>
              <a:ext uri="{28A0092B-C50C-407E-A947-70E740481C1C}">
                <a14:useLocalDpi xmlns:a14="http://schemas.microsoft.com/office/drawing/2010/main"/>
              </a:ext>
            </a:extLst>
          </a:blip>
          <a:srcRect r="-438"/>
          <a:stretch/>
        </p:blipFill>
        <p:spPr>
          <a:xfrm flipH="1">
            <a:off x="6557816" y="1154545"/>
            <a:ext cx="2401549" cy="4929910"/>
          </a:xfrm>
          <a:prstGeom prst="rect">
            <a:avLst/>
          </a:prstGeom>
        </p:spPr>
      </p:pic>
      <p:sp>
        <p:nvSpPr>
          <p:cNvPr id="6" name="TextBox 5"/>
          <p:cNvSpPr txBox="1"/>
          <p:nvPr/>
        </p:nvSpPr>
        <p:spPr>
          <a:xfrm>
            <a:off x="268941" y="1183336"/>
            <a:ext cx="5926907" cy="4801314"/>
          </a:xfrm>
          <a:prstGeom prst="rect">
            <a:avLst/>
          </a:prstGeom>
          <a:noFill/>
        </p:spPr>
        <p:txBody>
          <a:bodyPr wrap="square" rtlCol="0">
            <a:spAutoFit/>
          </a:bodyPr>
          <a:lstStyle/>
          <a:p>
            <a:pPr marL="347663" indent="-342900">
              <a:buFont typeface="Courier New" panose="02070309020205020404" pitchFamily="49" charset="0"/>
              <a:buChar char="o"/>
            </a:pPr>
            <a:r>
              <a:rPr lang="en-US" sz="2200" dirty="0" smtClean="0"/>
              <a:t>Zimbabwe Ministry of Health and Child Care &amp; Healthcare workers at the health facilities</a:t>
            </a:r>
          </a:p>
          <a:p>
            <a:pPr marL="347663" indent="-342900">
              <a:buFont typeface="Courier New" panose="02070309020205020404" pitchFamily="49" charset="0"/>
              <a:buChar char="o"/>
            </a:pPr>
            <a:endParaRPr lang="en-US" sz="2200" dirty="0" smtClean="0"/>
          </a:p>
          <a:p>
            <a:pPr marL="347663" indent="-342900">
              <a:buFont typeface="Courier New" panose="02070309020205020404" pitchFamily="49" charset="0"/>
              <a:buChar char="o"/>
            </a:pPr>
            <a:r>
              <a:rPr lang="en-US" sz="2200" dirty="0" smtClean="0"/>
              <a:t>Children’s Investment Fund </a:t>
            </a:r>
            <a:r>
              <a:rPr lang="en-US" sz="2200" dirty="0" smtClean="0"/>
              <a:t>Foundation (CIFF)</a:t>
            </a:r>
            <a:endParaRPr lang="en-US" sz="2200" dirty="0" smtClean="0"/>
          </a:p>
          <a:p>
            <a:pPr marL="347663" indent="-342900">
              <a:buFont typeface="Courier New" panose="02070309020205020404" pitchFamily="49" charset="0"/>
              <a:buChar char="o"/>
            </a:pPr>
            <a:endParaRPr lang="en-US" sz="2200" dirty="0" smtClean="0"/>
          </a:p>
          <a:p>
            <a:pPr marL="347663" indent="-342900">
              <a:buFont typeface="Courier New" panose="02070309020205020404" pitchFamily="49" charset="0"/>
              <a:buChar char="o"/>
            </a:pPr>
            <a:r>
              <a:rPr lang="en-US" sz="2200" dirty="0" smtClean="0"/>
              <a:t>Data entry clerks </a:t>
            </a:r>
            <a:r>
              <a:rPr lang="en-US" sz="2200" dirty="0" smtClean="0"/>
              <a:t>(DECs) at the clinics </a:t>
            </a:r>
            <a:endParaRPr lang="en-US" sz="2200" dirty="0" smtClean="0"/>
          </a:p>
          <a:p>
            <a:pPr marL="347663" indent="-342900">
              <a:buFont typeface="Courier New" panose="02070309020205020404" pitchFamily="49" charset="0"/>
              <a:buChar char="o"/>
            </a:pPr>
            <a:endParaRPr lang="en-US" sz="2200" dirty="0" smtClean="0"/>
          </a:p>
          <a:p>
            <a:pPr marL="347663" indent="-342900">
              <a:buFont typeface="Courier New" panose="02070309020205020404" pitchFamily="49" charset="0"/>
              <a:buChar char="o"/>
            </a:pPr>
            <a:r>
              <a:rPr lang="en-US" sz="2200" dirty="0" smtClean="0"/>
              <a:t>Women attending ANC in the selected facilities during this period</a:t>
            </a:r>
          </a:p>
          <a:p>
            <a:pPr marL="347663" indent="-342900">
              <a:buFont typeface="Courier New" panose="02070309020205020404" pitchFamily="49" charset="0"/>
              <a:buChar char="o"/>
            </a:pPr>
            <a:endParaRPr lang="en-US" sz="2400" dirty="0" smtClean="0"/>
          </a:p>
          <a:p>
            <a:pPr marL="0" lvl="6"/>
            <a:r>
              <a:rPr lang="en-US" sz="6000" b="1" dirty="0" smtClean="0">
                <a:solidFill>
                  <a:srgbClr val="7030A0"/>
                </a:solidFill>
                <a:latin typeface="Museo Slab 900"/>
                <a:cs typeface="Museo Slab 900"/>
              </a:rPr>
              <a:t>Thank </a:t>
            </a:r>
            <a:r>
              <a:rPr lang="en-US" sz="6000" b="1" dirty="0">
                <a:solidFill>
                  <a:srgbClr val="7030A0"/>
                </a:solidFill>
                <a:latin typeface="Museo Slab 900"/>
                <a:cs typeface="Museo Slab 900"/>
              </a:rPr>
              <a:t>You</a:t>
            </a:r>
          </a:p>
          <a:p>
            <a:pPr marL="2171700" lvl="4" indent="-342900">
              <a:buFont typeface="Courier New" panose="02070309020205020404" pitchFamily="49" charset="0"/>
              <a:buChar char="o"/>
            </a:pPr>
            <a:endParaRPr lang="en-US" sz="2400" dirty="0" smtClean="0"/>
          </a:p>
        </p:txBody>
      </p:sp>
    </p:spTree>
    <p:extLst>
      <p:ext uri="{BB962C8B-B14F-4D97-AF65-F5344CB8AC3E}">
        <p14:creationId xmlns:p14="http://schemas.microsoft.com/office/powerpoint/2010/main" val="402198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4405"/>
            <a:ext cx="7886700" cy="1084711"/>
          </a:xfrm>
          <a:ln>
            <a:miter lim="800000"/>
            <a:headEnd/>
            <a:tailEnd/>
          </a:ln>
        </p:spPr>
        <p:txBody>
          <a:bodyPr vert="horz" lIns="91440" tIns="45720" rIns="91440" bIns="45720" rtlCol="0" anchor="ctr">
            <a:normAutofit/>
            <a:scene3d>
              <a:camera prst="orthographicFront"/>
              <a:lightRig rig="soft" dir="t">
                <a:rot lat="0" lon="0" rev="2400000"/>
              </a:lightRig>
            </a:scene3d>
            <a:sp3d>
              <a:bevelT w="19050" h="12700"/>
            </a:sp3d>
          </a:bodyPr>
          <a:lstStyle/>
          <a:p>
            <a:pPr marL="54864" algn="l" defTabSz="914400">
              <a:defRPr/>
            </a:pPr>
            <a:r>
              <a:rPr lang="en-US" sz="3400" dirty="0" smtClean="0">
                <a:solidFill>
                  <a:srgbClr val="DF551C"/>
                </a:solidFill>
                <a:ea typeface="+mn-ea"/>
                <a:cs typeface="Museo Slab 300"/>
              </a:rPr>
              <a:t>Presentation Outline</a:t>
            </a:r>
            <a:endParaRPr lang="en-US" sz="3400" dirty="0">
              <a:solidFill>
                <a:srgbClr val="DF551C"/>
              </a:solidFill>
              <a:ea typeface="+mn-ea"/>
              <a:cs typeface="Museo Slab 300"/>
            </a:endParaRPr>
          </a:p>
        </p:txBody>
      </p:sp>
      <p:sp>
        <p:nvSpPr>
          <p:cNvPr id="3" name="Content Placeholder 2"/>
          <p:cNvSpPr>
            <a:spLocks noGrp="1"/>
          </p:cNvSpPr>
          <p:nvPr>
            <p:ph idx="1"/>
          </p:nvPr>
        </p:nvSpPr>
        <p:spPr>
          <a:xfrm>
            <a:off x="750626" y="1473957"/>
            <a:ext cx="7764723" cy="4170743"/>
          </a:xfrm>
        </p:spPr>
        <p:txBody>
          <a:bodyPr>
            <a:normAutofit/>
          </a:bodyPr>
          <a:lstStyle/>
          <a:p>
            <a:r>
              <a:rPr lang="en-US" dirty="0" smtClean="0">
                <a:latin typeface="+mj-lt"/>
                <a:cs typeface="Museo Slab 100"/>
              </a:rPr>
              <a:t>Introduction </a:t>
            </a:r>
          </a:p>
          <a:p>
            <a:r>
              <a:rPr lang="en-US" dirty="0" smtClean="0">
                <a:latin typeface="+mj-lt"/>
                <a:cs typeface="Museo Slab 100"/>
              </a:rPr>
              <a:t>Methods </a:t>
            </a:r>
          </a:p>
          <a:p>
            <a:pPr marL="1257300" lvl="2" indent="-457200">
              <a:buFont typeface="Wingdings" panose="05000000000000000000" pitchFamily="2" charset="2"/>
              <a:buChar char="§"/>
            </a:pPr>
            <a:r>
              <a:rPr lang="en-US" dirty="0" smtClean="0">
                <a:latin typeface="+mj-lt"/>
                <a:cs typeface="Museo Slab 100"/>
              </a:rPr>
              <a:t>Study design and setting</a:t>
            </a:r>
          </a:p>
          <a:p>
            <a:pPr marL="1257300" lvl="2" indent="-457200">
              <a:buFont typeface="Wingdings" panose="05000000000000000000" pitchFamily="2" charset="2"/>
              <a:buChar char="§"/>
            </a:pPr>
            <a:r>
              <a:rPr lang="en-US" dirty="0" smtClean="0">
                <a:latin typeface="+mj-lt"/>
                <a:cs typeface="Museo Slab 100"/>
              </a:rPr>
              <a:t>Data collection methods and source </a:t>
            </a:r>
          </a:p>
          <a:p>
            <a:pPr marL="1257300" lvl="2" indent="-457200">
              <a:buFont typeface="Wingdings" panose="05000000000000000000" pitchFamily="2" charset="2"/>
              <a:buChar char="§"/>
            </a:pPr>
            <a:r>
              <a:rPr lang="en-US" dirty="0" smtClean="0">
                <a:latin typeface="+mj-lt"/>
                <a:cs typeface="Museo Slab 100"/>
              </a:rPr>
              <a:t>Data processing </a:t>
            </a:r>
          </a:p>
          <a:p>
            <a:r>
              <a:rPr lang="en-US" dirty="0" smtClean="0">
                <a:latin typeface="+mj-lt"/>
                <a:cs typeface="Museo Slab 100"/>
              </a:rPr>
              <a:t>Results </a:t>
            </a:r>
          </a:p>
          <a:p>
            <a:r>
              <a:rPr lang="en-US" dirty="0" smtClean="0">
                <a:latin typeface="+mj-lt"/>
                <a:cs typeface="Museo Slab 100"/>
              </a:rPr>
              <a:t>Conclusion</a:t>
            </a:r>
            <a:endParaRPr lang="en-US" dirty="0">
              <a:latin typeface="+mj-lt"/>
              <a:cs typeface="Museo Slab 100"/>
            </a:endParaRPr>
          </a:p>
        </p:txBody>
      </p:sp>
    </p:spTree>
    <p:extLst>
      <p:ext uri="{BB962C8B-B14F-4D97-AF65-F5344CB8AC3E}">
        <p14:creationId xmlns:p14="http://schemas.microsoft.com/office/powerpoint/2010/main" val="2629160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0514"/>
            <a:ext cx="7886700" cy="726694"/>
          </a:xfrm>
        </p:spPr>
        <p:txBody>
          <a:bodyPr/>
          <a:lstStyle/>
          <a:p>
            <a:pPr algn="l"/>
            <a:r>
              <a:rPr lang="en-US" sz="4000" dirty="0">
                <a:solidFill>
                  <a:srgbClr val="DF551C"/>
                </a:solidFill>
                <a:ea typeface="+mn-ea"/>
                <a:cs typeface="Museo Slab 300"/>
              </a:rPr>
              <a:t>Introduction</a:t>
            </a:r>
            <a:r>
              <a:rPr lang="en-US" sz="4000" dirty="0" smtClean="0"/>
              <a:t> </a:t>
            </a:r>
            <a:endParaRPr lang="en-US" sz="4000" dirty="0"/>
          </a:p>
        </p:txBody>
      </p:sp>
      <p:sp>
        <p:nvSpPr>
          <p:cNvPr id="3" name="Content Placeholder 2"/>
          <p:cNvSpPr>
            <a:spLocks noGrp="1"/>
          </p:cNvSpPr>
          <p:nvPr>
            <p:ph idx="1"/>
          </p:nvPr>
        </p:nvSpPr>
        <p:spPr>
          <a:xfrm>
            <a:off x="446566" y="935666"/>
            <a:ext cx="8346559" cy="5199320"/>
          </a:xfrm>
        </p:spPr>
        <p:txBody>
          <a:bodyPr>
            <a:normAutofit fontScale="85000" lnSpcReduction="10000"/>
          </a:bodyPr>
          <a:lstStyle/>
          <a:p>
            <a:r>
              <a:rPr lang="en-GB" sz="2800" dirty="0"/>
              <a:t>Girls and young women </a:t>
            </a:r>
            <a:r>
              <a:rPr lang="en-GB" sz="2800" dirty="0" smtClean="0"/>
              <a:t>in </a:t>
            </a:r>
            <a:r>
              <a:rPr lang="en-GB" sz="2800" dirty="0"/>
              <a:t>generalized HIV </a:t>
            </a:r>
            <a:r>
              <a:rPr lang="en-GB" sz="2800" dirty="0" smtClean="0"/>
              <a:t>epidemics more </a:t>
            </a:r>
            <a:r>
              <a:rPr lang="en-GB" sz="2800" dirty="0"/>
              <a:t>vulnerable to </a:t>
            </a:r>
            <a:r>
              <a:rPr lang="en-GB" sz="2800" dirty="0" smtClean="0"/>
              <a:t>acquiring new </a:t>
            </a:r>
            <a:r>
              <a:rPr lang="en-GB" sz="2800" dirty="0"/>
              <a:t>HIV </a:t>
            </a:r>
            <a:r>
              <a:rPr lang="en-GB" sz="2800" dirty="0" smtClean="0"/>
              <a:t>infections </a:t>
            </a:r>
          </a:p>
          <a:p>
            <a:pPr lvl="1"/>
            <a:r>
              <a:rPr lang="en-GB" sz="2100" dirty="0" smtClean="0"/>
              <a:t>Young </a:t>
            </a:r>
            <a:r>
              <a:rPr lang="en-GB" sz="2100" dirty="0"/>
              <a:t>women aged 15–24 years constituted 15% of all women </a:t>
            </a:r>
            <a:r>
              <a:rPr lang="en-GB" sz="2100" dirty="0" smtClean="0"/>
              <a:t>15+ </a:t>
            </a:r>
            <a:r>
              <a:rPr lang="en-GB" sz="2100" dirty="0"/>
              <a:t>years </a:t>
            </a:r>
            <a:r>
              <a:rPr lang="en-GB" sz="2100" dirty="0" smtClean="0"/>
              <a:t>living </a:t>
            </a:r>
            <a:r>
              <a:rPr lang="en-GB" sz="2100" dirty="0"/>
              <a:t>with HIV </a:t>
            </a:r>
            <a:r>
              <a:rPr lang="en-GB" sz="2100" dirty="0" smtClean="0"/>
              <a:t>globally in 2014; 80</a:t>
            </a:r>
            <a:r>
              <a:rPr lang="en-GB" sz="2100" dirty="0"/>
              <a:t>% of </a:t>
            </a:r>
            <a:r>
              <a:rPr lang="en-GB" sz="2100" dirty="0" smtClean="0"/>
              <a:t>them in </a:t>
            </a:r>
            <a:r>
              <a:rPr lang="en-GB" sz="2100" dirty="0"/>
              <a:t>sub-Saharan </a:t>
            </a:r>
            <a:r>
              <a:rPr lang="en-GB" sz="2100" dirty="0" smtClean="0"/>
              <a:t>Africa</a:t>
            </a:r>
            <a:r>
              <a:rPr lang="en-GB" sz="2300" dirty="0" smtClean="0"/>
              <a:t/>
            </a:r>
            <a:br>
              <a:rPr lang="en-GB" sz="2300" dirty="0" smtClean="0"/>
            </a:br>
            <a:endParaRPr lang="en-GB" sz="2300" dirty="0" smtClean="0"/>
          </a:p>
          <a:p>
            <a:r>
              <a:rPr lang="en-GB" sz="2800" dirty="0" smtClean="0"/>
              <a:t>Zimbabwe is one of the 21 high HIV burden countries </a:t>
            </a:r>
          </a:p>
          <a:p>
            <a:pPr lvl="1"/>
            <a:r>
              <a:rPr lang="en-GB" sz="2100" dirty="0" smtClean="0"/>
              <a:t>15% overall adult (15-49 years) HIV prevalence (ZDHS 2012)-</a:t>
            </a:r>
          </a:p>
          <a:p>
            <a:pPr lvl="1"/>
            <a:r>
              <a:rPr lang="en-GB" sz="2100" dirty="0"/>
              <a:t>16.1</a:t>
            </a:r>
            <a:r>
              <a:rPr lang="en-GB" sz="2100" dirty="0" smtClean="0"/>
              <a:t>% HIV prevalence among women attending ANC (2012)</a:t>
            </a:r>
          </a:p>
          <a:p>
            <a:endParaRPr lang="en-GB" sz="2800" dirty="0" smtClean="0"/>
          </a:p>
          <a:p>
            <a:r>
              <a:rPr lang="en-GB" sz="2800" dirty="0"/>
              <a:t>Disproportionate PMTCT </a:t>
            </a:r>
            <a:r>
              <a:rPr lang="en-GB" sz="2800" dirty="0" smtClean="0"/>
              <a:t>service </a:t>
            </a:r>
            <a:r>
              <a:rPr lang="en-GB" sz="2800" dirty="0"/>
              <a:t>utilization </a:t>
            </a:r>
            <a:r>
              <a:rPr lang="en-GB" sz="2800" dirty="0" smtClean="0"/>
              <a:t>among women attending ANC is a threat to goal of eliminating new HIV infections in children</a:t>
            </a:r>
          </a:p>
          <a:p>
            <a:endParaRPr lang="en-GB" sz="2800" dirty="0"/>
          </a:p>
          <a:p>
            <a:r>
              <a:rPr lang="en-GB" sz="2800" dirty="0" smtClean="0"/>
              <a:t>Limited </a:t>
            </a:r>
            <a:r>
              <a:rPr lang="en-GB" sz="2800" dirty="0"/>
              <a:t>data </a:t>
            </a:r>
            <a:r>
              <a:rPr lang="en-GB" sz="2800" dirty="0" smtClean="0"/>
              <a:t>exists comparing HIV-service </a:t>
            </a:r>
            <a:r>
              <a:rPr lang="en-GB" sz="2800" dirty="0"/>
              <a:t>utilization between </a:t>
            </a:r>
            <a:r>
              <a:rPr lang="en-GB" sz="2800" dirty="0" smtClean="0"/>
              <a:t>adolescents </a:t>
            </a:r>
            <a:r>
              <a:rPr lang="en-GB" sz="2800" dirty="0"/>
              <a:t>and adult </a:t>
            </a:r>
            <a:r>
              <a:rPr lang="en-GB" sz="2800" dirty="0" smtClean="0"/>
              <a:t>women in antenatal care (ANC)</a:t>
            </a:r>
          </a:p>
        </p:txBody>
      </p:sp>
    </p:spTree>
    <p:extLst>
      <p:ext uri="{BB962C8B-B14F-4D97-AF65-F5344CB8AC3E}">
        <p14:creationId xmlns:p14="http://schemas.microsoft.com/office/powerpoint/2010/main" val="2481495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942" y="191707"/>
            <a:ext cx="7886700" cy="726694"/>
          </a:xfrm>
        </p:spPr>
        <p:txBody>
          <a:bodyPr/>
          <a:lstStyle/>
          <a:p>
            <a:pPr algn="l"/>
            <a:r>
              <a:rPr lang="en-US" sz="3600" dirty="0" smtClean="0">
                <a:solidFill>
                  <a:srgbClr val="DF551C"/>
                </a:solidFill>
                <a:ea typeface="+mn-ea"/>
                <a:cs typeface="Museo Slab 300"/>
              </a:rPr>
              <a:t>Methods: Study </a:t>
            </a:r>
            <a:r>
              <a:rPr lang="en-US" sz="3600" dirty="0" smtClean="0">
                <a:solidFill>
                  <a:srgbClr val="DF551C"/>
                </a:solidFill>
                <a:ea typeface="+mn-ea"/>
                <a:cs typeface="Museo Slab 300"/>
              </a:rPr>
              <a:t>Design </a:t>
            </a:r>
            <a:r>
              <a:rPr lang="en-US" sz="3600" dirty="0" smtClean="0">
                <a:solidFill>
                  <a:srgbClr val="DF551C"/>
                </a:solidFill>
                <a:ea typeface="+mn-ea"/>
                <a:cs typeface="Museo Slab 300"/>
              </a:rPr>
              <a:t>and </a:t>
            </a:r>
            <a:r>
              <a:rPr lang="en-US" sz="3600" dirty="0" smtClean="0">
                <a:solidFill>
                  <a:srgbClr val="DF551C"/>
                </a:solidFill>
                <a:ea typeface="+mn-ea"/>
                <a:cs typeface="Museo Slab 300"/>
              </a:rPr>
              <a:t>Population</a:t>
            </a:r>
            <a:endParaRPr lang="en-US" sz="3600" dirty="0"/>
          </a:p>
        </p:txBody>
      </p:sp>
      <p:sp>
        <p:nvSpPr>
          <p:cNvPr id="3" name="Content Placeholder 2"/>
          <p:cNvSpPr>
            <a:spLocks noGrp="1"/>
          </p:cNvSpPr>
          <p:nvPr>
            <p:ph idx="1"/>
          </p:nvPr>
        </p:nvSpPr>
        <p:spPr>
          <a:xfrm>
            <a:off x="341193" y="918401"/>
            <a:ext cx="8440199" cy="5291013"/>
          </a:xfrm>
        </p:spPr>
        <p:txBody>
          <a:bodyPr>
            <a:noAutofit/>
          </a:bodyPr>
          <a:lstStyle/>
          <a:p>
            <a:r>
              <a:rPr lang="en-GB" sz="2400" b="1" dirty="0" smtClean="0"/>
              <a:t>Study setting</a:t>
            </a:r>
            <a:r>
              <a:rPr lang="en-GB" sz="2400" dirty="0"/>
              <a:t>: 36 clinics in 5 selected districts distributed across </a:t>
            </a:r>
            <a:r>
              <a:rPr lang="en-GB" sz="2400" dirty="0" smtClean="0"/>
              <a:t>Zimbabwe, September 2011 – December 2013</a:t>
            </a:r>
          </a:p>
          <a:p>
            <a:endParaRPr lang="en-GB" sz="2400" b="1" dirty="0" smtClean="0"/>
          </a:p>
          <a:p>
            <a:r>
              <a:rPr lang="en-GB" sz="2400" b="1" dirty="0" smtClean="0"/>
              <a:t>Study design</a:t>
            </a:r>
            <a:r>
              <a:rPr lang="en-GB" sz="2400" dirty="0" smtClean="0"/>
              <a:t>: retrospective </a:t>
            </a:r>
            <a:r>
              <a:rPr lang="en-GB" sz="2400" dirty="0"/>
              <a:t>observational study </a:t>
            </a:r>
            <a:r>
              <a:rPr lang="en-GB" sz="2400" dirty="0" smtClean="0"/>
              <a:t>utilizing data from an electronic database (EDB) that tracked/supported retention of  mother-baby pairs in PMTCT</a:t>
            </a:r>
            <a:endParaRPr lang="en-GB" sz="2400" dirty="0"/>
          </a:p>
          <a:p>
            <a:endParaRPr lang="en-GB" sz="2400" b="1" dirty="0" smtClean="0"/>
          </a:p>
          <a:p>
            <a:r>
              <a:rPr lang="en-GB" sz="2400" b="1" dirty="0" smtClean="0"/>
              <a:t>Population</a:t>
            </a:r>
            <a:r>
              <a:rPr lang="en-GB" sz="2400" dirty="0" smtClean="0"/>
              <a:t>: Women attending ANC in the 36 ANC facilities </a:t>
            </a:r>
            <a:endParaRPr lang="en-GB" sz="2000" dirty="0" smtClean="0"/>
          </a:p>
          <a:p>
            <a:pPr lvl="1"/>
            <a:r>
              <a:rPr lang="en-GB" sz="2000" dirty="0" smtClean="0"/>
              <a:t>Adolescents defined as women aged 10-19 years</a:t>
            </a:r>
          </a:p>
          <a:p>
            <a:pPr lvl="1"/>
            <a:r>
              <a:rPr lang="en-GB" sz="2000" dirty="0" smtClean="0"/>
              <a:t>Adult women defined as women aged 20-49 years  </a:t>
            </a:r>
          </a:p>
          <a:p>
            <a:endParaRPr lang="en-GB" sz="2400" dirty="0" smtClean="0"/>
          </a:p>
          <a:p>
            <a:r>
              <a:rPr lang="en-GB" sz="2400" dirty="0" smtClean="0"/>
              <a:t>Zimbabwe implementing </a:t>
            </a:r>
            <a:r>
              <a:rPr lang="en-GB" sz="2400" dirty="0"/>
              <a:t>World Health Organization (WHO) 2010 Guidelines “Option A</a:t>
            </a:r>
            <a:r>
              <a:rPr lang="en-GB" sz="2400" dirty="0" smtClean="0"/>
              <a:t>”</a:t>
            </a:r>
            <a:endParaRPr lang="en-GB" sz="2400" dirty="0"/>
          </a:p>
        </p:txBody>
      </p:sp>
    </p:spTree>
    <p:extLst>
      <p:ext uri="{BB962C8B-B14F-4D97-AF65-F5344CB8AC3E}">
        <p14:creationId xmlns:p14="http://schemas.microsoft.com/office/powerpoint/2010/main" val="3462548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105917" cy="658455"/>
          </a:xfrm>
        </p:spPr>
        <p:txBody>
          <a:bodyPr/>
          <a:lstStyle/>
          <a:p>
            <a:pPr algn="l" defTabSz="685800">
              <a:lnSpc>
                <a:spcPct val="90000"/>
              </a:lnSpc>
            </a:pPr>
            <a:r>
              <a:rPr lang="en-US" sz="3600" dirty="0" smtClean="0">
                <a:solidFill>
                  <a:srgbClr val="DF551C"/>
                </a:solidFill>
                <a:cs typeface="Museo Slab 300"/>
              </a:rPr>
              <a:t>Methods: Data </a:t>
            </a:r>
            <a:r>
              <a:rPr lang="en-US" sz="3600" dirty="0" smtClean="0">
                <a:solidFill>
                  <a:srgbClr val="DF551C"/>
                </a:solidFill>
                <a:cs typeface="Museo Slab 300"/>
              </a:rPr>
              <a:t>Collection </a:t>
            </a:r>
            <a:r>
              <a:rPr lang="en-US" sz="3600" dirty="0" smtClean="0">
                <a:solidFill>
                  <a:srgbClr val="DF551C"/>
                </a:solidFill>
                <a:cs typeface="Museo Slab 300"/>
              </a:rPr>
              <a:t>and Analysis</a:t>
            </a:r>
            <a:endParaRPr lang="en-US" sz="3600" dirty="0">
              <a:solidFill>
                <a:srgbClr val="DF551C"/>
              </a:solidFill>
              <a:latin typeface="Museo Slab 300"/>
              <a:ea typeface="+mn-ea"/>
              <a:cs typeface="Museo Slab 300"/>
            </a:endParaRPr>
          </a:p>
        </p:txBody>
      </p:sp>
      <p:sp>
        <p:nvSpPr>
          <p:cNvPr id="3" name="Content Placeholder 2"/>
          <p:cNvSpPr>
            <a:spLocks noGrp="1"/>
          </p:cNvSpPr>
          <p:nvPr>
            <p:ph idx="1"/>
          </p:nvPr>
        </p:nvSpPr>
        <p:spPr>
          <a:xfrm>
            <a:off x="346841" y="1255593"/>
            <a:ext cx="8496906" cy="5145205"/>
          </a:xfrm>
        </p:spPr>
        <p:txBody>
          <a:bodyPr>
            <a:normAutofit/>
          </a:bodyPr>
          <a:lstStyle/>
          <a:p>
            <a:r>
              <a:rPr lang="en-GB" sz="2400" dirty="0"/>
              <a:t>Clinic nurses completed ANC/PMTCT registers during </a:t>
            </a:r>
            <a:r>
              <a:rPr lang="en-GB" sz="2400" dirty="0" smtClean="0"/>
              <a:t>routine service </a:t>
            </a:r>
            <a:r>
              <a:rPr lang="en-GB" sz="2400" dirty="0"/>
              <a:t>provision </a:t>
            </a:r>
            <a:r>
              <a:rPr lang="en-GB" sz="2400" dirty="0" smtClean="0"/>
              <a:t/>
            </a:r>
            <a:br>
              <a:rPr lang="en-GB" sz="2400" dirty="0" smtClean="0"/>
            </a:br>
            <a:endParaRPr lang="en-GB" sz="2400" dirty="0"/>
          </a:p>
          <a:p>
            <a:r>
              <a:rPr lang="en-GB" sz="2400" dirty="0" smtClean="0"/>
              <a:t>Demographic and ANC/PMTCT data subsequently entered into the electronic database</a:t>
            </a:r>
          </a:p>
          <a:p>
            <a:pPr lvl="1"/>
            <a:r>
              <a:rPr lang="en-US" sz="2400" dirty="0"/>
              <a:t>in-built data validation functionalities </a:t>
            </a:r>
            <a:r>
              <a:rPr lang="en-US" sz="2400" dirty="0" smtClean="0"/>
              <a:t>in </a:t>
            </a:r>
            <a:r>
              <a:rPr lang="en-US" sz="2400" dirty="0"/>
              <a:t>the </a:t>
            </a:r>
            <a:r>
              <a:rPr lang="en-US" sz="2400" dirty="0" smtClean="0"/>
              <a:t>EDB</a:t>
            </a:r>
            <a:endParaRPr lang="en-GB" sz="2400" dirty="0"/>
          </a:p>
          <a:p>
            <a:endParaRPr lang="en-GB" sz="2400" dirty="0" smtClean="0"/>
          </a:p>
          <a:p>
            <a:r>
              <a:rPr lang="en-GB" sz="2400" dirty="0" smtClean="0"/>
              <a:t>All women attending ANC between September </a:t>
            </a:r>
            <a:r>
              <a:rPr lang="en-GB" sz="2400" dirty="0"/>
              <a:t>2011 – December </a:t>
            </a:r>
            <a:r>
              <a:rPr lang="en-GB" sz="2400" dirty="0" smtClean="0"/>
              <a:t>2013 were included in this analysis.</a:t>
            </a:r>
            <a:br>
              <a:rPr lang="en-GB" sz="2400" dirty="0" smtClean="0"/>
            </a:br>
            <a:endParaRPr lang="en-GB" sz="2400" dirty="0" smtClean="0"/>
          </a:p>
          <a:p>
            <a:r>
              <a:rPr lang="en-US" sz="2400" dirty="0"/>
              <a:t>Data </a:t>
            </a:r>
            <a:r>
              <a:rPr lang="en-US" sz="2400" dirty="0" smtClean="0"/>
              <a:t>analyzed </a:t>
            </a:r>
            <a:r>
              <a:rPr lang="en-US" sz="2400" dirty="0"/>
              <a:t>using chi square test and logistic regression</a:t>
            </a:r>
            <a:endParaRPr lang="en-GB" sz="2400" dirty="0" smtClean="0"/>
          </a:p>
          <a:p>
            <a:endParaRPr lang="en-GB" sz="2400" dirty="0"/>
          </a:p>
          <a:p>
            <a:pPr marL="0" indent="0">
              <a:buNone/>
            </a:pPr>
            <a:endParaRPr lang="en-GB" sz="2000" dirty="0" smtClean="0"/>
          </a:p>
        </p:txBody>
      </p:sp>
    </p:spTree>
    <p:extLst>
      <p:ext uri="{BB962C8B-B14F-4D97-AF65-F5344CB8AC3E}">
        <p14:creationId xmlns:p14="http://schemas.microsoft.com/office/powerpoint/2010/main" val="1106014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194" y="215002"/>
            <a:ext cx="8459914" cy="876820"/>
          </a:xfrm>
        </p:spPr>
        <p:txBody>
          <a:bodyPr>
            <a:normAutofit/>
          </a:bodyPr>
          <a:lstStyle/>
          <a:p>
            <a:r>
              <a:rPr lang="en-US" sz="3600" dirty="0" smtClean="0">
                <a:solidFill>
                  <a:srgbClr val="DF551C"/>
                </a:solidFill>
                <a:latin typeface="+mn-lt"/>
                <a:ea typeface="+mn-ea"/>
                <a:cs typeface="Museo Slab 300"/>
              </a:rPr>
              <a:t>Results: Study </a:t>
            </a:r>
            <a:r>
              <a:rPr lang="en-US" sz="3600" dirty="0" smtClean="0">
                <a:solidFill>
                  <a:srgbClr val="DF551C"/>
                </a:solidFill>
                <a:latin typeface="+mn-lt"/>
                <a:ea typeface="+mn-ea"/>
                <a:cs typeface="Museo Slab 300"/>
              </a:rPr>
              <a:t>Sample</a:t>
            </a:r>
            <a:endParaRPr lang="en-US" sz="3600" dirty="0">
              <a:solidFill>
                <a:srgbClr val="DF551C"/>
              </a:solidFill>
              <a:latin typeface="+mn-lt"/>
              <a:ea typeface="+mn-ea"/>
              <a:cs typeface="Museo Slab 300"/>
            </a:endParaRPr>
          </a:p>
        </p:txBody>
      </p:sp>
      <p:sp>
        <p:nvSpPr>
          <p:cNvPr id="12" name="Rounded Rectangle 11"/>
          <p:cNvSpPr/>
          <p:nvPr/>
        </p:nvSpPr>
        <p:spPr>
          <a:xfrm>
            <a:off x="1780129" y="1091822"/>
            <a:ext cx="2095500" cy="907149"/>
          </a:xfrm>
          <a:prstGeom prst="round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ea typeface="Calibri"/>
                <a:cs typeface="Times New Roman"/>
              </a:rPr>
              <a:t>All ANC bookings in EDB sites</a:t>
            </a:r>
            <a:endParaRPr kumimoji="0" lang="en-US" sz="1600" b="0" i="0" u="none" strike="noStrike" kern="0" cap="none" spc="0" normalizeH="0" baseline="0" noProof="0" dirty="0">
              <a:ln>
                <a:noFill/>
              </a:ln>
              <a:solidFill>
                <a:sysClr val="window" lastClr="FFFFFF"/>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Calibri"/>
                <a:ea typeface="Calibri"/>
                <a:cs typeface="Times New Roman"/>
              </a:rPr>
              <a:t>[25,201]</a:t>
            </a:r>
            <a:endParaRPr kumimoji="0" lang="en-US" sz="16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3" name="Rounded Rectangle 12"/>
          <p:cNvSpPr/>
          <p:nvPr/>
        </p:nvSpPr>
        <p:spPr>
          <a:xfrm>
            <a:off x="4322936" y="1584633"/>
            <a:ext cx="1463716" cy="1775695"/>
          </a:xfrm>
          <a:prstGeom prst="round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600" dirty="0">
                <a:solidFill>
                  <a:srgbClr val="000000"/>
                </a:solidFill>
                <a:effectLst/>
                <a:latin typeface="Calibri"/>
                <a:ea typeface="Calibri"/>
                <a:cs typeface="Times New Roman"/>
              </a:rPr>
              <a:t>ANC bookings not at selected health institution,</a:t>
            </a:r>
            <a:endParaRPr lang="en-US" sz="1600" dirty="0">
              <a:effectLst/>
              <a:latin typeface="Calibri"/>
              <a:ea typeface="Calibri"/>
              <a:cs typeface="Times New Roman"/>
            </a:endParaRPr>
          </a:p>
          <a:p>
            <a:pPr marL="0" marR="0" algn="ctr">
              <a:lnSpc>
                <a:spcPct val="115000"/>
              </a:lnSpc>
              <a:spcBef>
                <a:spcPts val="0"/>
              </a:spcBef>
              <a:spcAft>
                <a:spcPts val="0"/>
              </a:spcAft>
            </a:pPr>
            <a:r>
              <a:rPr lang="en-GB" sz="1600" dirty="0">
                <a:solidFill>
                  <a:srgbClr val="000000"/>
                </a:solidFill>
                <a:effectLst/>
                <a:latin typeface="Calibri"/>
                <a:ea typeface="Calibri"/>
                <a:cs typeface="Times New Roman"/>
              </a:rPr>
              <a:t>[</a:t>
            </a:r>
            <a:r>
              <a:rPr lang="en-GB" sz="1600" dirty="0" smtClean="0">
                <a:solidFill>
                  <a:srgbClr val="000000"/>
                </a:solidFill>
                <a:effectLst/>
                <a:latin typeface="Calibri"/>
                <a:ea typeface="Calibri"/>
                <a:cs typeface="Times New Roman"/>
              </a:rPr>
              <a:t>2,961]</a:t>
            </a:r>
            <a:endParaRPr lang="en-US" sz="1600" dirty="0">
              <a:effectLst/>
              <a:latin typeface="Calibri"/>
              <a:ea typeface="Calibri"/>
              <a:cs typeface="Times New Roman"/>
            </a:endParaRPr>
          </a:p>
        </p:txBody>
      </p:sp>
      <p:sp>
        <p:nvSpPr>
          <p:cNvPr id="14" name="Rounded Rectangle 13"/>
          <p:cNvSpPr/>
          <p:nvPr/>
        </p:nvSpPr>
        <p:spPr>
          <a:xfrm>
            <a:off x="1780129" y="2945991"/>
            <a:ext cx="2095500" cy="685800"/>
          </a:xfrm>
          <a:prstGeom prst="round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600" dirty="0">
                <a:solidFill>
                  <a:srgbClr val="000000"/>
                </a:solidFill>
                <a:effectLst/>
                <a:latin typeface="Calibri"/>
                <a:ea typeface="Calibri"/>
                <a:cs typeface="Times New Roman"/>
              </a:rPr>
              <a:t>First ANC bookings</a:t>
            </a:r>
            <a:endParaRPr lang="en-US" sz="1600" dirty="0">
              <a:effectLst/>
              <a:latin typeface="Calibri"/>
              <a:ea typeface="Calibri"/>
              <a:cs typeface="Times New Roman"/>
            </a:endParaRPr>
          </a:p>
          <a:p>
            <a:pPr marL="0" marR="0" algn="ctr">
              <a:lnSpc>
                <a:spcPct val="115000"/>
              </a:lnSpc>
              <a:spcBef>
                <a:spcPts val="0"/>
              </a:spcBef>
              <a:spcAft>
                <a:spcPts val="0"/>
              </a:spcAft>
            </a:pPr>
            <a:r>
              <a:rPr lang="en-GB" sz="1600" dirty="0">
                <a:effectLst/>
                <a:latin typeface="Calibri"/>
                <a:ea typeface="Calibri"/>
                <a:cs typeface="Times New Roman"/>
              </a:rPr>
              <a:t>[</a:t>
            </a:r>
            <a:r>
              <a:rPr lang="en-GB" sz="1600" dirty="0" smtClean="0">
                <a:effectLst/>
                <a:latin typeface="Calibri"/>
                <a:ea typeface="Calibri"/>
                <a:cs typeface="Times New Roman"/>
              </a:rPr>
              <a:t>22,240]</a:t>
            </a:r>
            <a:endParaRPr lang="en-US" sz="1600" dirty="0">
              <a:effectLst/>
              <a:latin typeface="Calibri"/>
              <a:ea typeface="Calibri"/>
              <a:cs typeface="Times New Roman"/>
            </a:endParaRPr>
          </a:p>
        </p:txBody>
      </p:sp>
      <p:sp>
        <p:nvSpPr>
          <p:cNvPr id="17" name="Rounded Rectangle 16"/>
          <p:cNvSpPr/>
          <p:nvPr/>
        </p:nvSpPr>
        <p:spPr>
          <a:xfrm>
            <a:off x="532054" y="4866587"/>
            <a:ext cx="1595755" cy="907911"/>
          </a:xfrm>
          <a:prstGeom prst="round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600" b="1" dirty="0">
                <a:solidFill>
                  <a:srgbClr val="000000"/>
                </a:solidFill>
                <a:effectLst/>
                <a:latin typeface="Calibri"/>
                <a:ea typeface="Calibri"/>
                <a:cs typeface="Times New Roman"/>
              </a:rPr>
              <a:t>Adolescents</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5,002</a:t>
            </a:r>
            <a:endParaRPr lang="en-US" sz="1600" dirty="0">
              <a:effectLst/>
              <a:latin typeface="Calibri"/>
              <a:ea typeface="Calibri"/>
              <a:cs typeface="Times New Roman"/>
            </a:endParaRPr>
          </a:p>
          <a:p>
            <a:pPr marL="0" marR="0" algn="ctr">
              <a:lnSpc>
                <a:spcPct val="115000"/>
              </a:lnSpc>
              <a:spcBef>
                <a:spcPts val="0"/>
              </a:spcBef>
              <a:spcAft>
                <a:spcPts val="0"/>
              </a:spcAft>
            </a:pPr>
            <a:r>
              <a:rPr lang="en-GB" sz="1600" b="1" dirty="0">
                <a:effectLst/>
                <a:latin typeface="Calibri"/>
                <a:ea typeface="Calibri"/>
                <a:cs typeface="Times New Roman"/>
              </a:rPr>
              <a:t>(22.5%)</a:t>
            </a:r>
            <a:endParaRPr lang="en-US" sz="1600" dirty="0">
              <a:effectLst/>
              <a:latin typeface="Calibri"/>
              <a:ea typeface="Calibri"/>
              <a:cs typeface="Times New Roman"/>
            </a:endParaRPr>
          </a:p>
        </p:txBody>
      </p:sp>
      <p:sp>
        <p:nvSpPr>
          <p:cNvPr id="18" name="Rounded Rectangle 17"/>
          <p:cNvSpPr/>
          <p:nvPr/>
        </p:nvSpPr>
        <p:spPr>
          <a:xfrm>
            <a:off x="3507914" y="4849442"/>
            <a:ext cx="1630045" cy="925056"/>
          </a:xfrm>
          <a:prstGeom prst="round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GB" sz="1600" b="1" dirty="0">
                <a:solidFill>
                  <a:srgbClr val="000000"/>
                </a:solidFill>
                <a:effectLst/>
                <a:latin typeface="Calibri"/>
                <a:ea typeface="Calibri"/>
                <a:cs typeface="Times New Roman"/>
              </a:rPr>
              <a:t>Adults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17,238</a:t>
            </a:r>
            <a:endParaRPr lang="en-US" sz="1600" dirty="0">
              <a:effectLst/>
              <a:latin typeface="Calibri"/>
              <a:ea typeface="Calibri"/>
              <a:cs typeface="Times New Roman"/>
            </a:endParaRPr>
          </a:p>
          <a:p>
            <a:pPr marL="0" marR="0" algn="ctr">
              <a:lnSpc>
                <a:spcPct val="115000"/>
              </a:lnSpc>
              <a:spcBef>
                <a:spcPts val="0"/>
              </a:spcBef>
              <a:spcAft>
                <a:spcPts val="0"/>
              </a:spcAft>
            </a:pPr>
            <a:r>
              <a:rPr lang="en-GB" sz="1600" b="1" dirty="0">
                <a:effectLst/>
                <a:latin typeface="Calibri"/>
                <a:ea typeface="Calibri"/>
                <a:cs typeface="Times New Roman"/>
              </a:rPr>
              <a:t>(77.5%)</a:t>
            </a:r>
            <a:endParaRPr lang="en-US" sz="1600" dirty="0">
              <a:effectLst/>
              <a:latin typeface="Calibri"/>
              <a:ea typeface="Calibri"/>
              <a:cs typeface="Times New Roman"/>
            </a:endParaRPr>
          </a:p>
        </p:txBody>
      </p:sp>
      <p:cxnSp>
        <p:nvCxnSpPr>
          <p:cNvPr id="5" name="Straight Connector 4"/>
          <p:cNvCxnSpPr>
            <a:stCxn id="12" idx="2"/>
            <a:endCxn id="14" idx="0"/>
          </p:cNvCxnSpPr>
          <p:nvPr/>
        </p:nvCxnSpPr>
        <p:spPr>
          <a:xfrm>
            <a:off x="2827879" y="1998971"/>
            <a:ext cx="0" cy="947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27879" y="2472481"/>
            <a:ext cx="14950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27879" y="3697098"/>
            <a:ext cx="0" cy="49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332821" y="4188985"/>
            <a:ext cx="299011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29931" y="4188983"/>
            <a:ext cx="1" cy="649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22937" y="4171243"/>
            <a:ext cx="0" cy="649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Alternate Process 25"/>
          <p:cNvSpPr/>
          <p:nvPr/>
        </p:nvSpPr>
        <p:spPr>
          <a:xfrm>
            <a:off x="6469038" y="1916208"/>
            <a:ext cx="2495843" cy="3918402"/>
          </a:xfrm>
          <a:prstGeom prst="flowChartAlternateProcess">
            <a:avLst/>
          </a:prstGeom>
          <a:solidFill>
            <a:schemeClr val="accent2">
              <a:lumMod val="20000"/>
              <a:lumOff val="8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rPr>
              <a:t>Age: 12 – 50 years,</a:t>
            </a: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Parity: 0 – 10 children</a:t>
            </a: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Gravidae: 1 – 11</a:t>
            </a: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Gestational age at booking: 6 – 42 weeks</a:t>
            </a: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Number of ANC visits: 1 – 9 visits</a:t>
            </a:r>
            <a:endParaRPr lang="en-US" sz="1600" dirty="0">
              <a:solidFill>
                <a:schemeClr val="tx1"/>
              </a:solidFill>
            </a:endParaRPr>
          </a:p>
        </p:txBody>
      </p:sp>
    </p:spTree>
    <p:extLst>
      <p:ext uri="{BB962C8B-B14F-4D97-AF65-F5344CB8AC3E}">
        <p14:creationId xmlns:p14="http://schemas.microsoft.com/office/powerpoint/2010/main" val="124684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116172"/>
            <a:ext cx="8187804" cy="781285"/>
          </a:xfrm>
        </p:spPr>
        <p:txBody>
          <a:bodyPr>
            <a:noAutofit/>
          </a:bodyPr>
          <a:lstStyle/>
          <a:p>
            <a:r>
              <a:rPr lang="en-GB" sz="2400" b="1" dirty="0" smtClean="0">
                <a:solidFill>
                  <a:schemeClr val="accent2"/>
                </a:solidFill>
                <a:latin typeface="+mn-lt"/>
              </a:rPr>
              <a:t>Percentage </a:t>
            </a:r>
            <a:r>
              <a:rPr lang="en-GB" sz="2400" b="1" dirty="0">
                <a:solidFill>
                  <a:schemeClr val="accent2"/>
                </a:solidFill>
                <a:latin typeface="+mn-lt"/>
              </a:rPr>
              <a:t>distribution of </a:t>
            </a:r>
            <a:r>
              <a:rPr lang="en-GB" sz="2400" b="1" dirty="0" smtClean="0">
                <a:solidFill>
                  <a:schemeClr val="accent2"/>
                </a:solidFill>
                <a:latin typeface="+mn-lt"/>
              </a:rPr>
              <a:t>ANC women </a:t>
            </a:r>
            <a:r>
              <a:rPr lang="en-GB" sz="2400" b="1" dirty="0">
                <a:solidFill>
                  <a:schemeClr val="accent2"/>
                </a:solidFill>
                <a:latin typeface="+mn-lt"/>
              </a:rPr>
              <a:t>by selected demographic </a:t>
            </a:r>
            <a:r>
              <a:rPr lang="en-GB" sz="2400" b="1" dirty="0" smtClean="0">
                <a:solidFill>
                  <a:schemeClr val="accent2"/>
                </a:solidFill>
                <a:latin typeface="+mn-lt"/>
              </a:rPr>
              <a:t>characteristics, </a:t>
            </a:r>
            <a:r>
              <a:rPr lang="en-GB" sz="2400" b="1" dirty="0" err="1" smtClean="0">
                <a:solidFill>
                  <a:schemeClr val="accent2"/>
                </a:solidFill>
                <a:latin typeface="+mn-lt"/>
              </a:rPr>
              <a:t>Zim</a:t>
            </a:r>
            <a:r>
              <a:rPr lang="en-GB" sz="2400" b="1" dirty="0" smtClean="0">
                <a:solidFill>
                  <a:schemeClr val="accent2"/>
                </a:solidFill>
                <a:latin typeface="+mn-lt"/>
              </a:rPr>
              <a:t> EDB Data, Sep </a:t>
            </a:r>
            <a:r>
              <a:rPr lang="en-GB" sz="2400" b="1" dirty="0" smtClean="0">
                <a:solidFill>
                  <a:schemeClr val="accent2"/>
                </a:solidFill>
                <a:latin typeface="+mn-lt"/>
              </a:rPr>
              <a:t>2011-Dec 2013</a:t>
            </a:r>
            <a:endParaRPr lang="en-US" sz="4400" b="1" dirty="0">
              <a:solidFill>
                <a:schemeClr val="accent2"/>
              </a:solidFill>
              <a:latin typeface="+mn-lt"/>
              <a:ea typeface="+mn-ea"/>
              <a:cs typeface="Museo Slab 300"/>
            </a:endParaRPr>
          </a:p>
        </p:txBody>
      </p:sp>
      <p:graphicFrame>
        <p:nvGraphicFramePr>
          <p:cNvPr id="5" name="Table 4"/>
          <p:cNvGraphicFramePr>
            <a:graphicFrameLocks noGrp="1"/>
          </p:cNvGraphicFramePr>
          <p:nvPr>
            <p:extLst>
              <p:ext uri="{D42A27DB-BD31-4B8C-83A1-F6EECF244321}">
                <p14:modId xmlns:p14="http://schemas.microsoft.com/office/powerpoint/2010/main" val="1520433533"/>
              </p:ext>
            </p:extLst>
          </p:nvPr>
        </p:nvGraphicFramePr>
        <p:xfrm>
          <a:off x="628653" y="1023581"/>
          <a:ext cx="7942140" cy="5227093"/>
        </p:xfrm>
        <a:graphic>
          <a:graphicData uri="http://schemas.openxmlformats.org/drawingml/2006/table">
            <a:tbl>
              <a:tblPr firstRow="1" firstCol="1" bandRow="1">
                <a:tableStyleId>{0E3FDE45-AF77-4B5C-9715-49D594BDF05E}</a:tableStyleId>
              </a:tblPr>
              <a:tblGrid>
                <a:gridCol w="1109266"/>
                <a:gridCol w="1196350"/>
                <a:gridCol w="1407134"/>
                <a:gridCol w="1392914"/>
                <a:gridCol w="1418238"/>
                <a:gridCol w="1418238"/>
              </a:tblGrid>
              <a:tr h="358644">
                <a:tc rowSpan="2" gridSpan="2">
                  <a:txBody>
                    <a:bodyPr/>
                    <a:lstStyle/>
                    <a:p>
                      <a:pPr marL="0" marR="0" algn="ctr">
                        <a:lnSpc>
                          <a:spcPct val="150000"/>
                        </a:lnSpc>
                        <a:spcBef>
                          <a:spcPts val="0"/>
                        </a:spcBef>
                        <a:spcAft>
                          <a:spcPts val="0"/>
                        </a:spcAft>
                      </a:pPr>
                      <a:r>
                        <a:rPr lang="en-GB" sz="1400" dirty="0">
                          <a:effectLst/>
                        </a:rPr>
                        <a:t>Demographic Variables</a:t>
                      </a:r>
                      <a:endParaRPr lang="en-US" sz="1400" b="1" dirty="0">
                        <a:effectLst/>
                        <a:latin typeface="Calibri"/>
                        <a:ea typeface="Calibri"/>
                        <a:cs typeface="Times New Roman"/>
                      </a:endParaRPr>
                    </a:p>
                  </a:txBody>
                  <a:tcPr marL="59735" marR="59735" marT="0" marB="0" anchor="ctr">
                    <a:solidFill>
                      <a:schemeClr val="bg1"/>
                    </a:solidFill>
                  </a:tcPr>
                </a:tc>
                <a:tc rowSpan="2" hMerge="1">
                  <a:txBody>
                    <a:bodyPr/>
                    <a:lstStyle/>
                    <a:p>
                      <a:endParaRPr lang="en-US"/>
                    </a:p>
                  </a:txBody>
                  <a:tcPr/>
                </a:tc>
                <a:tc gridSpan="2">
                  <a:txBody>
                    <a:bodyPr/>
                    <a:lstStyle/>
                    <a:p>
                      <a:pPr marL="0" marR="0" algn="ctr">
                        <a:lnSpc>
                          <a:spcPct val="150000"/>
                        </a:lnSpc>
                        <a:spcBef>
                          <a:spcPts val="0"/>
                        </a:spcBef>
                        <a:spcAft>
                          <a:spcPts val="0"/>
                        </a:spcAft>
                      </a:pPr>
                      <a:r>
                        <a:rPr lang="en-GB" sz="1400" dirty="0">
                          <a:effectLst/>
                        </a:rPr>
                        <a:t>Adolescents (</a:t>
                      </a:r>
                      <a:r>
                        <a:rPr lang="en-GB" sz="1400" dirty="0" smtClean="0">
                          <a:effectLst/>
                        </a:rPr>
                        <a:t>12-19 years;</a:t>
                      </a:r>
                      <a:r>
                        <a:rPr lang="en-GB" sz="1400" baseline="0" dirty="0" smtClean="0">
                          <a:effectLst/>
                        </a:rPr>
                        <a:t> </a:t>
                      </a:r>
                      <a:r>
                        <a:rPr lang="en-GB" sz="1400" dirty="0" smtClean="0">
                          <a:effectLst/>
                        </a:rPr>
                        <a:t>N </a:t>
                      </a:r>
                      <a:r>
                        <a:rPr lang="en-GB" sz="1400" dirty="0">
                          <a:effectLst/>
                        </a:rPr>
                        <a:t>= </a:t>
                      </a:r>
                      <a:r>
                        <a:rPr lang="en-GB" sz="1400" dirty="0" smtClean="0">
                          <a:effectLst/>
                        </a:rPr>
                        <a:t>5,002)</a:t>
                      </a:r>
                      <a:endParaRPr lang="en-US" sz="1400" b="1" dirty="0">
                        <a:effectLst/>
                        <a:latin typeface="Calibri"/>
                        <a:ea typeface="Calibri"/>
                        <a:cs typeface="Times New Roman"/>
                      </a:endParaRPr>
                    </a:p>
                  </a:txBody>
                  <a:tcPr marL="59735" marR="59735" marT="0"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GB" sz="1400" dirty="0">
                          <a:effectLst/>
                        </a:rPr>
                        <a:t>Adults (20-50 </a:t>
                      </a:r>
                      <a:r>
                        <a:rPr lang="en-GB" sz="1400" dirty="0" smtClean="0">
                          <a:effectLst/>
                        </a:rPr>
                        <a:t>years;</a:t>
                      </a:r>
                      <a:r>
                        <a:rPr lang="en-GB" sz="1400" baseline="0" dirty="0" smtClean="0">
                          <a:effectLst/>
                        </a:rPr>
                        <a:t> </a:t>
                      </a:r>
                      <a:r>
                        <a:rPr lang="en-GB" sz="1400" dirty="0" smtClean="0">
                          <a:effectLst/>
                        </a:rPr>
                        <a:t>N </a:t>
                      </a:r>
                      <a:r>
                        <a:rPr lang="en-GB" sz="1400" dirty="0">
                          <a:effectLst/>
                        </a:rPr>
                        <a:t>= </a:t>
                      </a:r>
                      <a:r>
                        <a:rPr lang="en-GB" sz="1400" dirty="0" smtClean="0">
                          <a:effectLst/>
                        </a:rPr>
                        <a:t>17,238) </a:t>
                      </a:r>
                      <a:endParaRPr lang="en-US" sz="1400" b="1" dirty="0">
                        <a:effectLst/>
                        <a:latin typeface="Calibri"/>
                        <a:ea typeface="Calibri"/>
                        <a:cs typeface="Times New Roman"/>
                      </a:endParaRPr>
                    </a:p>
                  </a:txBody>
                  <a:tcPr marL="59735" marR="59735" marT="0"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bg1"/>
                    </a:solidFill>
                  </a:tcPr>
                </a:tc>
                <a:tc hMerge="1">
                  <a:txBody>
                    <a:bodyPr/>
                    <a:lstStyle/>
                    <a:p>
                      <a:endParaRPr lang="en-US"/>
                    </a:p>
                  </a:txBody>
                  <a:tcPr/>
                </a:tc>
              </a:tr>
              <a:tr h="358644">
                <a:tc gridSpan="2" vMerge="1">
                  <a:txBody>
                    <a:bodyPr/>
                    <a:lstStyle/>
                    <a:p>
                      <a:endParaRPr lang="en-US"/>
                    </a:p>
                  </a:txBody>
                  <a:tcPr/>
                </a:tc>
                <a:tc hMerge="1" vMerge="1">
                  <a:txBody>
                    <a:bodyPr/>
                    <a:lstStyle/>
                    <a:p>
                      <a:endParaRPr lang="en-US"/>
                    </a:p>
                  </a:txBody>
                  <a:tcPr/>
                </a:tc>
                <a:tc>
                  <a:txBody>
                    <a:bodyPr/>
                    <a:lstStyle/>
                    <a:p>
                      <a:pPr marL="0" marR="0" algn="ctr">
                        <a:lnSpc>
                          <a:spcPct val="150000"/>
                        </a:lnSpc>
                        <a:spcBef>
                          <a:spcPts val="0"/>
                        </a:spcBef>
                        <a:spcAft>
                          <a:spcPts val="0"/>
                        </a:spcAft>
                      </a:pPr>
                      <a:r>
                        <a:rPr lang="en-GB" sz="1400" b="1" dirty="0">
                          <a:effectLst/>
                        </a:rPr>
                        <a:t>n</a:t>
                      </a:r>
                      <a:endParaRPr lang="en-US" sz="1400" b="1" dirty="0">
                        <a:solidFill>
                          <a:schemeClr val="bg1"/>
                        </a:solidFill>
                        <a:effectLst/>
                        <a:latin typeface="Calibri"/>
                        <a:ea typeface="Calibri"/>
                        <a:cs typeface="Times New Roman"/>
                      </a:endParaRPr>
                    </a:p>
                  </a:txBody>
                  <a:tcPr marL="59735" marR="59735" marT="0" marB="0">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GB" sz="1400" b="1" dirty="0">
                          <a:effectLst/>
                        </a:rPr>
                        <a:t>%</a:t>
                      </a:r>
                      <a:endParaRPr lang="en-US" sz="1400" b="1" dirty="0">
                        <a:solidFill>
                          <a:schemeClr val="bg1"/>
                        </a:solidFill>
                        <a:effectLst/>
                        <a:latin typeface="Calibri"/>
                        <a:ea typeface="Calibri"/>
                        <a:cs typeface="Times New Roman"/>
                      </a:endParaRPr>
                    </a:p>
                  </a:txBody>
                  <a:tcPr marL="59735" marR="59735"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GB" sz="1400" b="1" dirty="0">
                          <a:effectLst/>
                        </a:rPr>
                        <a:t>n</a:t>
                      </a:r>
                      <a:endParaRPr lang="en-US" sz="1400" b="1" dirty="0">
                        <a:solidFill>
                          <a:schemeClr val="bg1"/>
                        </a:solidFill>
                        <a:effectLst/>
                        <a:latin typeface="Calibri"/>
                        <a:ea typeface="Calibri"/>
                        <a:cs typeface="Times New Roman"/>
                      </a:endParaRPr>
                    </a:p>
                  </a:txBody>
                  <a:tcPr marL="59735" marR="59735"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50000"/>
                        </a:lnSpc>
                        <a:spcBef>
                          <a:spcPts val="0"/>
                        </a:spcBef>
                        <a:spcAft>
                          <a:spcPts val="0"/>
                        </a:spcAft>
                      </a:pPr>
                      <a:r>
                        <a:rPr lang="en-GB" sz="1400" b="1" dirty="0">
                          <a:effectLst/>
                        </a:rPr>
                        <a:t>%</a:t>
                      </a:r>
                      <a:endParaRPr lang="en-US" sz="1400" b="1" dirty="0">
                        <a:solidFill>
                          <a:schemeClr val="bg1"/>
                        </a:solidFill>
                        <a:effectLst/>
                        <a:latin typeface="Calibri"/>
                        <a:ea typeface="Calibri"/>
                        <a:cs typeface="Times New Roman"/>
                      </a:endParaRPr>
                    </a:p>
                  </a:txBody>
                  <a:tcPr marL="59735" marR="59735" marT="0" marB="0">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961">
                <a:tc gridSpan="2">
                  <a:txBody>
                    <a:bodyPr/>
                    <a:lstStyle/>
                    <a:p>
                      <a:pPr marL="0" marR="0" algn="l">
                        <a:lnSpc>
                          <a:spcPct val="115000"/>
                        </a:lnSpc>
                        <a:spcBef>
                          <a:spcPts val="0"/>
                        </a:spcBef>
                        <a:spcAft>
                          <a:spcPts val="0"/>
                        </a:spcAft>
                      </a:pPr>
                      <a:r>
                        <a:rPr lang="en-GB" sz="1400" dirty="0" smtClean="0">
                          <a:effectLst/>
                        </a:rPr>
                        <a:t>Parity</a:t>
                      </a:r>
                      <a:endParaRPr lang="en-US" sz="1400" dirty="0">
                        <a:effectLst/>
                      </a:endParaRPr>
                    </a:p>
                  </a:txBody>
                  <a:tcPr marL="59735" marR="59735" marT="0" marB="0">
                    <a:solidFill>
                      <a:schemeClr val="accent2">
                        <a:lumMod val="20000"/>
                        <a:lumOff val="80000"/>
                      </a:schemeClr>
                    </a:solidFill>
                  </a:tcPr>
                </a:tc>
                <a:tc hMerge="1">
                  <a:txBody>
                    <a:bodyPr/>
                    <a:lstStyle/>
                    <a:p>
                      <a:pPr marL="0" marR="0" algn="ctr">
                        <a:lnSpc>
                          <a:spcPct val="115000"/>
                        </a:lnSpc>
                        <a:spcBef>
                          <a:spcPts val="0"/>
                        </a:spcBef>
                        <a:spcAft>
                          <a:spcPts val="0"/>
                        </a:spcAft>
                      </a:pPr>
                      <a:endParaRPr lang="en-US" sz="1300" b="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lnT w="12700" cap="flat" cmpd="sng" algn="ctr">
                      <a:solidFill>
                        <a:schemeClr val="accent2"/>
                      </a:solidFill>
                      <a:prstDash val="solid"/>
                      <a:round/>
                      <a:headEnd type="none" w="med" len="med"/>
                      <a:tailEnd type="none" w="med" len="med"/>
                    </a:lnT>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lnT w="12700" cap="flat" cmpd="sng" algn="ctr">
                      <a:solidFill>
                        <a:schemeClr val="accent2"/>
                      </a:solidFill>
                      <a:prstDash val="solid"/>
                      <a:round/>
                      <a:headEnd type="none" w="med" len="med"/>
                      <a:tailEnd type="none" w="med" len="med"/>
                    </a:lnT>
                    <a:solidFill>
                      <a:schemeClr val="accent2">
                        <a:lumMod val="20000"/>
                        <a:lumOff val="80000"/>
                      </a:schemeClr>
                    </a:solidFill>
                  </a:tcPr>
                </a:tc>
              </a:tr>
              <a:tr h="299885">
                <a:tc>
                  <a:txBody>
                    <a:bodyPr/>
                    <a:lstStyle/>
                    <a:p>
                      <a:pPr marL="0" marR="0" algn="ctr">
                        <a:lnSpc>
                          <a:spcPct val="115000"/>
                        </a:lnSpc>
                        <a:spcBef>
                          <a:spcPts val="0"/>
                        </a:spcBef>
                        <a:spcAft>
                          <a:spcPts val="0"/>
                        </a:spcAft>
                      </a:pPr>
                      <a:r>
                        <a:rPr lang="en-US" sz="1400" b="0" dirty="0" smtClean="0">
                          <a:effectLst/>
                          <a:latin typeface="Calibri"/>
                          <a:ea typeface="Calibri"/>
                          <a:cs typeface="Times New Roman"/>
                        </a:rPr>
                        <a:t>0</a:t>
                      </a:r>
                      <a:endParaRPr lang="en-US" sz="1400" b="0" dirty="0">
                        <a:effectLst/>
                        <a:latin typeface="Calibri"/>
                        <a:ea typeface="Calibri"/>
                        <a:cs typeface="Times New Roman"/>
                      </a:endParaRPr>
                    </a:p>
                  </a:txBody>
                  <a:tcPr marL="59735" marR="59735" marT="0" marB="0" anchor="ctr">
                    <a:solidFill>
                      <a:schemeClr val="bg1"/>
                    </a:solidFill>
                  </a:tcPr>
                </a:tc>
                <a:tc>
                  <a:txBody>
                    <a:bodyPr/>
                    <a:lstStyle/>
                    <a:p>
                      <a:pPr marL="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nchor="ctr">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4,140</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82.77</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2,719</a:t>
                      </a: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15.77</a:t>
                      </a:r>
                    </a:p>
                  </a:txBody>
                  <a:tcPr marL="59735" marR="59735" marT="0" marB="0">
                    <a:solidFill>
                      <a:schemeClr val="bg1"/>
                    </a:solidFill>
                  </a:tcPr>
                </a:tc>
              </a:tr>
              <a:tr h="302252">
                <a:tc>
                  <a:txBody>
                    <a:bodyPr/>
                    <a:lstStyle/>
                    <a:p>
                      <a:pPr marL="0" marR="0" algn="ctr">
                        <a:lnSpc>
                          <a:spcPct val="115000"/>
                        </a:lnSpc>
                        <a:spcBef>
                          <a:spcPts val="0"/>
                        </a:spcBef>
                        <a:spcAft>
                          <a:spcPts val="0"/>
                        </a:spcAft>
                      </a:pPr>
                      <a:r>
                        <a:rPr lang="en-US" sz="1400" b="0" dirty="0" smtClean="0">
                          <a:effectLst/>
                          <a:latin typeface="Calibri"/>
                          <a:ea typeface="Calibri"/>
                          <a:cs typeface="Times New Roman"/>
                        </a:rPr>
                        <a:t>1-4</a:t>
                      </a: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859</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17.17</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14,025</a:t>
                      </a: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81.36</a:t>
                      </a:r>
                    </a:p>
                  </a:txBody>
                  <a:tcPr marL="59735" marR="59735" marT="0" marB="0">
                    <a:solidFill>
                      <a:schemeClr val="bg1"/>
                    </a:solidFill>
                  </a:tcPr>
                </a:tc>
              </a:tr>
              <a:tr h="274961">
                <a:tc>
                  <a:txBody>
                    <a:bodyPr/>
                    <a:lstStyle/>
                    <a:p>
                      <a:pPr marL="0" marR="0" algn="ctr">
                        <a:lnSpc>
                          <a:spcPct val="115000"/>
                        </a:lnSpc>
                        <a:spcBef>
                          <a:spcPts val="0"/>
                        </a:spcBef>
                        <a:spcAft>
                          <a:spcPts val="0"/>
                        </a:spcAft>
                      </a:pPr>
                      <a:r>
                        <a:rPr lang="en-US" sz="1400" b="0" dirty="0" smtClean="0">
                          <a:effectLst/>
                          <a:latin typeface="Calibri"/>
                          <a:ea typeface="Calibri"/>
                          <a:cs typeface="Times New Roman"/>
                        </a:rPr>
                        <a:t>5-10</a:t>
                      </a: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0.06</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494</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2.87</a:t>
                      </a:r>
                      <a:endParaRPr lang="en-US" sz="1400" dirty="0">
                        <a:effectLst/>
                        <a:latin typeface="Calibri"/>
                        <a:ea typeface="Calibri"/>
                        <a:cs typeface="Times New Roman"/>
                      </a:endParaRPr>
                    </a:p>
                  </a:txBody>
                  <a:tcPr marL="59735" marR="59735" marT="0" marB="0">
                    <a:solidFill>
                      <a:schemeClr val="bg1"/>
                    </a:solidFill>
                  </a:tcPr>
                </a:tc>
              </a:tr>
              <a:tr h="274961">
                <a:tc gridSpan="2">
                  <a:txBody>
                    <a:bodyPr/>
                    <a:lstStyle/>
                    <a:p>
                      <a:pPr marL="0" marR="0" algn="l">
                        <a:lnSpc>
                          <a:spcPct val="115000"/>
                        </a:lnSpc>
                        <a:spcBef>
                          <a:spcPts val="0"/>
                        </a:spcBef>
                        <a:spcAft>
                          <a:spcPts val="0"/>
                        </a:spcAft>
                      </a:pPr>
                      <a:r>
                        <a:rPr lang="en-GB" sz="1400" dirty="0" smtClean="0">
                          <a:effectLst/>
                        </a:rPr>
                        <a:t>Gravida</a:t>
                      </a:r>
                      <a:endParaRPr lang="en-US" sz="1400" dirty="0">
                        <a:effectLst/>
                      </a:endParaRPr>
                    </a:p>
                  </a:txBody>
                  <a:tcPr marL="59735" marR="59735" marT="0" marB="0">
                    <a:solidFill>
                      <a:schemeClr val="accent2">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endParaRPr lang="en-US" sz="1400" dirty="0">
                        <a:effectLst/>
                      </a:endParaRPr>
                    </a:p>
                  </a:txBody>
                  <a:tcPr marL="59735" marR="59735" marT="0" marB="0">
                    <a:solidFill>
                      <a:schemeClr val="accent2">
                        <a:lumMod val="20000"/>
                        <a:lumOff val="80000"/>
                      </a:schemeClr>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1-2</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l">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4,872</a:t>
                      </a: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97.40</a:t>
                      </a: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7,536</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43.72</a:t>
                      </a:r>
                      <a:endParaRPr lang="en-US" sz="1400" dirty="0">
                        <a:effectLst/>
                        <a:latin typeface="Calibri"/>
                        <a:ea typeface="Calibri"/>
                        <a:cs typeface="Times New Roman"/>
                      </a:endParaRPr>
                    </a:p>
                  </a:txBody>
                  <a:tcPr marL="59735" marR="59735" marT="0" marB="0">
                    <a:solidFill>
                      <a:schemeClr val="bg1"/>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3-4</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l">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112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2.24</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rPr>
                        <a:t>7,803</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45.27</a:t>
                      </a:r>
                      <a:endParaRPr lang="en-US" sz="1400" dirty="0">
                        <a:effectLst/>
                        <a:latin typeface="Calibri"/>
                        <a:ea typeface="Calibri"/>
                        <a:cs typeface="Times New Roman"/>
                      </a:endParaRPr>
                    </a:p>
                  </a:txBody>
                  <a:tcPr marL="59735" marR="59735" marT="0" marB="0">
                    <a:solidFill>
                      <a:schemeClr val="bg1"/>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5-11</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l">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0.12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latin typeface="+mn-lt"/>
                          <a:ea typeface="Calibri"/>
                          <a:cs typeface="Times New Roman"/>
                        </a:rPr>
                        <a:t>1,880</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10.91</a:t>
                      </a:r>
                      <a:endParaRPr lang="en-US" sz="1400" dirty="0">
                        <a:effectLst/>
                        <a:latin typeface="Calibri"/>
                        <a:ea typeface="Calibri"/>
                        <a:cs typeface="Times New Roman"/>
                      </a:endParaRPr>
                    </a:p>
                  </a:txBody>
                  <a:tcPr marL="59735" marR="59735" marT="0" marB="0">
                    <a:solidFill>
                      <a:schemeClr val="bg1"/>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Missing</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l">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0.24</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latin typeface="+mn-lt"/>
                          <a:ea typeface="Calibri"/>
                          <a:cs typeface="Times New Roman"/>
                        </a:rPr>
                        <a:t>19</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0.11</a:t>
                      </a:r>
                      <a:endParaRPr lang="en-US" sz="1400" dirty="0">
                        <a:effectLst/>
                        <a:latin typeface="Calibri"/>
                        <a:ea typeface="Calibri"/>
                        <a:cs typeface="Times New Roman"/>
                      </a:endParaRPr>
                    </a:p>
                  </a:txBody>
                  <a:tcPr marL="59735" marR="59735" marT="0" marB="0">
                    <a:solidFill>
                      <a:schemeClr val="bg1"/>
                    </a:solidFill>
                  </a:tcPr>
                </a:tc>
              </a:tr>
              <a:tr h="333175">
                <a:tc gridSpan="2">
                  <a:txBody>
                    <a:bodyPr/>
                    <a:lstStyle/>
                    <a:p>
                      <a:pPr marL="0" marR="0" algn="l">
                        <a:lnSpc>
                          <a:spcPct val="115000"/>
                        </a:lnSpc>
                        <a:spcBef>
                          <a:spcPts val="0"/>
                        </a:spcBef>
                        <a:spcAft>
                          <a:spcPts val="0"/>
                        </a:spcAft>
                      </a:pPr>
                      <a:r>
                        <a:rPr lang="en-GB" sz="1400" dirty="0">
                          <a:effectLst/>
                        </a:rPr>
                        <a:t>Gestational age of </a:t>
                      </a:r>
                      <a:r>
                        <a:rPr lang="en-GB" sz="1400" dirty="0" smtClean="0">
                          <a:effectLst/>
                        </a:rPr>
                        <a:t>booking</a:t>
                      </a:r>
                      <a:endParaRPr lang="en-US" sz="1400" dirty="0">
                        <a:effectLst/>
                      </a:endParaRPr>
                    </a:p>
                  </a:txBody>
                  <a:tcPr marL="59735" marR="59735" marT="0" marB="0">
                    <a:solidFill>
                      <a:schemeClr val="accent2">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dirty="0">
                        <a:effectLst/>
                        <a:latin typeface="Calibri"/>
                        <a:ea typeface="Calibri"/>
                        <a:cs typeface="Times New Roman"/>
                      </a:endParaRPr>
                    </a:p>
                  </a:txBody>
                  <a:tcPr marL="59735" marR="59735" marT="0" marB="0">
                    <a:solidFill>
                      <a:schemeClr val="accent2">
                        <a:lumMod val="20000"/>
                        <a:lumOff val="80000"/>
                      </a:schemeClr>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0-12</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462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9.62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effectLst/>
                          <a:latin typeface="+mn-lt"/>
                          <a:ea typeface="Calibri"/>
                          <a:cs typeface="Times New Roman"/>
                        </a:rPr>
                        <a:t>1,158</a:t>
                      </a: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7.00</a:t>
                      </a:r>
                      <a:endParaRPr lang="en-US" sz="1400" dirty="0">
                        <a:effectLst/>
                        <a:latin typeface="Calibri"/>
                        <a:ea typeface="Calibri"/>
                        <a:cs typeface="Times New Roman"/>
                      </a:endParaRPr>
                    </a:p>
                  </a:txBody>
                  <a:tcPr marL="59735" marR="59735" marT="0" marB="0">
                    <a:solidFill>
                      <a:schemeClr val="bg1"/>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13-24</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2,890</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60.20</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8,791</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53.17</a:t>
                      </a:r>
                      <a:endParaRPr lang="en-US" sz="1400" dirty="0">
                        <a:effectLst/>
                        <a:latin typeface="Calibri"/>
                        <a:ea typeface="Calibri"/>
                        <a:cs typeface="Times New Roman"/>
                      </a:endParaRPr>
                    </a:p>
                  </a:txBody>
                  <a:tcPr marL="59735" marR="59735" marT="0" marB="0">
                    <a:solidFill>
                      <a:schemeClr val="bg1"/>
                    </a:solidFill>
                  </a:tcPr>
                </a:tc>
              </a:tr>
              <a:tr h="274961">
                <a:tc>
                  <a:txBody>
                    <a:bodyPr/>
                    <a:lstStyle/>
                    <a:p>
                      <a:pPr marL="57150" marR="0" algn="ctr">
                        <a:lnSpc>
                          <a:spcPct val="115000"/>
                        </a:lnSpc>
                        <a:spcBef>
                          <a:spcPts val="0"/>
                        </a:spcBef>
                        <a:spcAft>
                          <a:spcPts val="0"/>
                        </a:spcAft>
                      </a:pPr>
                      <a:r>
                        <a:rPr lang="en-US" sz="1400" b="0" dirty="0" smtClean="0">
                          <a:effectLst/>
                          <a:latin typeface="Calibri"/>
                          <a:ea typeface="Calibri"/>
                          <a:cs typeface="Times New Roman"/>
                        </a:rPr>
                        <a:t>25-42</a:t>
                      </a:r>
                      <a:endParaRPr lang="en-US" sz="1400" b="0" dirty="0">
                        <a:effectLst/>
                        <a:latin typeface="Calibri"/>
                        <a:ea typeface="Calibri"/>
                        <a:cs typeface="Times New Roman"/>
                      </a:endParaRPr>
                    </a:p>
                  </a:txBody>
                  <a:tcPr marL="59735" marR="59735" marT="0" marB="0">
                    <a:solidFill>
                      <a:schemeClr val="bg1"/>
                    </a:solidFill>
                  </a:tcPr>
                </a:tc>
                <a:tc>
                  <a:txBody>
                    <a:bodyPr/>
                    <a:lstStyle/>
                    <a:p>
                      <a:pPr marL="5715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1,449</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30.18</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6,585</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39.83</a:t>
                      </a:r>
                      <a:endParaRPr lang="en-US" sz="1400" dirty="0">
                        <a:effectLst/>
                        <a:latin typeface="Calibri"/>
                        <a:ea typeface="Calibri"/>
                        <a:cs typeface="Times New Roman"/>
                      </a:endParaRPr>
                    </a:p>
                  </a:txBody>
                  <a:tcPr marL="59735" marR="59735" marT="0" marB="0">
                    <a:solidFill>
                      <a:schemeClr val="bg1"/>
                    </a:solidFill>
                  </a:tcPr>
                </a:tc>
              </a:tr>
              <a:tr h="274961">
                <a:tc gridSpan="2">
                  <a:txBody>
                    <a:bodyPr/>
                    <a:lstStyle/>
                    <a:p>
                      <a:pPr marL="0" marR="0" algn="l">
                        <a:lnSpc>
                          <a:spcPct val="115000"/>
                        </a:lnSpc>
                        <a:spcBef>
                          <a:spcPts val="0"/>
                        </a:spcBef>
                        <a:spcAft>
                          <a:spcPts val="0"/>
                        </a:spcAft>
                      </a:pPr>
                      <a:r>
                        <a:rPr lang="en-GB" sz="1400" dirty="0" smtClean="0">
                          <a:effectLst/>
                        </a:rPr>
                        <a:t>Number of ANC visits</a:t>
                      </a:r>
                      <a:endParaRPr lang="en-US" sz="1400" dirty="0" smtClean="0">
                        <a:effectLst/>
                      </a:endParaRPr>
                    </a:p>
                  </a:txBody>
                  <a:tcPr marL="59735" marR="59735" marT="0" marB="0"/>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 </a:t>
                      </a:r>
                      <a:endParaRPr lang="en-US" sz="1400" dirty="0" smtClean="0">
                        <a:effectLst/>
                      </a:endParaRPr>
                    </a:p>
                  </a:txBody>
                  <a:tcPr marL="59735" marR="59735" marT="0" marB="0"/>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tc>
                <a:tc>
                  <a:txBody>
                    <a:bodyPr/>
                    <a:lstStyle/>
                    <a:p>
                      <a:pPr marL="0" marR="0" algn="ctr">
                        <a:lnSpc>
                          <a:spcPct val="115000"/>
                        </a:lnSpc>
                        <a:spcBef>
                          <a:spcPts val="0"/>
                        </a:spcBef>
                        <a:spcAft>
                          <a:spcPts val="0"/>
                        </a:spcAft>
                      </a:pPr>
                      <a:r>
                        <a:rPr lang="en-GB" sz="1400" dirty="0">
                          <a:effectLst/>
                        </a:rPr>
                        <a:t> </a:t>
                      </a:r>
                      <a:endParaRPr lang="en-US" sz="1400" dirty="0">
                        <a:effectLst/>
                      </a:endParaRPr>
                    </a:p>
                  </a:txBody>
                  <a:tcPr marL="59735" marR="59735" marT="0" marB="0"/>
                </a:tc>
              </a:tr>
              <a:tr h="274961">
                <a:tc>
                  <a:txBody>
                    <a:bodyPr/>
                    <a:lstStyle/>
                    <a:p>
                      <a:pPr marL="0" marR="0" algn="ctr">
                        <a:lnSpc>
                          <a:spcPct val="115000"/>
                        </a:lnSpc>
                        <a:spcBef>
                          <a:spcPts val="0"/>
                        </a:spcBef>
                        <a:spcAft>
                          <a:spcPts val="0"/>
                        </a:spcAft>
                      </a:pPr>
                      <a:r>
                        <a:rPr lang="en-US" sz="1400" b="0" dirty="0" smtClean="0">
                          <a:effectLst/>
                          <a:latin typeface="Calibri"/>
                          <a:ea typeface="Calibri"/>
                          <a:cs typeface="Times New Roman"/>
                        </a:rPr>
                        <a:t>1-3</a:t>
                      </a:r>
                      <a:endParaRPr lang="en-US" sz="1400" b="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3,058</a:t>
                      </a:r>
                      <a:endParaRPr lang="en-US" sz="140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61.18</a:t>
                      </a:r>
                      <a:endParaRPr lang="en-US" sz="140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10,899</a:t>
                      </a:r>
                      <a:endParaRPr lang="en-US" sz="1400" dirty="0">
                        <a:effectLst/>
                        <a:latin typeface="Calibri"/>
                        <a:ea typeface="Calibri"/>
                        <a:cs typeface="Times New Roman"/>
                      </a:endParaRPr>
                    </a:p>
                  </a:txBody>
                  <a:tcPr marL="59735" marR="59735" marT="0" marB="0"/>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63.33</a:t>
                      </a:r>
                      <a:endParaRPr lang="en-US" sz="1400" dirty="0">
                        <a:effectLst/>
                        <a:latin typeface="Calibri"/>
                        <a:ea typeface="Calibri"/>
                        <a:cs typeface="Times New Roman"/>
                      </a:endParaRPr>
                    </a:p>
                  </a:txBody>
                  <a:tcPr marL="59735" marR="59735" marT="0" marB="0"/>
                </a:tc>
              </a:tr>
              <a:tr h="274961">
                <a:tc>
                  <a:txBody>
                    <a:bodyPr/>
                    <a:lstStyle/>
                    <a:p>
                      <a:pPr marL="0" marR="0" algn="ctr">
                        <a:lnSpc>
                          <a:spcPct val="115000"/>
                        </a:lnSpc>
                        <a:spcBef>
                          <a:spcPts val="0"/>
                        </a:spcBef>
                        <a:spcAft>
                          <a:spcPts val="0"/>
                        </a:spcAft>
                      </a:pPr>
                      <a:r>
                        <a:rPr lang="en-US" sz="1400" b="0" dirty="0" smtClean="0">
                          <a:effectLst/>
                          <a:latin typeface="Calibri"/>
                          <a:ea typeface="Calibri"/>
                          <a:cs typeface="Times New Roman"/>
                        </a:rPr>
                        <a:t>4-9</a:t>
                      </a: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endParaRPr lang="en-US" sz="1400" b="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1,940</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38.82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6,312</a:t>
                      </a:r>
                      <a:endParaRPr lang="en-US" sz="1400" dirty="0">
                        <a:effectLst/>
                        <a:latin typeface="Calibri"/>
                        <a:ea typeface="Calibri"/>
                        <a:cs typeface="Times New Roman"/>
                      </a:endParaRPr>
                    </a:p>
                  </a:txBody>
                  <a:tcPr marL="59735" marR="59735" marT="0" marB="0">
                    <a:solidFill>
                      <a:schemeClr val="bg1"/>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36.67</a:t>
                      </a:r>
                      <a:endParaRPr lang="en-US" sz="1400" dirty="0">
                        <a:effectLst/>
                        <a:latin typeface="Calibri"/>
                        <a:ea typeface="Calibri"/>
                        <a:cs typeface="Times New Roman"/>
                      </a:endParaRPr>
                    </a:p>
                  </a:txBody>
                  <a:tcPr marL="59735" marR="59735" marT="0" marB="0">
                    <a:solidFill>
                      <a:schemeClr val="bg1"/>
                    </a:solidFill>
                  </a:tcPr>
                </a:tc>
              </a:tr>
            </a:tbl>
          </a:graphicData>
        </a:graphic>
      </p:graphicFrame>
      <p:sp>
        <p:nvSpPr>
          <p:cNvPr id="3" name="Rectangle 2"/>
          <p:cNvSpPr/>
          <p:nvPr/>
        </p:nvSpPr>
        <p:spPr>
          <a:xfrm>
            <a:off x="4681183" y="1937982"/>
            <a:ext cx="641445" cy="395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10816" y="2247331"/>
            <a:ext cx="705136" cy="395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81184" y="3073021"/>
            <a:ext cx="641443" cy="395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81183" y="4551528"/>
            <a:ext cx="641444" cy="8256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10816" y="4562902"/>
            <a:ext cx="705136" cy="8143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81184" y="5679743"/>
            <a:ext cx="641444" cy="57093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22192" y="5695665"/>
            <a:ext cx="693760" cy="5550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10816" y="3073021"/>
            <a:ext cx="705136" cy="6118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6567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186" y="206214"/>
            <a:ext cx="8954813" cy="823298"/>
          </a:xfrm>
        </p:spPr>
        <p:txBody>
          <a:bodyPr>
            <a:noAutofit/>
          </a:bodyPr>
          <a:lstStyle/>
          <a:p>
            <a:r>
              <a:rPr lang="en-GB" sz="2400" b="1" dirty="0" smtClean="0">
                <a:solidFill>
                  <a:schemeClr val="accent2"/>
                </a:solidFill>
                <a:latin typeface="+mn-lt"/>
              </a:rPr>
              <a:t>Chi-Square Test Results:</a:t>
            </a:r>
            <a:r>
              <a:rPr lang="en-GB" sz="1800" b="1" dirty="0" smtClean="0">
                <a:solidFill>
                  <a:schemeClr val="accent2"/>
                </a:solidFill>
                <a:latin typeface="+mn-lt"/>
              </a:rPr>
              <a:t> </a:t>
            </a:r>
            <a:r>
              <a:rPr lang="en-GB" sz="2000" b="1" dirty="0" smtClean="0">
                <a:solidFill>
                  <a:schemeClr val="accent2"/>
                </a:solidFill>
                <a:latin typeface="+mn-lt"/>
              </a:rPr>
              <a:t>ANC attendance and HIV </a:t>
            </a:r>
            <a:r>
              <a:rPr lang="en-GB" sz="2000" b="1" dirty="0">
                <a:solidFill>
                  <a:schemeClr val="accent2"/>
                </a:solidFill>
                <a:latin typeface="+mn-lt"/>
              </a:rPr>
              <a:t>service utilization among adolescent and adult pregnant women booking for </a:t>
            </a:r>
            <a:r>
              <a:rPr lang="en-GB" sz="2000" b="1" dirty="0" smtClean="0">
                <a:solidFill>
                  <a:schemeClr val="accent2"/>
                </a:solidFill>
                <a:latin typeface="+mn-lt"/>
              </a:rPr>
              <a:t>ANC, </a:t>
            </a:r>
            <a:r>
              <a:rPr lang="en-GB" sz="2000" b="1" dirty="0" smtClean="0">
                <a:solidFill>
                  <a:schemeClr val="accent2"/>
                </a:solidFill>
                <a:latin typeface="+mn-lt"/>
              </a:rPr>
              <a:t>EDB, Sep </a:t>
            </a:r>
            <a:r>
              <a:rPr lang="en-GB" sz="2000" b="1" dirty="0" smtClean="0">
                <a:solidFill>
                  <a:schemeClr val="accent2"/>
                </a:solidFill>
                <a:latin typeface="+mn-lt"/>
              </a:rPr>
              <a:t>2011-Dec 2013</a:t>
            </a:r>
            <a:endParaRPr lang="en-US" sz="2000" dirty="0">
              <a:solidFill>
                <a:schemeClr val="accent2"/>
              </a:solidFill>
              <a:latin typeface="+mn-lt"/>
              <a:ea typeface="+mn-ea"/>
              <a:cs typeface="Museo Slab 300"/>
            </a:endParaRPr>
          </a:p>
        </p:txBody>
      </p:sp>
      <p:graphicFrame>
        <p:nvGraphicFramePr>
          <p:cNvPr id="4" name="Table 3"/>
          <p:cNvGraphicFramePr>
            <a:graphicFrameLocks noGrp="1"/>
          </p:cNvGraphicFramePr>
          <p:nvPr>
            <p:extLst>
              <p:ext uri="{D42A27DB-BD31-4B8C-83A1-F6EECF244321}">
                <p14:modId xmlns:p14="http://schemas.microsoft.com/office/powerpoint/2010/main" val="716708042"/>
              </p:ext>
            </p:extLst>
          </p:nvPr>
        </p:nvGraphicFramePr>
        <p:xfrm>
          <a:off x="586854" y="1029512"/>
          <a:ext cx="8023178" cy="4985794"/>
        </p:xfrm>
        <a:graphic>
          <a:graphicData uri="http://schemas.openxmlformats.org/drawingml/2006/table">
            <a:tbl>
              <a:tblPr firstRow="1" firstCol="1" bandRow="1">
                <a:tableStyleId>{0E3FDE45-AF77-4B5C-9715-49D594BDF05E}</a:tableStyleId>
              </a:tblPr>
              <a:tblGrid>
                <a:gridCol w="2729862"/>
                <a:gridCol w="163463"/>
                <a:gridCol w="915076"/>
                <a:gridCol w="1078539"/>
                <a:gridCol w="1178689"/>
                <a:gridCol w="1178689"/>
                <a:gridCol w="778860"/>
              </a:tblGrid>
              <a:tr h="249864">
                <a:tc rowSpan="3" gridSpan="2">
                  <a:txBody>
                    <a:bodyPr/>
                    <a:lstStyle/>
                    <a:p>
                      <a:pPr marL="0" marR="0" algn="ctr">
                        <a:lnSpc>
                          <a:spcPct val="115000"/>
                        </a:lnSpc>
                        <a:spcBef>
                          <a:spcPts val="0"/>
                        </a:spcBef>
                        <a:spcAft>
                          <a:spcPts val="0"/>
                        </a:spcAft>
                      </a:pPr>
                      <a:r>
                        <a:rPr lang="en-GB" sz="1300" dirty="0">
                          <a:effectLst/>
                        </a:rPr>
                        <a:t>Variable</a:t>
                      </a:r>
                      <a:endParaRPr lang="en-US" sz="1300" b="1" i="0" dirty="0">
                        <a:solidFill>
                          <a:schemeClr val="tx1"/>
                        </a:solidFill>
                        <a:effectLst/>
                        <a:latin typeface="Calibri"/>
                        <a:ea typeface="Calibri"/>
                        <a:cs typeface="Times New Roman"/>
                      </a:endParaRPr>
                    </a:p>
                  </a:txBody>
                  <a:tcPr marL="57330" marR="57330" marT="0" marB="0" anchor="ctr">
                    <a:lnB w="12700" cap="flat" cmpd="sng" algn="ctr">
                      <a:solidFill>
                        <a:schemeClr val="accent2"/>
                      </a:solidFill>
                      <a:prstDash val="solid"/>
                      <a:round/>
                      <a:headEnd type="none" w="med" len="med"/>
                      <a:tailEnd type="none" w="med" len="med"/>
                    </a:lnB>
                    <a:solidFill>
                      <a:schemeClr val="bg1"/>
                    </a:solidFill>
                  </a:tcPr>
                </a:tc>
                <a:tc rowSpan="3" hMerge="1">
                  <a:txBody>
                    <a:bodyPr/>
                    <a:lstStyle/>
                    <a:p>
                      <a:pPr marL="0" marR="0" algn="ctr">
                        <a:lnSpc>
                          <a:spcPct val="115000"/>
                        </a:lnSpc>
                        <a:spcBef>
                          <a:spcPts val="0"/>
                        </a:spcBef>
                        <a:spcAft>
                          <a:spcPts val="0"/>
                        </a:spcAft>
                      </a:pPr>
                      <a:endParaRPr lang="en-US" sz="1300" b="1" i="0" dirty="0">
                        <a:solidFill>
                          <a:schemeClr val="tx1"/>
                        </a:solidFill>
                        <a:effectLst/>
                        <a:latin typeface="Calibri"/>
                        <a:ea typeface="Calibri"/>
                        <a:cs typeface="Times New Roman"/>
                      </a:endParaRPr>
                    </a:p>
                  </a:txBody>
                  <a:tcPr marL="57330" marR="57330" marT="0" marB="0" anchor="ctr">
                    <a:lnB w="12700" cap="flat" cmpd="sng" algn="ctr">
                      <a:solidFill>
                        <a:schemeClr val="accent2"/>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GB" sz="1300" dirty="0">
                          <a:effectLst/>
                        </a:rPr>
                        <a:t>Woman’s Age Group (N=21,273)</a:t>
                      </a:r>
                      <a:endParaRPr lang="en-US" sz="1300" b="1" i="0" dirty="0">
                        <a:solidFill>
                          <a:schemeClr val="tx1"/>
                        </a:solidFill>
                        <a:effectLst/>
                        <a:latin typeface="Calibri"/>
                        <a:ea typeface="Calibri"/>
                        <a:cs typeface="Times New Roman"/>
                      </a:endParaRPr>
                    </a:p>
                  </a:txBody>
                  <a:tcPr marL="57330" marR="57330" marT="0" marB="0" anchor="ctr">
                    <a:lnB w="12700" cap="flat" cmpd="sng" algn="ctr">
                      <a:solidFill>
                        <a:schemeClr val="accent2"/>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300" b="1" i="0" dirty="0">
                        <a:solidFill>
                          <a:schemeClr val="tx1"/>
                        </a:solidFill>
                        <a:effectLst/>
                        <a:latin typeface="Calibri"/>
                        <a:ea typeface="Calibri"/>
                        <a:cs typeface="Times New Roman"/>
                      </a:endParaRPr>
                    </a:p>
                  </a:txBody>
                  <a:tcPr marL="57330" marR="57330" marT="0" marB="0" anchor="ctr">
                    <a:lnB w="12700" cap="flat" cmpd="sng" algn="ctr">
                      <a:solidFill>
                        <a:schemeClr val="accent2">
                          <a:lumMod val="60000"/>
                          <a:lumOff val="40000"/>
                        </a:schemeClr>
                      </a:solidFill>
                      <a:prstDash val="solid"/>
                      <a:round/>
                      <a:headEnd type="none" w="med" len="med"/>
                      <a:tailEnd type="none" w="med" len="med"/>
                    </a:lnB>
                    <a:solidFill>
                      <a:schemeClr val="bg1"/>
                    </a:solidFill>
                  </a:tcPr>
                </a:tc>
              </a:tr>
              <a:tr h="249864">
                <a:tc gridSpan="2" vMerge="1">
                  <a:txBody>
                    <a:bodyPr/>
                    <a:lstStyle/>
                    <a:p>
                      <a:endParaRPr lang="en-US"/>
                    </a:p>
                  </a:txBody>
                  <a:tcPr/>
                </a:tc>
                <a:tc hMerge="1" vMerge="1">
                  <a:txBody>
                    <a:bodyPr/>
                    <a:lstStyle/>
                    <a:p>
                      <a:pPr marL="0" marR="0" algn="ctr">
                        <a:lnSpc>
                          <a:spcPct val="115000"/>
                        </a:lnSpc>
                        <a:spcBef>
                          <a:spcPts val="0"/>
                        </a:spcBef>
                        <a:spcAft>
                          <a:spcPts val="0"/>
                        </a:spcAft>
                      </a:pPr>
                      <a:endParaRPr lang="en-US" sz="1300" b="1" i="0" dirty="0">
                        <a:solidFill>
                          <a:schemeClr val="tx1"/>
                        </a:solidFill>
                        <a:effectLst/>
                        <a:latin typeface="Calibri"/>
                        <a:ea typeface="Calibri"/>
                        <a:cs typeface="Times New Roman"/>
                      </a:endParaRPr>
                    </a:p>
                  </a:txBody>
                  <a:tcPr marL="57330" marR="57330" marT="0" marB="0">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gridSpan="2">
                  <a:txBody>
                    <a:bodyPr/>
                    <a:lstStyle/>
                    <a:p>
                      <a:pPr marL="0" marR="0" algn="ctr">
                        <a:lnSpc>
                          <a:spcPct val="115000"/>
                        </a:lnSpc>
                        <a:spcBef>
                          <a:spcPts val="0"/>
                        </a:spcBef>
                        <a:spcAft>
                          <a:spcPts val="0"/>
                        </a:spcAft>
                      </a:pPr>
                      <a:r>
                        <a:rPr lang="en-GB" sz="1300" b="1" dirty="0">
                          <a:effectLst/>
                        </a:rPr>
                        <a:t>Adolescents (13-19 yrs.)</a:t>
                      </a:r>
                      <a:endParaRPr lang="en-US" sz="1300" b="1" i="0" dirty="0">
                        <a:solidFill>
                          <a:schemeClr val="tx1"/>
                        </a:solidFill>
                        <a:effectLst/>
                        <a:latin typeface="Calibri"/>
                        <a:ea typeface="Calibri"/>
                        <a:cs typeface="Times New Roman"/>
                      </a:endParaRPr>
                    </a:p>
                  </a:txBody>
                  <a:tcPr marL="57330" marR="57330" marT="0" marB="0">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GB" sz="1300" b="1" dirty="0">
                          <a:effectLst/>
                        </a:rPr>
                        <a:t>Adult women (20-50 yrs.) </a:t>
                      </a:r>
                      <a:endParaRPr lang="en-US" sz="1300" b="1" i="0" dirty="0">
                        <a:solidFill>
                          <a:schemeClr val="tx1"/>
                        </a:solidFill>
                        <a:effectLst/>
                        <a:latin typeface="Calibri"/>
                        <a:ea typeface="Calibri"/>
                        <a:cs typeface="Times New Roman"/>
                      </a:endParaRPr>
                    </a:p>
                  </a:txBody>
                  <a:tcPr marL="57330" marR="57330" marT="0" marB="0">
                    <a:lnL w="12700" cap="flat" cmpd="sng" algn="ctr">
                      <a:solidFill>
                        <a:schemeClr val="accent2"/>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rowSpan="2">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GB" sz="1300" dirty="0" smtClean="0">
                          <a:effectLst/>
                        </a:rPr>
                        <a:t>P-Value</a:t>
                      </a:r>
                      <a:endParaRPr lang="en-US" sz="1300" b="1" i="0" dirty="0" smtClean="0">
                        <a:solidFill>
                          <a:schemeClr val="tx1"/>
                        </a:solidFill>
                        <a:effectLst/>
                        <a:latin typeface="+mn-lt"/>
                        <a:ea typeface="Calibri"/>
                        <a:cs typeface="Times New Roman"/>
                      </a:endParaRPr>
                    </a:p>
                    <a:p>
                      <a:pPr marL="0" marR="0" algn="ctr">
                        <a:lnSpc>
                          <a:spcPct val="115000"/>
                        </a:lnSpc>
                        <a:spcBef>
                          <a:spcPts val="0"/>
                        </a:spcBef>
                        <a:spcAft>
                          <a:spcPts val="0"/>
                        </a:spcAft>
                      </a:pPr>
                      <a:endParaRPr lang="en-US" sz="1300" b="1" i="0" dirty="0">
                        <a:solidFill>
                          <a:schemeClr val="tx1"/>
                        </a:solidFill>
                        <a:effectLst/>
                        <a:latin typeface="Calibri"/>
                        <a:ea typeface="Calibri"/>
                        <a:cs typeface="Times New Roman"/>
                      </a:endParaRPr>
                    </a:p>
                  </a:txBody>
                  <a:tcPr marL="57330" marR="57330" marT="0" marB="0" anchor="ct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r>
              <a:tr h="230644">
                <a:tc gridSpan="2" vMerge="1">
                  <a:txBody>
                    <a:bodyPr/>
                    <a:lstStyle/>
                    <a:p>
                      <a:endParaRPr lang="en-US"/>
                    </a:p>
                  </a:txBody>
                  <a:tcPr/>
                </a:tc>
                <a:tc hMerge="1" vMerge="1">
                  <a:txBody>
                    <a:bodyPr/>
                    <a:lstStyle/>
                    <a:p>
                      <a:pPr marL="0" marR="0" algn="ctr">
                        <a:lnSpc>
                          <a:spcPct val="115000"/>
                        </a:lnSpc>
                        <a:spcBef>
                          <a:spcPts val="0"/>
                        </a:spcBef>
                        <a:spcAft>
                          <a:spcPts val="0"/>
                        </a:spcAft>
                      </a:pPr>
                      <a:endParaRPr lang="en-US" sz="1200" b="1" i="0" dirty="0">
                        <a:solidFill>
                          <a:schemeClr val="tx1"/>
                        </a:solidFill>
                        <a:effectLst/>
                        <a:latin typeface="Calibri"/>
                        <a:ea typeface="Calibri"/>
                        <a:cs typeface="Times New Roman"/>
                      </a:endParaRPr>
                    </a:p>
                  </a:txBody>
                  <a:tcPr marL="57330" marR="57330" marT="0" marB="0">
                    <a:lnL w="12700" cmpd="sng">
                      <a:noFill/>
                    </a:lnL>
                    <a:lnR w="127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GB" sz="1200" b="1" dirty="0">
                          <a:effectLst/>
                        </a:rPr>
                        <a:t>N</a:t>
                      </a:r>
                      <a:r>
                        <a:rPr lang="en-GB" sz="1200" b="1" baseline="-25000" dirty="0">
                          <a:effectLst/>
                        </a:rPr>
                        <a:t>1</a:t>
                      </a:r>
                      <a:endParaRPr lang="en-US" sz="1200" b="1" i="0" dirty="0">
                        <a:solidFill>
                          <a:schemeClr val="tx1"/>
                        </a:solidFill>
                        <a:effectLst/>
                        <a:latin typeface="Calibri"/>
                        <a:ea typeface="Calibri"/>
                        <a:cs typeface="Times New Roman"/>
                      </a:endParaRPr>
                    </a:p>
                  </a:txBody>
                  <a:tcPr marL="57330" marR="57330" marT="0" marB="0">
                    <a:lnL w="12700" cmpd="sng">
                      <a:noFill/>
                    </a:lnL>
                    <a:lnR w="127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GB" sz="1200" b="1" dirty="0">
                          <a:effectLst/>
                        </a:rPr>
                        <a:t>n</a:t>
                      </a:r>
                      <a:r>
                        <a:rPr lang="en-GB" sz="1200" b="1" baseline="-25000" dirty="0">
                          <a:effectLst/>
                        </a:rPr>
                        <a:t>1</a:t>
                      </a:r>
                      <a:r>
                        <a:rPr lang="en-GB" sz="1200" b="1" dirty="0">
                          <a:effectLst/>
                        </a:rPr>
                        <a:t> (%)</a:t>
                      </a:r>
                      <a:endParaRPr lang="en-US" sz="1200" b="1" i="0" dirty="0">
                        <a:solidFill>
                          <a:schemeClr val="tx1"/>
                        </a:solidFill>
                        <a:effectLst/>
                        <a:latin typeface="Calibri"/>
                        <a:ea typeface="Calibri"/>
                        <a:cs typeface="Times New Roman"/>
                      </a:endParaRPr>
                    </a:p>
                  </a:txBody>
                  <a:tcPr marL="57330" marR="5733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GB" sz="1200" b="1" dirty="0">
                          <a:effectLst/>
                        </a:rPr>
                        <a:t>N</a:t>
                      </a:r>
                      <a:r>
                        <a:rPr lang="en-GB" sz="1200" b="1" baseline="-25000" dirty="0">
                          <a:effectLst/>
                        </a:rPr>
                        <a:t>2</a:t>
                      </a:r>
                      <a:endParaRPr lang="en-US" sz="1200" b="1" i="0" dirty="0">
                        <a:solidFill>
                          <a:schemeClr val="tx1"/>
                        </a:solidFill>
                        <a:effectLst/>
                        <a:latin typeface="Calibri"/>
                        <a:ea typeface="Calibri"/>
                        <a:cs typeface="Times New Roman"/>
                      </a:endParaRPr>
                    </a:p>
                  </a:txBody>
                  <a:tcPr marL="57330" marR="5733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GB" sz="1200" b="1" dirty="0">
                          <a:effectLst/>
                        </a:rPr>
                        <a:t>n</a:t>
                      </a:r>
                      <a:r>
                        <a:rPr lang="en-GB" sz="1200" b="1" baseline="-25000" dirty="0">
                          <a:effectLst/>
                        </a:rPr>
                        <a:t>2</a:t>
                      </a:r>
                      <a:r>
                        <a:rPr lang="en-GB" sz="1200" b="1" dirty="0">
                          <a:effectLst/>
                        </a:rPr>
                        <a:t> (%)</a:t>
                      </a:r>
                      <a:endParaRPr lang="en-US" sz="1200" b="1" i="0" dirty="0">
                        <a:solidFill>
                          <a:schemeClr val="tx1"/>
                        </a:solidFill>
                        <a:effectLst/>
                        <a:latin typeface="Calibri"/>
                        <a:ea typeface="Calibri"/>
                        <a:cs typeface="Times New Roman"/>
                      </a:endParaRPr>
                    </a:p>
                  </a:txBody>
                  <a:tcPr marL="57330" marR="57330" marT="0" marB="0">
                    <a:lnL w="12700" cap="flat" cmpd="sng" algn="ctr">
                      <a:solidFill>
                        <a:schemeClr val="accent2"/>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272273">
                <a:tc gridSpan="7">
                  <a:txBody>
                    <a:bodyPr/>
                    <a:lstStyle/>
                    <a:p>
                      <a:pPr marL="0" marR="0">
                        <a:lnSpc>
                          <a:spcPct val="115000"/>
                        </a:lnSpc>
                        <a:spcBef>
                          <a:spcPts val="0"/>
                        </a:spcBef>
                        <a:spcAft>
                          <a:spcPts val="0"/>
                        </a:spcAft>
                      </a:pPr>
                      <a:r>
                        <a:rPr lang="en-GB" sz="1400" dirty="0">
                          <a:effectLst/>
                        </a:rPr>
                        <a:t>ANC attendance</a:t>
                      </a:r>
                      <a:endParaRPr lang="en-US" sz="1400" i="0" dirty="0">
                        <a:effectLst/>
                        <a:latin typeface="Calibri"/>
                        <a:ea typeface="Calibri"/>
                        <a:cs typeface="Times New Roman"/>
                      </a:endParaRPr>
                    </a:p>
                  </a:txBody>
                  <a:tcPr marL="57330" marR="57330" marT="0" marB="0" anchor="ctr">
                    <a:lnT w="12700" cap="flat" cmpd="sng" algn="ctr">
                      <a:solidFill>
                        <a:schemeClr val="accent2"/>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822">
                <a:tc>
                  <a:txBody>
                    <a:bodyPr/>
                    <a:lstStyle/>
                    <a:p>
                      <a:pPr marL="0" marR="0">
                        <a:lnSpc>
                          <a:spcPct val="115000"/>
                        </a:lnSpc>
                        <a:spcBef>
                          <a:spcPts val="0"/>
                        </a:spcBef>
                        <a:spcAft>
                          <a:spcPts val="0"/>
                        </a:spcAft>
                      </a:pPr>
                      <a:r>
                        <a:rPr lang="en-GB" sz="1400" b="0" dirty="0">
                          <a:effectLst/>
                        </a:rPr>
                        <a:t>Booked on / before 14 weeks GA </a:t>
                      </a:r>
                      <a:endParaRPr lang="en-US" sz="1400" b="0" i="0" dirty="0">
                        <a:effectLst/>
                        <a:latin typeface="Calibri"/>
                        <a:ea typeface="Calibri"/>
                        <a:cs typeface="Times New Roman"/>
                      </a:endParaRPr>
                    </a:p>
                  </a:txBody>
                  <a:tcPr marL="57330" marR="57330" marT="0" marB="0" anchor="ctr"/>
                </a:tc>
                <a:tc gridSpan="2">
                  <a:txBody>
                    <a:bodyPr/>
                    <a:lstStyle/>
                    <a:p>
                      <a:pPr marL="0" marR="0" algn="ctr">
                        <a:lnSpc>
                          <a:spcPct val="115000"/>
                        </a:lnSpc>
                        <a:spcBef>
                          <a:spcPts val="0"/>
                        </a:spcBef>
                        <a:spcAft>
                          <a:spcPts val="0"/>
                        </a:spcAft>
                      </a:pPr>
                      <a:r>
                        <a:rPr lang="en-GB" sz="1400" dirty="0" smtClean="0">
                          <a:effectLst/>
                        </a:rPr>
                        <a:t>765</a:t>
                      </a:r>
                      <a:endParaRPr lang="en-US" sz="1400" i="0" dirty="0">
                        <a:effectLst/>
                        <a:latin typeface="Calibri"/>
                        <a:ea typeface="Calibri"/>
                        <a:cs typeface="Times New Roman"/>
                      </a:endParaRPr>
                    </a:p>
                  </a:txBody>
                  <a:tcPr marL="57330" marR="57330" marT="0" marB="0" anchor="ct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(15.29</a:t>
                      </a:r>
                      <a:r>
                        <a:rPr lang="en-GB" sz="1400" dirty="0">
                          <a:effectLst/>
                        </a:rPr>
                        <a:t>)</a:t>
                      </a:r>
                      <a:endParaRPr lang="en-US" sz="1400" i="0" dirty="0">
                        <a:effectLst/>
                        <a:latin typeface="Calibri"/>
                        <a:ea typeface="Calibri"/>
                        <a:cs typeface="Times New Roman"/>
                      </a:endParaRPr>
                    </a:p>
                  </a:txBody>
                  <a:tcPr marL="57330" marR="57330" marT="0" marB="0" anchor="ctr"/>
                </a:tc>
                <a:tc>
                  <a:txBody>
                    <a:bodyPr/>
                    <a:lstStyle/>
                    <a:p>
                      <a:pPr marL="0" marR="0" algn="ctr">
                        <a:lnSpc>
                          <a:spcPct val="115000"/>
                        </a:lnSpc>
                        <a:spcBef>
                          <a:spcPts val="0"/>
                        </a:spcBef>
                        <a:spcAft>
                          <a:spcPts val="0"/>
                        </a:spcAft>
                      </a:pPr>
                      <a:r>
                        <a:rPr lang="en-GB" sz="1400" dirty="0" smtClean="0">
                          <a:effectLst/>
                        </a:rPr>
                        <a:t>2,038</a:t>
                      </a:r>
                      <a:endParaRPr lang="en-US" sz="1400" i="0" dirty="0">
                        <a:effectLst/>
                        <a:latin typeface="Calibri"/>
                        <a:ea typeface="Calibri"/>
                        <a:cs typeface="Times New Roman"/>
                      </a:endParaRPr>
                    </a:p>
                  </a:txBody>
                  <a:tcPr marL="57330" marR="57330" marT="0" marB="0" anchor="ctr"/>
                </a:tc>
                <a:tc>
                  <a:txBody>
                    <a:bodyPr/>
                    <a:lstStyle/>
                    <a:p>
                      <a:pPr marL="0" marR="0" algn="ctr">
                        <a:lnSpc>
                          <a:spcPct val="115000"/>
                        </a:lnSpc>
                        <a:spcBef>
                          <a:spcPts val="0"/>
                        </a:spcBef>
                        <a:spcAft>
                          <a:spcPts val="0"/>
                        </a:spcAft>
                      </a:pPr>
                      <a:r>
                        <a:rPr lang="en-GB" sz="1400" dirty="0" smtClean="0">
                          <a:effectLst/>
                        </a:rPr>
                        <a:t>(11.82)</a:t>
                      </a:r>
                      <a:endParaRPr lang="en-US" sz="1400" i="0" dirty="0">
                        <a:effectLst/>
                        <a:latin typeface="Calibri"/>
                        <a:ea typeface="Calibri"/>
                        <a:cs typeface="Times New Roman"/>
                      </a:endParaRPr>
                    </a:p>
                  </a:txBody>
                  <a:tcPr marL="57330" marR="57330" marT="0" marB="0" anchor="ct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tc>
              </a:tr>
              <a:tr h="324294">
                <a:tc>
                  <a:txBody>
                    <a:bodyPr/>
                    <a:lstStyle/>
                    <a:p>
                      <a:pPr marL="0" marR="0">
                        <a:lnSpc>
                          <a:spcPct val="115000"/>
                        </a:lnSpc>
                        <a:spcBef>
                          <a:spcPts val="0"/>
                        </a:spcBef>
                        <a:spcAft>
                          <a:spcPts val="0"/>
                        </a:spcAft>
                      </a:pPr>
                      <a:r>
                        <a:rPr lang="en-GB" sz="1400" b="0" dirty="0">
                          <a:effectLst/>
                        </a:rPr>
                        <a:t>Attended at least 4 ANC visits </a:t>
                      </a:r>
                      <a:endParaRPr lang="en-US" sz="1400" b="0" i="0" dirty="0">
                        <a:effectLst/>
                        <a:latin typeface="Calibri"/>
                        <a:ea typeface="Calibri"/>
                        <a:cs typeface="Times New Roman"/>
                      </a:endParaRPr>
                    </a:p>
                  </a:txBody>
                  <a:tcPr marL="57330" marR="57330" marT="0" marB="0" anchor="ctr">
                    <a:solidFill>
                      <a:schemeClr val="bg1">
                        <a:alpha val="20000"/>
                      </a:schemeClr>
                    </a:solidFill>
                  </a:tcPr>
                </a:tc>
                <a:tc gridSpan="2">
                  <a:txBody>
                    <a:bodyPr/>
                    <a:lstStyle/>
                    <a:p>
                      <a:pPr marL="0" marR="0" algn="ctr">
                        <a:lnSpc>
                          <a:spcPct val="115000"/>
                        </a:lnSpc>
                        <a:spcBef>
                          <a:spcPts val="0"/>
                        </a:spcBef>
                        <a:spcAft>
                          <a:spcPts val="0"/>
                        </a:spcAft>
                      </a:pPr>
                      <a:r>
                        <a:rPr lang="en-GB" sz="1400" dirty="0" smtClean="0">
                          <a:effectLst/>
                        </a:rPr>
                        <a:t>1,940</a:t>
                      </a:r>
                      <a:endParaRPr lang="en-US" sz="1400" i="0" dirty="0">
                        <a:effectLst/>
                        <a:latin typeface="Calibri"/>
                        <a:ea typeface="Calibri"/>
                        <a:cs typeface="Times New Roman"/>
                      </a:endParaRPr>
                    </a:p>
                  </a:txBody>
                  <a:tcPr marL="57330" marR="57330" marT="0" marB="0" anchor="ctr">
                    <a:solidFill>
                      <a:schemeClr val="bg1">
                        <a:alpha val="2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(38.78)</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6,312</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(36.62)</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P=0.010</a:t>
                      </a:r>
                      <a:endParaRPr lang="en-US" sz="1400" i="0" dirty="0">
                        <a:effectLst/>
                        <a:latin typeface="Calibri"/>
                        <a:ea typeface="Calibri"/>
                        <a:cs typeface="Times New Roman"/>
                      </a:endParaRPr>
                    </a:p>
                  </a:txBody>
                  <a:tcPr marL="57330" marR="57330" marT="0" marB="0" anchor="ctr">
                    <a:solidFill>
                      <a:schemeClr val="bg1">
                        <a:alpha val="20000"/>
                      </a:schemeClr>
                    </a:solidFill>
                  </a:tcPr>
                </a:tc>
              </a:tr>
              <a:tr h="285874">
                <a:tc gridSpan="7">
                  <a:txBody>
                    <a:bodyPr/>
                    <a:lstStyle/>
                    <a:p>
                      <a:pPr marL="0" marR="0">
                        <a:lnSpc>
                          <a:spcPct val="115000"/>
                        </a:lnSpc>
                        <a:spcBef>
                          <a:spcPts val="0"/>
                        </a:spcBef>
                        <a:spcAft>
                          <a:spcPts val="0"/>
                        </a:spcAft>
                      </a:pPr>
                      <a:r>
                        <a:rPr lang="en-GB" sz="1400" dirty="0">
                          <a:effectLst/>
                        </a:rPr>
                        <a:t>HIV testing in ANC</a:t>
                      </a:r>
                      <a:endParaRPr lang="en-US" sz="1400" i="0" dirty="0">
                        <a:effectLst/>
                        <a:latin typeface="Calibri"/>
                        <a:ea typeface="Calibri"/>
                        <a:cs typeface="Times New Roman"/>
                      </a:endParaRPr>
                    </a:p>
                  </a:txBody>
                  <a:tcPr marL="57330" marR="5733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184">
                <a:tc>
                  <a:txBody>
                    <a:bodyPr/>
                    <a:lstStyle/>
                    <a:p>
                      <a:pPr marL="0" marR="0">
                        <a:lnSpc>
                          <a:spcPct val="115000"/>
                        </a:lnSpc>
                        <a:spcBef>
                          <a:spcPts val="0"/>
                        </a:spcBef>
                        <a:spcAft>
                          <a:spcPts val="0"/>
                        </a:spcAft>
                      </a:pPr>
                      <a:r>
                        <a:rPr lang="en-GB" sz="1400" b="0" dirty="0">
                          <a:effectLst/>
                        </a:rPr>
                        <a:t>HIV status unknown </a:t>
                      </a:r>
                      <a:r>
                        <a:rPr lang="en-GB" sz="1400" b="0" dirty="0" smtClean="0">
                          <a:effectLst/>
                        </a:rPr>
                        <a:t>at booking </a:t>
                      </a:r>
                      <a:endParaRPr lang="en-US" sz="1400" b="0" i="0" dirty="0">
                        <a:effectLst/>
                        <a:latin typeface="Calibri"/>
                        <a:ea typeface="Calibri"/>
                        <a:cs typeface="Times New Roman"/>
                      </a:endParaRPr>
                    </a:p>
                  </a:txBody>
                  <a:tcPr marL="57330" marR="57330" marT="0" marB="0" anchor="ctr">
                    <a:solidFill>
                      <a:schemeClr val="bg1"/>
                    </a:solidFill>
                  </a:tcPr>
                </a:tc>
                <a:tc gridSpan="2">
                  <a:txBody>
                    <a:bodyPr/>
                    <a:lstStyle/>
                    <a:p>
                      <a:pPr marL="0" marR="0" algn="ctr">
                        <a:lnSpc>
                          <a:spcPct val="115000"/>
                        </a:lnSpc>
                        <a:spcBef>
                          <a:spcPts val="0"/>
                        </a:spcBef>
                        <a:spcAft>
                          <a:spcPts val="0"/>
                        </a:spcAft>
                      </a:pPr>
                      <a:r>
                        <a:rPr lang="en-GB" sz="1400" dirty="0" smtClean="0">
                          <a:effectLst/>
                        </a:rPr>
                        <a:t>4,849</a:t>
                      </a:r>
                      <a:endParaRPr lang="en-US" sz="1400" i="0" dirty="0">
                        <a:effectLst/>
                        <a:latin typeface="Calibri"/>
                        <a:ea typeface="Calibri"/>
                        <a:cs typeface="Times New Roman"/>
                      </a:endParaRPr>
                    </a:p>
                  </a:txBody>
                  <a:tcPr marL="57330" marR="57330" marT="0" marB="0" anchor="ctr">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(96.94)</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15,192</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(88.13</a:t>
                      </a:r>
                      <a:r>
                        <a:rPr lang="en-GB" sz="1400" dirty="0">
                          <a:effectLst/>
                        </a:rPr>
                        <a:t>)</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solidFill>
                  </a:tcPr>
                </a:tc>
              </a:tr>
              <a:tr h="329609">
                <a:tc>
                  <a:txBody>
                    <a:bodyPr/>
                    <a:lstStyle/>
                    <a:p>
                      <a:pPr marL="0" marR="0">
                        <a:lnSpc>
                          <a:spcPct val="115000"/>
                        </a:lnSpc>
                        <a:spcBef>
                          <a:spcPts val="0"/>
                        </a:spcBef>
                        <a:spcAft>
                          <a:spcPts val="0"/>
                        </a:spcAft>
                      </a:pPr>
                      <a:r>
                        <a:rPr lang="en-GB" sz="1400" b="0" dirty="0">
                          <a:effectLst/>
                        </a:rPr>
                        <a:t>HIV tested at </a:t>
                      </a:r>
                      <a:r>
                        <a:rPr lang="en-GB" sz="1400" b="0" dirty="0" smtClean="0">
                          <a:effectLst/>
                        </a:rPr>
                        <a:t>booking </a:t>
                      </a:r>
                      <a:endParaRPr lang="en-US" sz="1400" b="0" i="0" dirty="0">
                        <a:effectLst/>
                        <a:latin typeface="Calibri"/>
                        <a:ea typeface="Calibri"/>
                        <a:cs typeface="Times New Roman"/>
                      </a:endParaRPr>
                    </a:p>
                  </a:txBody>
                  <a:tcPr marL="57330" marR="57330" marT="0" marB="0" anchor="ctr">
                    <a:solidFill>
                      <a:schemeClr val="bg1"/>
                    </a:solidFill>
                  </a:tcPr>
                </a:tc>
                <a:tc gridSpan="2">
                  <a:txBody>
                    <a:bodyPr/>
                    <a:lstStyle/>
                    <a:p>
                      <a:pPr marL="0" marR="0" algn="ctr">
                        <a:lnSpc>
                          <a:spcPct val="115000"/>
                        </a:lnSpc>
                        <a:spcBef>
                          <a:spcPts val="0"/>
                        </a:spcBef>
                        <a:spcAft>
                          <a:spcPts val="0"/>
                        </a:spcAft>
                      </a:pPr>
                      <a:r>
                        <a:rPr lang="en-GB" sz="1400" dirty="0" smtClean="0">
                          <a:effectLst/>
                        </a:rPr>
                        <a:t>4,543</a:t>
                      </a:r>
                      <a:endParaRPr lang="en-US" sz="1400" i="0" dirty="0">
                        <a:effectLst/>
                        <a:latin typeface="Calibri"/>
                        <a:ea typeface="Calibri"/>
                        <a:cs typeface="Times New Roman"/>
                      </a:endParaRPr>
                    </a:p>
                  </a:txBody>
                  <a:tcPr marL="57330" marR="57330" marT="0" marB="0" anchor="ctr">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(93.69)</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14,399</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(94.78)</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P=0.004</a:t>
                      </a:r>
                      <a:endParaRPr lang="en-US" sz="1400" i="0" dirty="0">
                        <a:effectLst/>
                        <a:latin typeface="Calibri"/>
                        <a:ea typeface="Calibri"/>
                        <a:cs typeface="Times New Roman"/>
                      </a:endParaRPr>
                    </a:p>
                  </a:txBody>
                  <a:tcPr marL="57330" marR="57330" marT="0" marB="0" anchor="ctr">
                    <a:solidFill>
                      <a:schemeClr val="bg1"/>
                    </a:solidFill>
                  </a:tcPr>
                </a:tc>
              </a:tr>
              <a:tr h="318975">
                <a:tc>
                  <a:txBody>
                    <a:bodyPr/>
                    <a:lstStyle/>
                    <a:p>
                      <a:pPr marL="0" marR="0">
                        <a:lnSpc>
                          <a:spcPct val="115000"/>
                        </a:lnSpc>
                        <a:spcBef>
                          <a:spcPts val="0"/>
                        </a:spcBef>
                        <a:spcAft>
                          <a:spcPts val="0"/>
                        </a:spcAft>
                      </a:pPr>
                      <a:r>
                        <a:rPr lang="en-GB" sz="1400" b="0" dirty="0">
                          <a:effectLst/>
                        </a:rPr>
                        <a:t>HIV positive in ANC</a:t>
                      </a:r>
                      <a:endParaRPr lang="en-US" sz="1400" b="0" i="0" dirty="0">
                        <a:effectLst/>
                        <a:latin typeface="Calibri"/>
                        <a:ea typeface="Calibri"/>
                        <a:cs typeface="Times New Roman"/>
                      </a:endParaRPr>
                    </a:p>
                  </a:txBody>
                  <a:tcPr marL="57330" marR="57330" marT="0" marB="0" anchor="ctr">
                    <a:solidFill>
                      <a:schemeClr val="bg1"/>
                    </a:solidFill>
                  </a:tcPr>
                </a:tc>
                <a:tc gridSpan="2">
                  <a:txBody>
                    <a:bodyPr/>
                    <a:lstStyle/>
                    <a:p>
                      <a:pPr marL="0" marR="0" algn="ctr">
                        <a:lnSpc>
                          <a:spcPct val="115000"/>
                        </a:lnSpc>
                        <a:spcBef>
                          <a:spcPts val="0"/>
                        </a:spcBef>
                        <a:spcAft>
                          <a:spcPts val="0"/>
                        </a:spcAft>
                      </a:pPr>
                      <a:r>
                        <a:rPr lang="en-US" sz="1400" i="0" dirty="0" smtClean="0">
                          <a:effectLst/>
                          <a:latin typeface="Calibri"/>
                          <a:ea typeface="Calibri"/>
                          <a:cs typeface="Times New Roman"/>
                        </a:rPr>
                        <a:t>260</a:t>
                      </a:r>
                      <a:endParaRPr lang="en-US" sz="1400" i="0" dirty="0">
                        <a:effectLst/>
                        <a:latin typeface="Calibri"/>
                        <a:ea typeface="Calibri"/>
                        <a:cs typeface="Times New Roman"/>
                      </a:endParaRPr>
                    </a:p>
                  </a:txBody>
                  <a:tcPr marL="57330" marR="57330" marT="0" marB="0" anchor="ctr">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(5.20)</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3,313</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(19.22)</a:t>
                      </a:r>
                      <a:endParaRPr lang="en-US" sz="1400" i="0" dirty="0">
                        <a:effectLst/>
                        <a:latin typeface="Calibri"/>
                        <a:ea typeface="Calibri"/>
                        <a:cs typeface="Times New Roman"/>
                      </a:endParaRPr>
                    </a:p>
                  </a:txBody>
                  <a:tcPr marL="57330" marR="57330" marT="0" marB="0" anchor="ctr">
                    <a:solidFill>
                      <a:schemeClr val="bg1"/>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solidFill>
                  </a:tcPr>
                </a:tc>
              </a:tr>
              <a:tr h="275892">
                <a:tc gridSpan="7">
                  <a:txBody>
                    <a:bodyPr/>
                    <a:lstStyle/>
                    <a:p>
                      <a:pPr marL="0" marR="0">
                        <a:lnSpc>
                          <a:spcPct val="115000"/>
                        </a:lnSpc>
                        <a:spcBef>
                          <a:spcPts val="0"/>
                        </a:spcBef>
                        <a:spcAft>
                          <a:spcPts val="0"/>
                        </a:spcAft>
                      </a:pPr>
                      <a:r>
                        <a:rPr lang="en-GB" sz="1400" dirty="0">
                          <a:effectLst/>
                        </a:rPr>
                        <a:t>Eligibility for ART initiation</a:t>
                      </a:r>
                      <a:endParaRPr lang="en-US" sz="1400" i="0" dirty="0">
                        <a:effectLst/>
                        <a:latin typeface="Calibri"/>
                        <a:ea typeface="Calibri"/>
                        <a:cs typeface="Times New Roman"/>
                      </a:endParaRPr>
                    </a:p>
                  </a:txBody>
                  <a:tcPr marL="57330" marR="5733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127">
                <a:tc>
                  <a:txBody>
                    <a:bodyPr/>
                    <a:lstStyle/>
                    <a:p>
                      <a:pPr marL="0" marR="0">
                        <a:lnSpc>
                          <a:spcPct val="115000"/>
                        </a:lnSpc>
                        <a:spcBef>
                          <a:spcPts val="0"/>
                        </a:spcBef>
                        <a:spcAft>
                          <a:spcPts val="0"/>
                        </a:spcAft>
                      </a:pPr>
                      <a:r>
                        <a:rPr lang="en-GB" sz="1400" b="0" dirty="0">
                          <a:effectLst/>
                        </a:rPr>
                        <a:t>WHO staging 3 or 4 in ANC</a:t>
                      </a:r>
                      <a:endParaRPr lang="en-US" sz="1400" b="0" i="0" dirty="0">
                        <a:effectLst/>
                        <a:latin typeface="Calibri"/>
                        <a:ea typeface="Calibri"/>
                        <a:cs typeface="Times New Roman"/>
                      </a:endParaRPr>
                    </a:p>
                  </a:txBody>
                  <a:tcPr marL="57330" marR="57330" marT="0" marB="0" anchor="ctr">
                    <a:solidFill>
                      <a:schemeClr val="bg1">
                        <a:alpha val="20000"/>
                      </a:schemeClr>
                    </a:solidFill>
                  </a:tcPr>
                </a:tc>
                <a:tc gridSpan="2">
                  <a:txBody>
                    <a:bodyPr/>
                    <a:lstStyle/>
                    <a:p>
                      <a:pPr marL="0" marR="0" algn="ctr">
                        <a:lnSpc>
                          <a:spcPct val="115000"/>
                        </a:lnSpc>
                        <a:spcBef>
                          <a:spcPts val="0"/>
                        </a:spcBef>
                        <a:spcAft>
                          <a:spcPts val="0"/>
                        </a:spcAft>
                      </a:pPr>
                      <a:r>
                        <a:rPr lang="en-GB" sz="1400" dirty="0" smtClean="0">
                          <a:effectLst/>
                        </a:rPr>
                        <a:t>17</a:t>
                      </a:r>
                      <a:endParaRPr lang="en-US" sz="1400" i="0" dirty="0">
                        <a:effectLst/>
                        <a:latin typeface="Calibri"/>
                        <a:ea typeface="Calibri"/>
                        <a:cs typeface="Times New Roman"/>
                      </a:endParaRPr>
                    </a:p>
                  </a:txBody>
                  <a:tcPr marL="57330" marR="57330" marT="0" marB="0" anchor="ctr">
                    <a:solidFill>
                      <a:schemeClr val="bg1">
                        <a:alpha val="2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(6.83)</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US" sz="1400" i="0" dirty="0" smtClean="0">
                          <a:effectLst/>
                          <a:latin typeface="Calibri"/>
                          <a:ea typeface="Calibri"/>
                          <a:cs typeface="Times New Roman"/>
                        </a:rPr>
                        <a:t>554</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(18.18)</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alpha val="20000"/>
                      </a:schemeClr>
                    </a:solidFill>
                  </a:tcPr>
                </a:tc>
              </a:tr>
              <a:tr h="334342">
                <a:tc>
                  <a:txBody>
                    <a:bodyPr/>
                    <a:lstStyle/>
                    <a:p>
                      <a:pPr marL="0" marR="0">
                        <a:lnSpc>
                          <a:spcPct val="115000"/>
                        </a:lnSpc>
                        <a:spcBef>
                          <a:spcPts val="0"/>
                        </a:spcBef>
                        <a:spcAft>
                          <a:spcPts val="0"/>
                        </a:spcAft>
                      </a:pPr>
                      <a:r>
                        <a:rPr lang="en-US" sz="1400" b="0" i="0" dirty="0" smtClean="0">
                          <a:effectLst/>
                          <a:latin typeface="Calibri"/>
                          <a:ea typeface="Calibri"/>
                          <a:cs typeface="Times New Roman"/>
                        </a:rPr>
                        <a:t>CD4 count in ANC (&lt;= 350 µl/mm³ )</a:t>
                      </a:r>
                      <a:endParaRPr lang="en-US" sz="1400" b="0" i="0" dirty="0">
                        <a:effectLst/>
                        <a:latin typeface="Calibri"/>
                        <a:ea typeface="Calibri"/>
                        <a:cs typeface="Times New Roman"/>
                      </a:endParaRPr>
                    </a:p>
                  </a:txBody>
                  <a:tcPr marL="57330" marR="57330" marT="0" marB="0">
                    <a:solidFill>
                      <a:schemeClr val="bg1">
                        <a:alpha val="20000"/>
                      </a:schemeClr>
                    </a:solidFill>
                  </a:tcPr>
                </a:tc>
                <a:tc gridSpan="2">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44</a:t>
                      </a:r>
                      <a:endParaRPr lang="en-US" sz="1400" kern="1200" dirty="0">
                        <a:solidFill>
                          <a:schemeClr val="tx1"/>
                        </a:solidFill>
                        <a:effectLst/>
                        <a:latin typeface="+mn-lt"/>
                        <a:ea typeface="+mn-ea"/>
                        <a:cs typeface="+mn-cs"/>
                      </a:endParaRPr>
                    </a:p>
                  </a:txBody>
                  <a:tcPr marL="57330" marR="57330" marT="0" marB="0">
                    <a:solidFill>
                      <a:schemeClr val="bg1">
                        <a:alpha val="20000"/>
                      </a:schemeClr>
                    </a:solidFill>
                  </a:tcPr>
                </a:tc>
                <a:tc hMerge="1">
                  <a:txBody>
                    <a:bodyPr/>
                    <a:lstStyle/>
                    <a:p>
                      <a:pPr marL="0" marR="0" indent="0" algn="ctr" defTabSz="685800" rtl="0" eaLnBrk="1" fontAlgn="auto" latinLnBrk="0" hangingPunct="1">
                        <a:lnSpc>
                          <a:spcPct val="115000"/>
                        </a:lnSpc>
                        <a:spcBef>
                          <a:spcPts val="0"/>
                        </a:spcBef>
                        <a:spcAft>
                          <a:spcPts val="0"/>
                        </a:spcAft>
                        <a:buClrTx/>
                        <a:buSzTx/>
                        <a:buFontTx/>
                        <a:buNone/>
                        <a:tabLst/>
                        <a:defRPr/>
                      </a:pPr>
                      <a:endParaRPr lang="en-US" sz="1200" dirty="0">
                        <a:effectLst/>
                        <a:latin typeface="Calibri"/>
                        <a:ea typeface="Calibri"/>
                        <a:cs typeface="Times New Roman"/>
                      </a:endParaRPr>
                    </a:p>
                  </a:txBody>
                  <a:tcPr marL="57330" marR="57330" marT="0" marB="0"/>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(32.84)</a:t>
                      </a:r>
                      <a:endParaRPr lang="en-US" sz="1400" kern="1200" dirty="0" smtClean="0">
                        <a:solidFill>
                          <a:schemeClr val="tx1"/>
                        </a:solidFill>
                        <a:effectLst/>
                        <a:latin typeface="+mn-lt"/>
                        <a:ea typeface="+mn-ea"/>
                        <a:cs typeface="+mn-cs"/>
                      </a:endParaRPr>
                    </a:p>
                  </a:txBody>
                  <a:tcPr marL="57330" marR="57330" marT="0" marB="0">
                    <a:solidFill>
                      <a:schemeClr val="bg1">
                        <a:alpha val="20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676</a:t>
                      </a:r>
                    </a:p>
                  </a:txBody>
                  <a:tcPr marL="57330" marR="57330" marT="0" marB="0">
                    <a:solidFill>
                      <a:schemeClr val="bg1">
                        <a:alpha val="20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(41.78)</a:t>
                      </a:r>
                      <a:endParaRPr lang="en-US" sz="1400" kern="1200" dirty="0" smtClean="0">
                        <a:solidFill>
                          <a:schemeClr val="tx1"/>
                        </a:solidFill>
                        <a:effectLst/>
                        <a:latin typeface="+mn-lt"/>
                        <a:ea typeface="+mn-ea"/>
                        <a:cs typeface="+mn-cs"/>
                      </a:endParaRPr>
                    </a:p>
                  </a:txBody>
                  <a:tcPr marL="57330" marR="57330" marT="0" marB="0">
                    <a:solidFill>
                      <a:schemeClr val="bg1">
                        <a:alpha val="20000"/>
                      </a:schemeClr>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P=0.043</a:t>
                      </a:r>
                      <a:endParaRPr lang="en-US" sz="1400" kern="1200" dirty="0" smtClean="0">
                        <a:solidFill>
                          <a:schemeClr val="tx1"/>
                        </a:solidFill>
                        <a:effectLst/>
                        <a:latin typeface="+mn-lt"/>
                        <a:ea typeface="+mn-ea"/>
                        <a:cs typeface="+mn-cs"/>
                      </a:endParaRPr>
                    </a:p>
                  </a:txBody>
                  <a:tcPr marL="57330" marR="57330" marT="0" marB="0" anchor="ctr">
                    <a:solidFill>
                      <a:schemeClr val="bg1">
                        <a:alpha val="20000"/>
                      </a:schemeClr>
                    </a:solidFill>
                  </a:tcPr>
                </a:tc>
              </a:tr>
              <a:tr h="272299">
                <a:tc gridSpan="7">
                  <a:txBody>
                    <a:bodyPr/>
                    <a:lstStyle/>
                    <a:p>
                      <a:pPr marL="0" marR="0" algn="l" defTabSz="685800" rtl="0" eaLnBrk="1" latinLnBrk="0" hangingPunct="1">
                        <a:lnSpc>
                          <a:spcPct val="115000"/>
                        </a:lnSpc>
                        <a:spcBef>
                          <a:spcPts val="0"/>
                        </a:spcBef>
                        <a:spcAft>
                          <a:spcPts val="0"/>
                        </a:spcAft>
                      </a:pPr>
                      <a:r>
                        <a:rPr lang="en-GB" sz="1400" b="1" kern="1200" dirty="0" smtClean="0">
                          <a:solidFill>
                            <a:schemeClr val="tx1"/>
                          </a:solidFill>
                          <a:effectLst/>
                          <a:latin typeface="+mn-lt"/>
                          <a:ea typeface="+mn-ea"/>
                          <a:cs typeface="+mn-cs"/>
                        </a:rPr>
                        <a:t>Antiretroviral (ARV) </a:t>
                      </a:r>
                      <a:r>
                        <a:rPr lang="en-GB" sz="1400" b="1" kern="1200" dirty="0">
                          <a:solidFill>
                            <a:schemeClr val="tx1"/>
                          </a:solidFill>
                          <a:effectLst/>
                          <a:latin typeface="+mn-lt"/>
                          <a:ea typeface="+mn-ea"/>
                          <a:cs typeface="+mn-cs"/>
                        </a:rPr>
                        <a:t>uptake </a:t>
                      </a:r>
                      <a:endParaRPr lang="en-US" sz="1400" b="1" kern="1200" dirty="0">
                        <a:solidFill>
                          <a:schemeClr val="tx1"/>
                        </a:solidFill>
                        <a:effectLst/>
                        <a:latin typeface="+mn-lt"/>
                        <a:ea typeface="+mn-ea"/>
                        <a:cs typeface="+mn-cs"/>
                      </a:endParaRPr>
                    </a:p>
                  </a:txBody>
                  <a:tcPr marL="57330" marR="5733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29">
                <a:tc>
                  <a:txBody>
                    <a:bodyPr/>
                    <a:lstStyle/>
                    <a:p>
                      <a:pPr marL="0" marR="0">
                        <a:lnSpc>
                          <a:spcPct val="115000"/>
                        </a:lnSpc>
                        <a:spcBef>
                          <a:spcPts val="0"/>
                        </a:spcBef>
                        <a:spcAft>
                          <a:spcPts val="0"/>
                        </a:spcAft>
                      </a:pPr>
                      <a:r>
                        <a:rPr lang="en-GB" sz="1400" b="0" dirty="0" smtClean="0">
                          <a:effectLst/>
                        </a:rPr>
                        <a:t>Already </a:t>
                      </a:r>
                      <a:r>
                        <a:rPr lang="en-GB" sz="1400" b="0" dirty="0">
                          <a:effectLst/>
                        </a:rPr>
                        <a:t>on ART at ANC booking </a:t>
                      </a:r>
                      <a:endParaRPr lang="en-US" sz="1400" b="0" i="0" dirty="0">
                        <a:effectLst/>
                        <a:latin typeface="Calibri"/>
                        <a:ea typeface="Calibri"/>
                        <a:cs typeface="Times New Roman"/>
                      </a:endParaRPr>
                    </a:p>
                  </a:txBody>
                  <a:tcPr marL="57330" marR="57330" marT="0" marB="0" anchor="ctr">
                    <a:solidFill>
                      <a:schemeClr val="bg1">
                        <a:alpha val="20000"/>
                      </a:schemeClr>
                    </a:solidFill>
                  </a:tcPr>
                </a:tc>
                <a:tc gridSpan="2">
                  <a:txBody>
                    <a:bodyPr/>
                    <a:lstStyle/>
                    <a:p>
                      <a:pPr marL="0" marR="0" algn="ctr">
                        <a:lnSpc>
                          <a:spcPct val="115000"/>
                        </a:lnSpc>
                        <a:spcBef>
                          <a:spcPts val="0"/>
                        </a:spcBef>
                        <a:spcAft>
                          <a:spcPts val="0"/>
                        </a:spcAft>
                      </a:pPr>
                      <a:r>
                        <a:rPr lang="en-GB" sz="1400" dirty="0" smtClean="0">
                          <a:effectLst/>
                        </a:rPr>
                        <a:t>28</a:t>
                      </a:r>
                      <a:endParaRPr lang="en-US" sz="1400" i="0" dirty="0">
                        <a:effectLst/>
                        <a:latin typeface="Calibri"/>
                        <a:ea typeface="Calibri"/>
                        <a:cs typeface="Times New Roman"/>
                      </a:endParaRPr>
                    </a:p>
                  </a:txBody>
                  <a:tcPr marL="57330" marR="57330" marT="0" marB="0" anchor="ctr">
                    <a:solidFill>
                      <a:schemeClr val="bg1">
                        <a:alpha val="2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(44.44</a:t>
                      </a:r>
                      <a:r>
                        <a:rPr lang="en-GB" sz="1400" dirty="0">
                          <a:effectLst/>
                        </a:rPr>
                        <a:t>)</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1,186</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(68.83)</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alpha val="20000"/>
                      </a:schemeClr>
                    </a:solidFill>
                  </a:tcPr>
                </a:tc>
              </a:tr>
              <a:tr h="269084">
                <a:tc>
                  <a:txBody>
                    <a:bodyPr/>
                    <a:lstStyle/>
                    <a:p>
                      <a:pPr marL="0" marR="0">
                        <a:lnSpc>
                          <a:spcPct val="115000"/>
                        </a:lnSpc>
                        <a:spcBef>
                          <a:spcPts val="0"/>
                        </a:spcBef>
                        <a:spcAft>
                          <a:spcPts val="0"/>
                        </a:spcAft>
                      </a:pPr>
                      <a:r>
                        <a:rPr lang="en-GB" sz="1400" b="0" dirty="0">
                          <a:effectLst/>
                        </a:rPr>
                        <a:t>Started on </a:t>
                      </a:r>
                      <a:r>
                        <a:rPr lang="en-GB" sz="1400" b="0" dirty="0" smtClean="0">
                          <a:effectLst/>
                        </a:rPr>
                        <a:t>ARV </a:t>
                      </a:r>
                      <a:r>
                        <a:rPr lang="en-GB" sz="1400" b="0" dirty="0">
                          <a:effectLst/>
                        </a:rPr>
                        <a:t>prophylaxis in ANC</a:t>
                      </a:r>
                      <a:endParaRPr lang="en-US" sz="1400" b="0" i="0" dirty="0">
                        <a:effectLst/>
                        <a:latin typeface="Calibri"/>
                        <a:ea typeface="Calibri"/>
                        <a:cs typeface="Times New Roman"/>
                      </a:endParaRPr>
                    </a:p>
                  </a:txBody>
                  <a:tcPr marL="57330" marR="57330" marT="0" marB="0" anchor="ctr">
                    <a:solidFill>
                      <a:schemeClr val="bg1">
                        <a:alpha val="20000"/>
                      </a:schemeClr>
                    </a:solidFill>
                  </a:tcPr>
                </a:tc>
                <a:tc gridSpan="2">
                  <a:txBody>
                    <a:bodyPr/>
                    <a:lstStyle/>
                    <a:p>
                      <a:pPr marL="0" marR="0" algn="ctr">
                        <a:lnSpc>
                          <a:spcPct val="115000"/>
                        </a:lnSpc>
                        <a:spcBef>
                          <a:spcPts val="0"/>
                        </a:spcBef>
                        <a:spcAft>
                          <a:spcPts val="0"/>
                        </a:spcAft>
                      </a:pPr>
                      <a:r>
                        <a:rPr lang="en-GB" sz="1400" dirty="0" smtClean="0">
                          <a:effectLst/>
                        </a:rPr>
                        <a:t>197</a:t>
                      </a:r>
                      <a:endParaRPr lang="en-US" sz="1400" i="0" dirty="0">
                        <a:effectLst/>
                        <a:latin typeface="Calibri"/>
                        <a:ea typeface="Calibri"/>
                        <a:cs typeface="Times New Roman"/>
                      </a:endParaRPr>
                    </a:p>
                  </a:txBody>
                  <a:tcPr marL="57330" marR="57330" marT="0" marB="0" anchor="ctr">
                    <a:solidFill>
                      <a:schemeClr val="bg1">
                        <a:alpha val="2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(36.01)</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1,685</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(57.10)</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alpha val="20000"/>
                      </a:schemeClr>
                    </a:solidFill>
                  </a:tcPr>
                </a:tc>
              </a:tr>
              <a:tr h="287118">
                <a:tc>
                  <a:txBody>
                    <a:bodyPr/>
                    <a:lstStyle/>
                    <a:p>
                      <a:pPr marL="0" marR="0">
                        <a:lnSpc>
                          <a:spcPct val="115000"/>
                        </a:lnSpc>
                        <a:spcBef>
                          <a:spcPts val="0"/>
                        </a:spcBef>
                        <a:spcAft>
                          <a:spcPts val="0"/>
                        </a:spcAft>
                      </a:pPr>
                      <a:r>
                        <a:rPr lang="en-GB" sz="1400" b="0" dirty="0">
                          <a:effectLst/>
                        </a:rPr>
                        <a:t>Initiated on ART in ANC</a:t>
                      </a:r>
                      <a:endParaRPr lang="en-US" sz="1400" b="0" i="0" dirty="0">
                        <a:effectLst/>
                        <a:latin typeface="Calibri"/>
                        <a:ea typeface="Calibri"/>
                        <a:cs typeface="Times New Roman"/>
                      </a:endParaRPr>
                    </a:p>
                  </a:txBody>
                  <a:tcPr marL="57330" marR="57330" marT="0" marB="0" anchor="ctr">
                    <a:solidFill>
                      <a:schemeClr val="bg1">
                        <a:alpha val="20000"/>
                      </a:schemeClr>
                    </a:solidFill>
                  </a:tcPr>
                </a:tc>
                <a:tc gridSpan="2">
                  <a:txBody>
                    <a:bodyPr/>
                    <a:lstStyle/>
                    <a:p>
                      <a:pPr marL="0" marR="0" algn="ctr">
                        <a:lnSpc>
                          <a:spcPct val="115000"/>
                        </a:lnSpc>
                        <a:spcBef>
                          <a:spcPts val="0"/>
                        </a:spcBef>
                        <a:spcAft>
                          <a:spcPts val="0"/>
                        </a:spcAft>
                      </a:pPr>
                      <a:r>
                        <a:rPr lang="en-US" sz="1400" i="0" dirty="0" smtClean="0">
                          <a:effectLst/>
                          <a:latin typeface="Calibri"/>
                          <a:ea typeface="Calibri"/>
                          <a:cs typeface="Times New Roman"/>
                        </a:rPr>
                        <a:t>34</a:t>
                      </a:r>
                      <a:endParaRPr lang="en-US" sz="1400" i="0" dirty="0">
                        <a:effectLst/>
                        <a:latin typeface="Calibri"/>
                        <a:ea typeface="Calibri"/>
                        <a:cs typeface="Times New Roman"/>
                      </a:endParaRPr>
                    </a:p>
                  </a:txBody>
                  <a:tcPr marL="57330" marR="57330" marT="0" marB="0" anchor="ctr">
                    <a:solidFill>
                      <a:schemeClr val="bg1">
                        <a:alpha val="2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GB" sz="1400" dirty="0" smtClean="0">
                          <a:effectLst/>
                        </a:rPr>
                        <a:t>(6.22)</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497</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(16.84)</a:t>
                      </a:r>
                      <a:endParaRPr lang="en-US" sz="1400" i="0" dirty="0">
                        <a:effectLst/>
                        <a:latin typeface="Calibri"/>
                        <a:ea typeface="Calibri"/>
                        <a:cs typeface="Times New Roman"/>
                      </a:endParaRPr>
                    </a:p>
                  </a:txBody>
                  <a:tcPr marL="57330" marR="5733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P&lt;0.001</a:t>
                      </a:r>
                      <a:endParaRPr lang="en-US" sz="1400" i="0" dirty="0">
                        <a:effectLst/>
                        <a:latin typeface="Calibri"/>
                        <a:ea typeface="Calibri"/>
                        <a:cs typeface="Times New Roman"/>
                      </a:endParaRPr>
                    </a:p>
                  </a:txBody>
                  <a:tcPr marL="57330" marR="57330" marT="0" marB="0" anchor="ctr">
                    <a:solidFill>
                      <a:schemeClr val="bg1">
                        <a:alpha val="20000"/>
                      </a:schemeClr>
                    </a:solidFill>
                  </a:tcPr>
                </a:tc>
              </a:tr>
            </a:tbl>
          </a:graphicData>
        </a:graphic>
      </p:graphicFrame>
      <p:sp>
        <p:nvSpPr>
          <p:cNvPr id="5" name="Rectangle 4"/>
          <p:cNvSpPr/>
          <p:nvPr/>
        </p:nvSpPr>
        <p:spPr>
          <a:xfrm>
            <a:off x="4558353" y="2033516"/>
            <a:ext cx="805218" cy="68238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8353" y="2947916"/>
            <a:ext cx="805218" cy="39578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58353" y="3343703"/>
            <a:ext cx="805218" cy="3002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58353" y="4244455"/>
            <a:ext cx="805218" cy="6414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8353" y="5186149"/>
            <a:ext cx="805218" cy="82915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316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4" y="227539"/>
            <a:ext cx="8702566" cy="846161"/>
          </a:xfrm>
        </p:spPr>
        <p:txBody>
          <a:bodyPr>
            <a:noAutofit/>
          </a:bodyPr>
          <a:lstStyle/>
          <a:p>
            <a:r>
              <a:rPr lang="en-GB" sz="2400" b="1" dirty="0" smtClean="0">
                <a:solidFill>
                  <a:schemeClr val="accent2"/>
                </a:solidFill>
                <a:latin typeface="+mn-lt"/>
              </a:rPr>
              <a:t>Logistic </a:t>
            </a:r>
            <a:r>
              <a:rPr lang="en-GB" sz="2400" b="1" dirty="0">
                <a:solidFill>
                  <a:schemeClr val="accent2"/>
                </a:solidFill>
                <a:latin typeface="+mn-lt"/>
              </a:rPr>
              <a:t>R</a:t>
            </a:r>
            <a:r>
              <a:rPr lang="en-GB" sz="2400" b="1" dirty="0" smtClean="0">
                <a:solidFill>
                  <a:schemeClr val="accent2"/>
                </a:solidFill>
                <a:latin typeface="+mn-lt"/>
              </a:rPr>
              <a:t>egression Results: </a:t>
            </a:r>
            <a:r>
              <a:rPr lang="en-GB" sz="2000" b="1" dirty="0" smtClean="0">
                <a:solidFill>
                  <a:schemeClr val="accent2"/>
                </a:solidFill>
                <a:latin typeface="+mn-lt"/>
              </a:rPr>
              <a:t>ANC attendance and </a:t>
            </a:r>
            <a:r>
              <a:rPr lang="en-GB" sz="2000" b="1" dirty="0">
                <a:solidFill>
                  <a:schemeClr val="accent2"/>
                </a:solidFill>
                <a:latin typeface="+mn-lt"/>
              </a:rPr>
              <a:t>PMTCT service utilization by </a:t>
            </a:r>
            <a:r>
              <a:rPr lang="en-GB" sz="2000" b="1" dirty="0" smtClean="0">
                <a:solidFill>
                  <a:schemeClr val="accent2"/>
                </a:solidFill>
                <a:latin typeface="+mn-lt"/>
              </a:rPr>
              <a:t>adolescents and adult pregnant women, </a:t>
            </a:r>
            <a:r>
              <a:rPr lang="en-GB" sz="2000" b="1" dirty="0" err="1" smtClean="0">
                <a:solidFill>
                  <a:schemeClr val="accent2"/>
                </a:solidFill>
                <a:latin typeface="+mn-lt"/>
              </a:rPr>
              <a:t>Zim</a:t>
            </a:r>
            <a:r>
              <a:rPr lang="en-GB" sz="2000" b="1" dirty="0" smtClean="0">
                <a:solidFill>
                  <a:schemeClr val="accent2"/>
                </a:solidFill>
                <a:latin typeface="+mn-lt"/>
              </a:rPr>
              <a:t> EDB data, Sep </a:t>
            </a:r>
            <a:r>
              <a:rPr lang="en-GB" sz="2000" b="1" dirty="0">
                <a:solidFill>
                  <a:schemeClr val="accent2"/>
                </a:solidFill>
                <a:latin typeface="+mn-lt"/>
              </a:rPr>
              <a:t>2011 – </a:t>
            </a:r>
            <a:r>
              <a:rPr lang="en-GB" sz="2000" b="1" dirty="0" smtClean="0">
                <a:solidFill>
                  <a:schemeClr val="accent2"/>
                </a:solidFill>
                <a:latin typeface="+mn-lt"/>
              </a:rPr>
              <a:t>Dec </a:t>
            </a:r>
            <a:r>
              <a:rPr lang="en-GB" sz="2000" b="1" dirty="0">
                <a:solidFill>
                  <a:schemeClr val="accent2"/>
                </a:solidFill>
                <a:latin typeface="+mn-lt"/>
              </a:rPr>
              <a:t>2013</a:t>
            </a:r>
            <a:endParaRPr lang="en-US" sz="2000" dirty="0">
              <a:solidFill>
                <a:schemeClr val="accent2"/>
              </a:solidFill>
              <a:latin typeface="+mn-lt"/>
              <a:ea typeface="+mn-ea"/>
              <a:cs typeface="Museo Slab 300"/>
            </a:endParaRPr>
          </a:p>
        </p:txBody>
      </p:sp>
      <p:graphicFrame>
        <p:nvGraphicFramePr>
          <p:cNvPr id="4" name="Table 3"/>
          <p:cNvGraphicFramePr>
            <a:graphicFrameLocks noGrp="1"/>
          </p:cNvGraphicFramePr>
          <p:nvPr>
            <p:extLst>
              <p:ext uri="{D42A27DB-BD31-4B8C-83A1-F6EECF244321}">
                <p14:modId xmlns:p14="http://schemas.microsoft.com/office/powerpoint/2010/main" val="3941459312"/>
              </p:ext>
            </p:extLst>
          </p:nvPr>
        </p:nvGraphicFramePr>
        <p:xfrm>
          <a:off x="558705" y="1201002"/>
          <a:ext cx="7555280" cy="5033866"/>
        </p:xfrm>
        <a:graphic>
          <a:graphicData uri="http://schemas.openxmlformats.org/drawingml/2006/table">
            <a:tbl>
              <a:tblPr firstRow="1" firstCol="1" bandRow="1">
                <a:tableStyleId>{0E3FDE45-AF77-4B5C-9715-49D594BDF05E}</a:tableStyleId>
              </a:tblPr>
              <a:tblGrid>
                <a:gridCol w="3309102"/>
                <a:gridCol w="2091559"/>
                <a:gridCol w="2154619"/>
              </a:tblGrid>
              <a:tr h="503009">
                <a:tc>
                  <a:txBody>
                    <a:bodyPr/>
                    <a:lstStyle/>
                    <a:p>
                      <a:pPr marL="0" marR="0" algn="l">
                        <a:lnSpc>
                          <a:spcPct val="115000"/>
                        </a:lnSpc>
                        <a:spcBef>
                          <a:spcPts val="0"/>
                        </a:spcBef>
                        <a:spcAft>
                          <a:spcPts val="0"/>
                        </a:spcAft>
                      </a:pPr>
                      <a:r>
                        <a:rPr lang="en-GB" sz="1400" dirty="0">
                          <a:effectLst/>
                        </a:rPr>
                        <a:t>Variables  (Adolescents vs. Adults)</a:t>
                      </a:r>
                      <a:endParaRPr lang="en-US" sz="1400" i="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400" dirty="0">
                          <a:effectLst/>
                        </a:rPr>
                        <a:t>Adjusted Odds Ratio</a:t>
                      </a:r>
                      <a:endParaRPr lang="en-US" sz="1400" i="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400" dirty="0">
                          <a:effectLst/>
                        </a:rPr>
                        <a:t>95% CI</a:t>
                      </a:r>
                      <a:endParaRPr lang="en-US" sz="1400" i="0" dirty="0">
                        <a:effectLst/>
                        <a:latin typeface="Calibri"/>
                        <a:ea typeface="Calibri"/>
                        <a:cs typeface="Times New Roman"/>
                      </a:endParaRPr>
                    </a:p>
                  </a:txBody>
                  <a:tcPr marL="68580" marR="68580" marT="0" marB="0" anchor="ctr"/>
                </a:tc>
              </a:tr>
              <a:tr h="251505">
                <a:tc>
                  <a:txBody>
                    <a:bodyPr/>
                    <a:lstStyle/>
                    <a:p>
                      <a:pPr marL="0" marR="0" algn="l">
                        <a:lnSpc>
                          <a:spcPct val="115000"/>
                        </a:lnSpc>
                        <a:spcBef>
                          <a:spcPts val="0"/>
                        </a:spcBef>
                        <a:spcAft>
                          <a:spcPts val="0"/>
                        </a:spcAft>
                      </a:pPr>
                      <a:r>
                        <a:rPr lang="en-GB" sz="1400" dirty="0">
                          <a:effectLst/>
                        </a:rPr>
                        <a:t>ANC attendance</a:t>
                      </a:r>
                      <a:endParaRPr lang="en-US" sz="1400" i="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a:effectLst/>
                        </a:rPr>
                        <a:t> </a:t>
                      </a:r>
                      <a:endParaRPr lang="en-US" sz="1400" i="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a:effectLst/>
                        </a:rPr>
                        <a:t> </a:t>
                      </a:r>
                      <a:endParaRPr lang="en-US" sz="1400" i="0">
                        <a:effectLst/>
                        <a:latin typeface="Calibri"/>
                        <a:ea typeface="Calibri"/>
                        <a:cs typeface="Times New Roman"/>
                      </a:endParaRPr>
                    </a:p>
                  </a:txBody>
                  <a:tcPr marL="68580" marR="68580" marT="0" marB="0"/>
                </a:tc>
              </a:tr>
              <a:tr h="328050">
                <a:tc>
                  <a:txBody>
                    <a:bodyPr/>
                    <a:lstStyle/>
                    <a:p>
                      <a:pPr marL="0" marR="0" algn="l">
                        <a:lnSpc>
                          <a:spcPct val="150000"/>
                        </a:lnSpc>
                        <a:spcBef>
                          <a:spcPts val="0"/>
                        </a:spcBef>
                        <a:spcAft>
                          <a:spcPts val="0"/>
                        </a:spcAft>
                      </a:pPr>
                      <a:r>
                        <a:rPr lang="en-GB" sz="1400" b="0" dirty="0">
                          <a:effectLst/>
                        </a:rPr>
                        <a:t>Booked for ANC on / before 14 weeks GA</a:t>
                      </a:r>
                      <a:endParaRPr lang="en-US" sz="1400" b="0" i="0"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effectLst/>
                        </a:rPr>
                        <a:t>1.27</a:t>
                      </a:r>
                      <a:endParaRPr lang="en-US" sz="1400" i="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400" dirty="0" smtClean="0">
                          <a:effectLst/>
                        </a:rPr>
                        <a:t>(1.15 </a:t>
                      </a:r>
                      <a:r>
                        <a:rPr lang="en-GB" sz="1400" dirty="0">
                          <a:effectLst/>
                        </a:rPr>
                        <a:t>– </a:t>
                      </a:r>
                      <a:r>
                        <a:rPr lang="en-GB" sz="1400" dirty="0" smtClean="0">
                          <a:effectLst/>
                        </a:rPr>
                        <a:t>1.39) </a:t>
                      </a:r>
                      <a:endParaRPr lang="en-US" sz="1400" i="0" dirty="0">
                        <a:effectLst/>
                        <a:latin typeface="Calibri"/>
                        <a:ea typeface="Calibri"/>
                        <a:cs typeface="Times New Roman"/>
                      </a:endParaRPr>
                    </a:p>
                  </a:txBody>
                  <a:tcPr marL="68580" marR="68580" marT="0" marB="0" anchor="ctr"/>
                </a:tc>
              </a:tr>
              <a:tr h="328050">
                <a:tc>
                  <a:txBody>
                    <a:bodyPr/>
                    <a:lstStyle/>
                    <a:p>
                      <a:pPr marL="0" marR="0" algn="l">
                        <a:lnSpc>
                          <a:spcPct val="150000"/>
                        </a:lnSpc>
                        <a:spcBef>
                          <a:spcPts val="0"/>
                        </a:spcBef>
                        <a:spcAft>
                          <a:spcPts val="0"/>
                        </a:spcAft>
                      </a:pPr>
                      <a:r>
                        <a:rPr lang="en-GB" sz="1400" b="0" dirty="0">
                          <a:effectLst/>
                        </a:rPr>
                        <a:t>Attended at least 4 ANC visits</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GB" sz="1400" dirty="0">
                          <a:effectLst/>
                        </a:rPr>
                        <a:t>1.09</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(1.01 </a:t>
                      </a:r>
                      <a:r>
                        <a:rPr lang="en-GB" sz="1400" dirty="0">
                          <a:effectLst/>
                        </a:rPr>
                        <a:t>– </a:t>
                      </a:r>
                      <a:r>
                        <a:rPr lang="en-GB" sz="1400" dirty="0" smtClean="0">
                          <a:effectLst/>
                        </a:rPr>
                        <a:t>1.18)</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r h="328050">
                <a:tc>
                  <a:txBody>
                    <a:bodyPr/>
                    <a:lstStyle/>
                    <a:p>
                      <a:pPr marL="0" marR="0" algn="l">
                        <a:lnSpc>
                          <a:spcPct val="150000"/>
                        </a:lnSpc>
                        <a:spcBef>
                          <a:spcPts val="0"/>
                        </a:spcBef>
                        <a:spcAft>
                          <a:spcPts val="0"/>
                        </a:spcAft>
                      </a:pPr>
                      <a:r>
                        <a:rPr lang="en-GB" sz="1400" dirty="0">
                          <a:effectLst/>
                        </a:rPr>
                        <a:t>HIV testing in ANC</a:t>
                      </a:r>
                      <a:endParaRPr lang="en-US" sz="1400" i="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r>
              <a:tr h="342752">
                <a:tc>
                  <a:txBody>
                    <a:bodyPr/>
                    <a:lstStyle/>
                    <a:p>
                      <a:pPr marL="0" marR="0" algn="l">
                        <a:lnSpc>
                          <a:spcPct val="150000"/>
                        </a:lnSpc>
                        <a:spcBef>
                          <a:spcPts val="0"/>
                        </a:spcBef>
                        <a:spcAft>
                          <a:spcPts val="0"/>
                        </a:spcAft>
                      </a:pPr>
                      <a:r>
                        <a:rPr lang="en-GB" sz="1400" b="0" dirty="0">
                          <a:effectLst/>
                        </a:rPr>
                        <a:t>HIV status unknown at ANC booking</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2.66</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(2.22 </a:t>
                      </a:r>
                      <a:r>
                        <a:rPr lang="en-GB" sz="1400" dirty="0">
                          <a:effectLst/>
                        </a:rPr>
                        <a:t>– </a:t>
                      </a:r>
                      <a:r>
                        <a:rPr lang="en-GB" sz="1400" dirty="0" smtClean="0">
                          <a:effectLst/>
                        </a:rPr>
                        <a:t>3.18)</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r h="328050">
                <a:tc>
                  <a:txBody>
                    <a:bodyPr/>
                    <a:lstStyle/>
                    <a:p>
                      <a:pPr marL="0" marR="0" algn="l">
                        <a:lnSpc>
                          <a:spcPct val="150000"/>
                        </a:lnSpc>
                        <a:spcBef>
                          <a:spcPts val="0"/>
                        </a:spcBef>
                        <a:spcAft>
                          <a:spcPts val="0"/>
                        </a:spcAft>
                      </a:pPr>
                      <a:r>
                        <a:rPr lang="en-GB" sz="1400" b="0" dirty="0">
                          <a:effectLst/>
                        </a:rPr>
                        <a:t>HIV tested at ANC booking</a:t>
                      </a:r>
                      <a:endParaRPr lang="en-US" sz="1400" b="0" i="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smtClean="0">
                          <a:effectLst/>
                        </a:rPr>
                        <a:t>0.73</a:t>
                      </a:r>
                      <a:endParaRPr lang="en-US" sz="1400" i="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400" dirty="0" smtClean="0">
                          <a:effectLst/>
                        </a:rPr>
                        <a:t>(0.62 </a:t>
                      </a:r>
                      <a:r>
                        <a:rPr lang="en-GB" sz="1400" dirty="0">
                          <a:effectLst/>
                        </a:rPr>
                        <a:t>– </a:t>
                      </a:r>
                      <a:r>
                        <a:rPr lang="en-GB" sz="1400" dirty="0" smtClean="0">
                          <a:effectLst/>
                        </a:rPr>
                        <a:t>0.86)</a:t>
                      </a:r>
                      <a:endParaRPr lang="en-US" sz="1400" i="0" dirty="0">
                        <a:effectLst/>
                        <a:latin typeface="Calibri"/>
                        <a:ea typeface="Calibri"/>
                        <a:cs typeface="Times New Roman"/>
                      </a:endParaRPr>
                    </a:p>
                  </a:txBody>
                  <a:tcPr marL="68580" marR="68580" marT="0" marB="0" anchor="ctr"/>
                </a:tc>
              </a:tr>
              <a:tr h="328050">
                <a:tc>
                  <a:txBody>
                    <a:bodyPr/>
                    <a:lstStyle/>
                    <a:p>
                      <a:pPr marL="0" marR="0" algn="l">
                        <a:lnSpc>
                          <a:spcPct val="150000"/>
                        </a:lnSpc>
                        <a:spcBef>
                          <a:spcPts val="0"/>
                        </a:spcBef>
                        <a:spcAft>
                          <a:spcPts val="0"/>
                        </a:spcAft>
                      </a:pPr>
                      <a:r>
                        <a:rPr lang="en-GB" sz="1400" b="0" dirty="0" smtClean="0">
                          <a:effectLst/>
                        </a:rPr>
                        <a:t>HIV-positive </a:t>
                      </a:r>
                      <a:r>
                        <a:rPr lang="en-GB" sz="1400" b="0" dirty="0">
                          <a:effectLst/>
                        </a:rPr>
                        <a:t>in ANC</a:t>
                      </a:r>
                      <a:r>
                        <a:rPr lang="en-GB" sz="1050" b="0" dirty="0">
                          <a:effectLst/>
                        </a:rPr>
                        <a:t> </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0.54</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(0.48 </a:t>
                      </a:r>
                      <a:r>
                        <a:rPr lang="en-GB" sz="1400" dirty="0">
                          <a:effectLst/>
                        </a:rPr>
                        <a:t>– </a:t>
                      </a:r>
                      <a:r>
                        <a:rPr lang="en-GB" sz="1400" dirty="0" smtClean="0">
                          <a:effectLst/>
                        </a:rPr>
                        <a:t>0.60)</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r h="328050">
                <a:tc>
                  <a:txBody>
                    <a:bodyPr/>
                    <a:lstStyle/>
                    <a:p>
                      <a:pPr marL="0" marR="0" algn="l">
                        <a:lnSpc>
                          <a:spcPct val="150000"/>
                        </a:lnSpc>
                        <a:spcBef>
                          <a:spcPts val="0"/>
                        </a:spcBef>
                        <a:spcAft>
                          <a:spcPts val="0"/>
                        </a:spcAft>
                      </a:pPr>
                      <a:r>
                        <a:rPr lang="en-GB" sz="1400" dirty="0">
                          <a:effectLst/>
                        </a:rPr>
                        <a:t>Eligibility for ART initiation</a:t>
                      </a:r>
                      <a:endParaRPr lang="en-US" sz="1400" i="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r>
              <a:tr h="328050">
                <a:tc>
                  <a:txBody>
                    <a:bodyPr/>
                    <a:lstStyle/>
                    <a:p>
                      <a:pPr marL="0" marR="0" algn="l">
                        <a:lnSpc>
                          <a:spcPct val="150000"/>
                        </a:lnSpc>
                        <a:spcBef>
                          <a:spcPts val="0"/>
                        </a:spcBef>
                        <a:spcAft>
                          <a:spcPts val="0"/>
                        </a:spcAft>
                      </a:pPr>
                      <a:r>
                        <a:rPr lang="en-GB" sz="1400" b="0" dirty="0">
                          <a:effectLst/>
                        </a:rPr>
                        <a:t>WHO staging 3 or 4 in ANC</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GB" sz="1400" dirty="0">
                          <a:effectLst/>
                        </a:rPr>
                        <a:t>0.46</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(0.27 </a:t>
                      </a:r>
                      <a:r>
                        <a:rPr lang="en-GB" sz="1400" dirty="0">
                          <a:effectLst/>
                        </a:rPr>
                        <a:t>– </a:t>
                      </a:r>
                      <a:r>
                        <a:rPr lang="en-GB" sz="1400" dirty="0" smtClean="0">
                          <a:effectLst/>
                        </a:rPr>
                        <a:t>0.79)</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r h="328050">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GB" sz="1400" b="1" i="0" dirty="0">
                          <a:effectLst/>
                          <a:latin typeface="Calibri"/>
                          <a:ea typeface="Calibri"/>
                          <a:cs typeface="Times New Roman"/>
                        </a:rPr>
                        <a:t>CD4 count </a:t>
                      </a:r>
                      <a:r>
                        <a:rPr lang="en-GB" sz="1400" b="1" i="0" dirty="0" smtClean="0">
                          <a:effectLst/>
                          <a:latin typeface="Calibri"/>
                          <a:ea typeface="Calibri"/>
                          <a:cs typeface="Times New Roman"/>
                        </a:rPr>
                        <a:t>in ANC </a:t>
                      </a:r>
                      <a:r>
                        <a:rPr lang="en-US" sz="1400" b="1" i="0" dirty="0" smtClean="0">
                          <a:effectLst/>
                          <a:latin typeface="+mn-lt"/>
                          <a:ea typeface="Calibri"/>
                          <a:cs typeface="Times New Roman"/>
                        </a:rPr>
                        <a:t>(&lt;= 350 µl/mm³ )</a:t>
                      </a:r>
                    </a:p>
                  </a:txBody>
                  <a:tcPr marL="68580" marR="68580" marT="0" marB="0">
                    <a:solidFill>
                      <a:schemeClr val="bg1"/>
                    </a:solidFill>
                  </a:tcPr>
                </a:tc>
                <a:tc>
                  <a:txBody>
                    <a:bodyPr/>
                    <a:lstStyle/>
                    <a:p>
                      <a:pPr marL="0" marR="0" algn="ctr">
                        <a:lnSpc>
                          <a:spcPct val="115000"/>
                        </a:lnSpc>
                        <a:spcBef>
                          <a:spcPts val="0"/>
                        </a:spcBef>
                        <a:spcAft>
                          <a:spcPts val="0"/>
                        </a:spcAft>
                      </a:pPr>
                      <a:r>
                        <a:rPr lang="en-GB" sz="1400" i="0" dirty="0" smtClean="0">
                          <a:effectLst/>
                          <a:latin typeface="Calibri"/>
                          <a:ea typeface="Calibri"/>
                          <a:cs typeface="Times New Roman"/>
                        </a:rPr>
                        <a:t>0.61</a:t>
                      </a:r>
                      <a:endParaRPr lang="en-US" sz="1400" i="0" dirty="0">
                        <a:effectLst/>
                        <a:latin typeface="Calibri"/>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400" i="0" dirty="0" smtClean="0">
                          <a:effectLst/>
                          <a:latin typeface="Calibri"/>
                          <a:ea typeface="Calibri"/>
                          <a:cs typeface="Times New Roman"/>
                        </a:rPr>
                        <a:t>(0.42 – 0.92)</a:t>
                      </a:r>
                      <a:endParaRPr lang="en-US" sz="1400" i="0" dirty="0">
                        <a:effectLst/>
                        <a:latin typeface="Calibri"/>
                        <a:ea typeface="Calibri"/>
                        <a:cs typeface="Times New Roman"/>
                      </a:endParaRPr>
                    </a:p>
                  </a:txBody>
                  <a:tcPr marL="68580" marR="68580" marT="0" marB="0">
                    <a:solidFill>
                      <a:schemeClr val="bg1"/>
                    </a:solidFill>
                  </a:tcPr>
                </a:tc>
              </a:tr>
              <a:tr h="328050">
                <a:tc>
                  <a:txBody>
                    <a:bodyPr/>
                    <a:lstStyle/>
                    <a:p>
                      <a:pPr marL="0" marR="0" algn="l">
                        <a:lnSpc>
                          <a:spcPct val="150000"/>
                        </a:lnSpc>
                        <a:spcBef>
                          <a:spcPts val="0"/>
                        </a:spcBef>
                        <a:spcAft>
                          <a:spcPts val="0"/>
                        </a:spcAft>
                      </a:pPr>
                      <a:r>
                        <a:rPr lang="en-GB" sz="1400" dirty="0">
                          <a:effectLst/>
                        </a:rPr>
                        <a:t>ARV uptake</a:t>
                      </a:r>
                      <a:endParaRPr lang="en-US" sz="1400" i="0" dirty="0">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GB" sz="1400" dirty="0">
                          <a:effectLst/>
                        </a:rPr>
                        <a:t> </a:t>
                      </a:r>
                      <a:endParaRPr lang="en-US" sz="1400" i="0" dirty="0">
                        <a:effectLst/>
                        <a:latin typeface="Calibri"/>
                        <a:ea typeface="Calibri"/>
                        <a:cs typeface="Times New Roman"/>
                      </a:endParaRPr>
                    </a:p>
                  </a:txBody>
                  <a:tcPr marL="68580" marR="68580" marT="0" marB="0" anchor="ctr">
                    <a:solidFill>
                      <a:schemeClr val="accent2">
                        <a:lumMod val="20000"/>
                        <a:lumOff val="80000"/>
                      </a:schemeClr>
                    </a:solidFill>
                  </a:tcPr>
                </a:tc>
              </a:tr>
              <a:tr h="328050">
                <a:tc>
                  <a:txBody>
                    <a:bodyPr/>
                    <a:lstStyle/>
                    <a:p>
                      <a:pPr marL="0" marR="0" algn="l">
                        <a:lnSpc>
                          <a:spcPct val="150000"/>
                        </a:lnSpc>
                        <a:spcBef>
                          <a:spcPts val="0"/>
                        </a:spcBef>
                        <a:spcAft>
                          <a:spcPts val="0"/>
                        </a:spcAft>
                      </a:pPr>
                      <a:r>
                        <a:rPr lang="en-GB" sz="1400" b="0" dirty="0">
                          <a:effectLst/>
                        </a:rPr>
                        <a:t>Already on ART at first ANC visit </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0.37</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(0.22 </a:t>
                      </a:r>
                      <a:r>
                        <a:rPr lang="en-GB" sz="1400" dirty="0">
                          <a:effectLst/>
                        </a:rPr>
                        <a:t>– </a:t>
                      </a:r>
                      <a:r>
                        <a:rPr lang="en-GB" sz="1400" dirty="0" smtClean="0">
                          <a:effectLst/>
                        </a:rPr>
                        <a:t>0.63)</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r h="328050">
                <a:tc>
                  <a:txBody>
                    <a:bodyPr/>
                    <a:lstStyle/>
                    <a:p>
                      <a:pPr marL="0" marR="0" algn="l">
                        <a:lnSpc>
                          <a:spcPct val="150000"/>
                        </a:lnSpc>
                        <a:spcBef>
                          <a:spcPts val="0"/>
                        </a:spcBef>
                        <a:spcAft>
                          <a:spcPts val="0"/>
                        </a:spcAft>
                      </a:pPr>
                      <a:r>
                        <a:rPr lang="en-GB" sz="1400" b="0" dirty="0">
                          <a:effectLst/>
                        </a:rPr>
                        <a:t>Started </a:t>
                      </a:r>
                      <a:r>
                        <a:rPr lang="en-GB" sz="1400" b="0" dirty="0" smtClean="0">
                          <a:effectLst/>
                        </a:rPr>
                        <a:t>ARV </a:t>
                      </a:r>
                      <a:r>
                        <a:rPr lang="en-GB" sz="1400" b="0" dirty="0">
                          <a:effectLst/>
                        </a:rPr>
                        <a:t>in ANC </a:t>
                      </a:r>
                      <a:endParaRPr lang="en-US" sz="1400" b="0" i="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0.46</a:t>
                      </a:r>
                      <a:endParaRPr lang="en-US" sz="1400" i="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400" dirty="0" smtClean="0">
                          <a:effectLst/>
                        </a:rPr>
                        <a:t>(0.37 </a:t>
                      </a:r>
                      <a:r>
                        <a:rPr lang="en-GB" sz="1400" dirty="0">
                          <a:effectLst/>
                        </a:rPr>
                        <a:t>– </a:t>
                      </a:r>
                      <a:r>
                        <a:rPr lang="en-GB" sz="1400" dirty="0" smtClean="0">
                          <a:effectLst/>
                        </a:rPr>
                        <a:t>0.56)</a:t>
                      </a:r>
                      <a:endParaRPr lang="en-US" sz="1400" i="0" dirty="0">
                        <a:effectLst/>
                        <a:latin typeface="Calibri"/>
                        <a:ea typeface="Calibri"/>
                        <a:cs typeface="Times New Roman"/>
                      </a:endParaRPr>
                    </a:p>
                  </a:txBody>
                  <a:tcPr marL="68580" marR="68580" marT="0" marB="0" anchor="ctr"/>
                </a:tc>
              </a:tr>
              <a:tr h="328050">
                <a:tc>
                  <a:txBody>
                    <a:bodyPr/>
                    <a:lstStyle/>
                    <a:p>
                      <a:pPr marL="0" marR="0" algn="l">
                        <a:lnSpc>
                          <a:spcPct val="150000"/>
                        </a:lnSpc>
                        <a:spcBef>
                          <a:spcPts val="0"/>
                        </a:spcBef>
                        <a:spcAft>
                          <a:spcPts val="0"/>
                        </a:spcAft>
                      </a:pPr>
                      <a:r>
                        <a:rPr lang="en-GB" sz="1400" b="0" dirty="0">
                          <a:effectLst/>
                        </a:rPr>
                        <a:t>ART initiation in ANC </a:t>
                      </a:r>
                      <a:endParaRPr lang="en-US" sz="1400" b="0" i="0" dirty="0">
                        <a:effectLst/>
                        <a:latin typeface="Calibri"/>
                        <a:ea typeface="Calibri"/>
                        <a:cs typeface="Times New Roman"/>
                      </a:endParaRPr>
                    </a:p>
                  </a:txBody>
                  <a:tcPr marL="68580" marR="68580" marT="0" marB="0">
                    <a:solidFill>
                      <a:schemeClr val="bg1">
                        <a:alpha val="20000"/>
                      </a:schemeClr>
                    </a:solidFill>
                  </a:tcPr>
                </a:tc>
                <a:tc>
                  <a:txBody>
                    <a:bodyPr/>
                    <a:lstStyle/>
                    <a:p>
                      <a:pPr marL="0" marR="0" algn="ctr">
                        <a:lnSpc>
                          <a:spcPct val="115000"/>
                        </a:lnSpc>
                        <a:spcBef>
                          <a:spcPts val="0"/>
                        </a:spcBef>
                        <a:spcAft>
                          <a:spcPts val="0"/>
                        </a:spcAft>
                      </a:pPr>
                      <a:r>
                        <a:rPr lang="en-US" sz="1400" dirty="0" smtClean="0">
                          <a:effectLst/>
                        </a:rPr>
                        <a:t>0.32</a:t>
                      </a:r>
                      <a:endParaRPr lang="en-US" sz="1400" i="0" dirty="0">
                        <a:effectLst/>
                        <a:latin typeface="Calibri"/>
                        <a:ea typeface="Calibri"/>
                        <a:cs typeface="Times New Roman"/>
                      </a:endParaRPr>
                    </a:p>
                  </a:txBody>
                  <a:tcPr marL="68580" marR="68580" marT="0" marB="0" anchor="ctr">
                    <a:solidFill>
                      <a:schemeClr val="bg1">
                        <a:alpha val="20000"/>
                      </a:schemeClr>
                    </a:solidFill>
                  </a:tcPr>
                </a:tc>
                <a:tc>
                  <a:txBody>
                    <a:bodyPr/>
                    <a:lstStyle/>
                    <a:p>
                      <a:pPr marL="0" marR="0" algn="ctr">
                        <a:lnSpc>
                          <a:spcPct val="115000"/>
                        </a:lnSpc>
                        <a:spcBef>
                          <a:spcPts val="0"/>
                        </a:spcBef>
                        <a:spcAft>
                          <a:spcPts val="0"/>
                        </a:spcAft>
                      </a:pPr>
                      <a:r>
                        <a:rPr lang="en-GB" sz="1400" dirty="0" smtClean="0">
                          <a:effectLst/>
                        </a:rPr>
                        <a:t>(0.23 </a:t>
                      </a:r>
                      <a:r>
                        <a:rPr lang="en-GB" sz="1400" dirty="0">
                          <a:effectLst/>
                        </a:rPr>
                        <a:t>– </a:t>
                      </a:r>
                      <a:r>
                        <a:rPr lang="en-GB" sz="1400" dirty="0" smtClean="0">
                          <a:effectLst/>
                        </a:rPr>
                        <a:t>0.46)</a:t>
                      </a:r>
                      <a:endParaRPr lang="en-US" sz="1400" i="0" dirty="0">
                        <a:effectLst/>
                        <a:latin typeface="Calibri"/>
                        <a:ea typeface="Calibri"/>
                        <a:cs typeface="Times New Roman"/>
                      </a:endParaRPr>
                    </a:p>
                  </a:txBody>
                  <a:tcPr marL="68580" marR="68580" marT="0" marB="0" anchor="ctr">
                    <a:solidFill>
                      <a:schemeClr val="bg1">
                        <a:alpha val="20000"/>
                      </a:schemeClr>
                    </a:solidFill>
                  </a:tcPr>
                </a:tc>
              </a:tr>
            </a:tbl>
          </a:graphicData>
        </a:graphic>
      </p:graphicFrame>
      <p:sp>
        <p:nvSpPr>
          <p:cNvPr id="5" name="Rectangle 4"/>
          <p:cNvSpPr/>
          <p:nvPr/>
        </p:nvSpPr>
        <p:spPr>
          <a:xfrm>
            <a:off x="4640238" y="1937981"/>
            <a:ext cx="532263" cy="395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0238" y="2893326"/>
            <a:ext cx="532263" cy="395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20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6469</TotalTime>
  <Words>1351</Words>
  <Application>Microsoft Office PowerPoint</Application>
  <PresentationFormat>On-screen Show (4:3)</PresentationFormat>
  <Paragraphs>331</Paragraphs>
  <Slides>12</Slides>
  <Notes>10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2_Office Theme</vt:lpstr>
      <vt:lpstr>3_Office Theme</vt:lpstr>
      <vt:lpstr>PowerPoint Presentation</vt:lpstr>
      <vt:lpstr>Presentation Outline</vt:lpstr>
      <vt:lpstr>Introduction </vt:lpstr>
      <vt:lpstr>Methods: Study Design and Population</vt:lpstr>
      <vt:lpstr>Methods: Data Collection and Analysis</vt:lpstr>
      <vt:lpstr>Results: Study Sample</vt:lpstr>
      <vt:lpstr>Percentage distribution of ANC women by selected demographic characteristics, Zim EDB Data, Sep 2011-Dec 2013</vt:lpstr>
      <vt:lpstr>Chi-Square Test Results: ANC attendance and HIV service utilization among adolescent and adult pregnant women booking for ANC, EDB, Sep 2011-Dec 2013</vt:lpstr>
      <vt:lpstr>Logistic Regression Results: ANC attendance and PMTCT service utilization by adolescents and adult pregnant women, Zim EDB data, Sep 2011 – Dec 2013</vt:lpstr>
      <vt:lpstr>Conclusions</vt:lpstr>
      <vt:lpstr>Recommendations </vt:lpstr>
      <vt:lpstr>PowerPoint Presentation</vt:lpstr>
    </vt:vector>
  </TitlesOfParts>
  <Company>EGPAF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Kim</dc:creator>
  <cp:lastModifiedBy>Reuben Musarandega</cp:lastModifiedBy>
  <cp:revision>584</cp:revision>
  <cp:lastPrinted>2015-11-25T14:34:30Z</cp:lastPrinted>
  <dcterms:created xsi:type="dcterms:W3CDTF">2015-01-14T14:21:41Z</dcterms:created>
  <dcterms:modified xsi:type="dcterms:W3CDTF">2015-12-02T14:36:48Z</dcterms:modified>
</cp:coreProperties>
</file>