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5" r:id="rId2"/>
    <p:sldId id="272" r:id="rId3"/>
    <p:sldId id="269" r:id="rId4"/>
    <p:sldId id="271" r:id="rId5"/>
    <p:sldId id="275" r:id="rId6"/>
    <p:sldId id="257" r:id="rId7"/>
    <p:sldId id="258" r:id="rId8"/>
    <p:sldId id="283" r:id="rId9"/>
    <p:sldId id="259" r:id="rId10"/>
    <p:sldId id="261" r:id="rId11"/>
    <p:sldId id="277" r:id="rId12"/>
    <p:sldId id="265" r:id="rId13"/>
    <p:sldId id="278" r:id="rId14"/>
    <p:sldId id="279" r:id="rId15"/>
    <p:sldId id="286" r:id="rId16"/>
    <p:sldId id="280" r:id="rId17"/>
    <p:sldId id="287"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msa Mlima" initials="NM" lastIdx="1" clrIdx="0"/>
  <p:cmAuthor id="1" name="PC" initials="P" lastIdx="3" clrIdx="1">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6923" autoAdjust="0"/>
  </p:normalViewPr>
  <p:slideViewPr>
    <p:cSldViewPr>
      <p:cViewPr varScale="1">
        <p:scale>
          <a:sx n="76" d="100"/>
          <a:sy n="76" d="100"/>
        </p:scale>
        <p:origin x="1206" y="6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70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12-01T20:56:09.881" idx="2">
    <p:pos x="10" y="10"/>
    <p:text/>
    <p:extLst>
      <p:ext uri="{C676402C-5697-4E1C-873F-D02D1690AC5C}">
        <p15:threadingInfo xmlns:p15="http://schemas.microsoft.com/office/powerpoint/2012/main" timeZoneBias="-120"/>
      </p:ext>
    </p:extLst>
  </p:cm>
  <p:cm authorId="1" dt="2015-12-01T20:56:12.705" idx="3">
    <p:pos x="106" y="106"/>
    <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D5B815-A132-4685-931C-90BAC3A2BAFA}" type="doc">
      <dgm:prSet loTypeId="urn:microsoft.com/office/officeart/2005/8/layout/radial4" loCatId="relationship" qsTypeId="urn:microsoft.com/office/officeart/2005/8/quickstyle/simple1" qsCatId="simple" csTypeId="urn:microsoft.com/office/officeart/2005/8/colors/accent1_1" csCatId="accent1" phldr="1"/>
      <dgm:spPr/>
      <dgm:t>
        <a:bodyPr/>
        <a:lstStyle/>
        <a:p>
          <a:endParaRPr lang="en-GB"/>
        </a:p>
      </dgm:t>
    </dgm:pt>
    <dgm:pt modelId="{25D3D863-406C-4ED1-ABF0-0A0CC1D67C67}">
      <dgm:prSet phldrT="[Text]">
        <dgm:style>
          <a:lnRef idx="0">
            <a:schemeClr val="accent1"/>
          </a:lnRef>
          <a:fillRef idx="3">
            <a:schemeClr val="accent1"/>
          </a:fillRef>
          <a:effectRef idx="3">
            <a:schemeClr val="accent1"/>
          </a:effectRef>
          <a:fontRef idx="minor">
            <a:schemeClr val="lt1"/>
          </a:fontRef>
        </dgm:style>
      </dgm:prSet>
      <dgm:spPr/>
      <dgm:t>
        <a:bodyPr/>
        <a:lstStyle/>
        <a:p>
          <a:r>
            <a:rPr lang="en-GB" dirty="0" smtClean="0"/>
            <a:t>SRH</a:t>
          </a:r>
          <a:endParaRPr lang="en-GB" dirty="0"/>
        </a:p>
      </dgm:t>
    </dgm:pt>
    <dgm:pt modelId="{1E834FEC-4277-4ABB-A678-15690CA39082}" type="parTrans" cxnId="{2ED712FD-428D-41EF-A558-D265B7DD9DCF}">
      <dgm:prSet/>
      <dgm:spPr/>
      <dgm:t>
        <a:bodyPr/>
        <a:lstStyle/>
        <a:p>
          <a:endParaRPr lang="en-GB"/>
        </a:p>
      </dgm:t>
    </dgm:pt>
    <dgm:pt modelId="{8C7D2D73-DAFD-431D-8F6D-2D1EEE50F5BE}" type="sibTrans" cxnId="{2ED712FD-428D-41EF-A558-D265B7DD9DCF}">
      <dgm:prSet/>
      <dgm:spPr/>
      <dgm:t>
        <a:bodyPr/>
        <a:lstStyle/>
        <a:p>
          <a:endParaRPr lang="en-GB"/>
        </a:p>
      </dgm:t>
    </dgm:pt>
    <dgm:pt modelId="{D0317E52-56C2-4F57-A368-F8D04E492BF0}">
      <dgm:prSet phldrT="[Text]">
        <dgm:style>
          <a:lnRef idx="0">
            <a:schemeClr val="accent6"/>
          </a:lnRef>
          <a:fillRef idx="3">
            <a:schemeClr val="accent6"/>
          </a:fillRef>
          <a:effectRef idx="3">
            <a:schemeClr val="accent6"/>
          </a:effectRef>
          <a:fontRef idx="minor">
            <a:schemeClr val="lt1"/>
          </a:fontRef>
        </dgm:style>
      </dgm:prSet>
      <dgm:spPr/>
      <dgm:t>
        <a:bodyPr/>
        <a:lstStyle/>
        <a:p>
          <a:r>
            <a:rPr lang="en-GB" dirty="0" smtClean="0"/>
            <a:t>HTC</a:t>
          </a:r>
          <a:endParaRPr lang="en-GB" dirty="0"/>
        </a:p>
      </dgm:t>
    </dgm:pt>
    <dgm:pt modelId="{ABF51714-0FB3-40C5-8C18-B4FCB6323FFC}" type="parTrans" cxnId="{78922DF3-9E00-4763-B9EB-9BF30742B386}">
      <dgm:prSet/>
      <dgm:spPr/>
      <dgm:t>
        <a:bodyPr/>
        <a:lstStyle/>
        <a:p>
          <a:endParaRPr lang="en-GB"/>
        </a:p>
      </dgm:t>
    </dgm:pt>
    <dgm:pt modelId="{28DB8384-59E3-4A16-8E63-6EA968D3F5A2}" type="sibTrans" cxnId="{78922DF3-9E00-4763-B9EB-9BF30742B386}">
      <dgm:prSet/>
      <dgm:spPr/>
      <dgm:t>
        <a:bodyPr/>
        <a:lstStyle/>
        <a:p>
          <a:endParaRPr lang="en-GB"/>
        </a:p>
      </dgm:t>
    </dgm:pt>
    <dgm:pt modelId="{94454F63-A80B-41A8-BD48-F5156F0DB956}">
      <dgm:prSet phldrT="[Text]">
        <dgm:style>
          <a:lnRef idx="0">
            <a:schemeClr val="accent6"/>
          </a:lnRef>
          <a:fillRef idx="3">
            <a:schemeClr val="accent6"/>
          </a:fillRef>
          <a:effectRef idx="3">
            <a:schemeClr val="accent6"/>
          </a:effectRef>
          <a:fontRef idx="minor">
            <a:schemeClr val="lt1"/>
          </a:fontRef>
        </dgm:style>
      </dgm:prSet>
      <dgm:spPr/>
      <dgm:t>
        <a:bodyPr/>
        <a:lstStyle/>
        <a:p>
          <a:r>
            <a:rPr lang="en-GB" dirty="0" smtClean="0"/>
            <a:t>ART</a:t>
          </a:r>
          <a:endParaRPr lang="en-GB" dirty="0"/>
        </a:p>
      </dgm:t>
    </dgm:pt>
    <dgm:pt modelId="{A7D2C9D5-7F2B-415F-9425-BC23D31085E9}" type="parTrans" cxnId="{25628AF1-2C1A-4EB5-B13A-10B4FB26319E}">
      <dgm:prSet/>
      <dgm:spPr/>
      <dgm:t>
        <a:bodyPr/>
        <a:lstStyle/>
        <a:p>
          <a:endParaRPr lang="en-GB"/>
        </a:p>
      </dgm:t>
    </dgm:pt>
    <dgm:pt modelId="{D0D0137B-5AAF-4037-9891-1C31459A596C}" type="sibTrans" cxnId="{25628AF1-2C1A-4EB5-B13A-10B4FB26319E}">
      <dgm:prSet/>
      <dgm:spPr/>
      <dgm:t>
        <a:bodyPr/>
        <a:lstStyle/>
        <a:p>
          <a:endParaRPr lang="en-GB"/>
        </a:p>
      </dgm:t>
    </dgm:pt>
    <dgm:pt modelId="{726BEB49-0CB3-4085-ABB1-5F24E915B024}">
      <dgm:prSet phldrT="[Text]">
        <dgm:style>
          <a:lnRef idx="0">
            <a:schemeClr val="accent6"/>
          </a:lnRef>
          <a:fillRef idx="3">
            <a:schemeClr val="accent6"/>
          </a:fillRef>
          <a:effectRef idx="3">
            <a:schemeClr val="accent6"/>
          </a:effectRef>
          <a:fontRef idx="minor">
            <a:schemeClr val="lt1"/>
          </a:fontRef>
        </dgm:style>
      </dgm:prSet>
      <dgm:spPr/>
      <dgm:t>
        <a:bodyPr/>
        <a:lstStyle/>
        <a:p>
          <a:r>
            <a:rPr lang="en-GB" dirty="0" smtClean="0"/>
            <a:t>Condoms</a:t>
          </a:r>
          <a:endParaRPr lang="en-GB" dirty="0"/>
        </a:p>
      </dgm:t>
    </dgm:pt>
    <dgm:pt modelId="{B5CD8B49-D864-44E5-9EE7-28971E60D62C}" type="parTrans" cxnId="{C58E1AC3-2B49-40BD-A7AE-928BEF59A008}">
      <dgm:prSet/>
      <dgm:spPr/>
      <dgm:t>
        <a:bodyPr/>
        <a:lstStyle/>
        <a:p>
          <a:endParaRPr lang="en-GB"/>
        </a:p>
      </dgm:t>
    </dgm:pt>
    <dgm:pt modelId="{87B95A59-A572-4C03-A9F5-808E02C9B4C2}" type="sibTrans" cxnId="{C58E1AC3-2B49-40BD-A7AE-928BEF59A008}">
      <dgm:prSet/>
      <dgm:spPr/>
      <dgm:t>
        <a:bodyPr/>
        <a:lstStyle/>
        <a:p>
          <a:endParaRPr lang="en-GB"/>
        </a:p>
      </dgm:t>
    </dgm:pt>
    <dgm:pt modelId="{5425093C-7E40-4902-83B4-47D9D3FB52C2}" type="pres">
      <dgm:prSet presAssocID="{EFD5B815-A132-4685-931C-90BAC3A2BAFA}" presName="cycle" presStyleCnt="0">
        <dgm:presLayoutVars>
          <dgm:chMax val="1"/>
          <dgm:dir/>
          <dgm:animLvl val="ctr"/>
          <dgm:resizeHandles val="exact"/>
        </dgm:presLayoutVars>
      </dgm:prSet>
      <dgm:spPr/>
      <dgm:t>
        <a:bodyPr/>
        <a:lstStyle/>
        <a:p>
          <a:endParaRPr lang="en-GB"/>
        </a:p>
      </dgm:t>
    </dgm:pt>
    <dgm:pt modelId="{7E7D4F91-170C-4709-99CB-1A86F8062FDA}" type="pres">
      <dgm:prSet presAssocID="{25D3D863-406C-4ED1-ABF0-0A0CC1D67C67}" presName="centerShape" presStyleLbl="node0" presStyleIdx="0" presStyleCnt="1"/>
      <dgm:spPr/>
      <dgm:t>
        <a:bodyPr/>
        <a:lstStyle/>
        <a:p>
          <a:endParaRPr lang="en-GB"/>
        </a:p>
      </dgm:t>
    </dgm:pt>
    <dgm:pt modelId="{DEDC8399-C5ED-4EC7-B201-583738452E2A}" type="pres">
      <dgm:prSet presAssocID="{ABF51714-0FB3-40C5-8C18-B4FCB6323FFC}" presName="parTrans" presStyleLbl="bgSibTrans2D1" presStyleIdx="0" presStyleCnt="3"/>
      <dgm:spPr/>
      <dgm:t>
        <a:bodyPr/>
        <a:lstStyle/>
        <a:p>
          <a:endParaRPr lang="en-GB"/>
        </a:p>
      </dgm:t>
    </dgm:pt>
    <dgm:pt modelId="{07140832-14AA-473E-A110-21A38D06BD05}" type="pres">
      <dgm:prSet presAssocID="{D0317E52-56C2-4F57-A368-F8D04E492BF0}" presName="node" presStyleLbl="node1" presStyleIdx="0" presStyleCnt="3">
        <dgm:presLayoutVars>
          <dgm:bulletEnabled val="1"/>
        </dgm:presLayoutVars>
      </dgm:prSet>
      <dgm:spPr/>
      <dgm:t>
        <a:bodyPr/>
        <a:lstStyle/>
        <a:p>
          <a:endParaRPr lang="en-GB"/>
        </a:p>
      </dgm:t>
    </dgm:pt>
    <dgm:pt modelId="{B97E9E69-33C7-416E-9860-EE4FCB3F769E}" type="pres">
      <dgm:prSet presAssocID="{A7D2C9D5-7F2B-415F-9425-BC23D31085E9}" presName="parTrans" presStyleLbl="bgSibTrans2D1" presStyleIdx="1" presStyleCnt="3"/>
      <dgm:spPr/>
      <dgm:t>
        <a:bodyPr/>
        <a:lstStyle/>
        <a:p>
          <a:endParaRPr lang="en-GB"/>
        </a:p>
      </dgm:t>
    </dgm:pt>
    <dgm:pt modelId="{4F76E9CC-05CA-4F6A-88F6-46E693FBA96C}" type="pres">
      <dgm:prSet presAssocID="{94454F63-A80B-41A8-BD48-F5156F0DB956}" presName="node" presStyleLbl="node1" presStyleIdx="1" presStyleCnt="3" custRadScaleRad="101074" custRadScaleInc="1979">
        <dgm:presLayoutVars>
          <dgm:bulletEnabled val="1"/>
        </dgm:presLayoutVars>
      </dgm:prSet>
      <dgm:spPr/>
      <dgm:t>
        <a:bodyPr/>
        <a:lstStyle/>
        <a:p>
          <a:endParaRPr lang="en-GB"/>
        </a:p>
      </dgm:t>
    </dgm:pt>
    <dgm:pt modelId="{7B98D04B-A683-41CD-9C3E-E8DBC3E64CF2}" type="pres">
      <dgm:prSet presAssocID="{B5CD8B49-D864-44E5-9EE7-28971E60D62C}" presName="parTrans" presStyleLbl="bgSibTrans2D1" presStyleIdx="2" presStyleCnt="3"/>
      <dgm:spPr/>
      <dgm:t>
        <a:bodyPr/>
        <a:lstStyle/>
        <a:p>
          <a:endParaRPr lang="en-GB"/>
        </a:p>
      </dgm:t>
    </dgm:pt>
    <dgm:pt modelId="{FFABC2F7-7238-437E-A363-CB9C423A3503}" type="pres">
      <dgm:prSet presAssocID="{726BEB49-0CB3-4085-ABB1-5F24E915B024}" presName="node" presStyleLbl="node1" presStyleIdx="2" presStyleCnt="3">
        <dgm:presLayoutVars>
          <dgm:bulletEnabled val="1"/>
        </dgm:presLayoutVars>
      </dgm:prSet>
      <dgm:spPr/>
      <dgm:t>
        <a:bodyPr/>
        <a:lstStyle/>
        <a:p>
          <a:endParaRPr lang="en-GB"/>
        </a:p>
      </dgm:t>
    </dgm:pt>
  </dgm:ptLst>
  <dgm:cxnLst>
    <dgm:cxn modelId="{224330BA-DE0E-4BC9-B8E3-E102C7A7B8D7}" type="presOf" srcId="{ABF51714-0FB3-40C5-8C18-B4FCB6323FFC}" destId="{DEDC8399-C5ED-4EC7-B201-583738452E2A}" srcOrd="0" destOrd="0" presId="urn:microsoft.com/office/officeart/2005/8/layout/radial4"/>
    <dgm:cxn modelId="{554A244A-F4CF-4A35-8FAF-34ED5323440A}" type="presOf" srcId="{A7D2C9D5-7F2B-415F-9425-BC23D31085E9}" destId="{B97E9E69-33C7-416E-9860-EE4FCB3F769E}" srcOrd="0" destOrd="0" presId="urn:microsoft.com/office/officeart/2005/8/layout/radial4"/>
    <dgm:cxn modelId="{22E1F680-EBEE-4687-9C4F-30AC983229D3}" type="presOf" srcId="{94454F63-A80B-41A8-BD48-F5156F0DB956}" destId="{4F76E9CC-05CA-4F6A-88F6-46E693FBA96C}" srcOrd="0" destOrd="0" presId="urn:microsoft.com/office/officeart/2005/8/layout/radial4"/>
    <dgm:cxn modelId="{DF8EEB91-A28D-479E-AC01-9B77FC033D1F}" type="presOf" srcId="{B5CD8B49-D864-44E5-9EE7-28971E60D62C}" destId="{7B98D04B-A683-41CD-9C3E-E8DBC3E64CF2}" srcOrd="0" destOrd="0" presId="urn:microsoft.com/office/officeart/2005/8/layout/radial4"/>
    <dgm:cxn modelId="{25628AF1-2C1A-4EB5-B13A-10B4FB26319E}" srcId="{25D3D863-406C-4ED1-ABF0-0A0CC1D67C67}" destId="{94454F63-A80B-41A8-BD48-F5156F0DB956}" srcOrd="1" destOrd="0" parTransId="{A7D2C9D5-7F2B-415F-9425-BC23D31085E9}" sibTransId="{D0D0137B-5AAF-4037-9891-1C31459A596C}"/>
    <dgm:cxn modelId="{3BD81A98-7A5D-4BB2-9FCC-EB4F4B2ACCD6}" type="presOf" srcId="{25D3D863-406C-4ED1-ABF0-0A0CC1D67C67}" destId="{7E7D4F91-170C-4709-99CB-1A86F8062FDA}" srcOrd="0" destOrd="0" presId="urn:microsoft.com/office/officeart/2005/8/layout/radial4"/>
    <dgm:cxn modelId="{2ED712FD-428D-41EF-A558-D265B7DD9DCF}" srcId="{EFD5B815-A132-4685-931C-90BAC3A2BAFA}" destId="{25D3D863-406C-4ED1-ABF0-0A0CC1D67C67}" srcOrd="0" destOrd="0" parTransId="{1E834FEC-4277-4ABB-A678-15690CA39082}" sibTransId="{8C7D2D73-DAFD-431D-8F6D-2D1EEE50F5BE}"/>
    <dgm:cxn modelId="{826F7981-DB66-4A2A-9658-2FB73D20B350}" type="presOf" srcId="{726BEB49-0CB3-4085-ABB1-5F24E915B024}" destId="{FFABC2F7-7238-437E-A363-CB9C423A3503}" srcOrd="0" destOrd="0" presId="urn:microsoft.com/office/officeart/2005/8/layout/radial4"/>
    <dgm:cxn modelId="{B0DFFC6A-6F02-40E3-8E8F-0BE5F7068E91}" type="presOf" srcId="{D0317E52-56C2-4F57-A368-F8D04E492BF0}" destId="{07140832-14AA-473E-A110-21A38D06BD05}" srcOrd="0" destOrd="0" presId="urn:microsoft.com/office/officeart/2005/8/layout/radial4"/>
    <dgm:cxn modelId="{A81135A8-FFAA-4B1A-BD64-C76717F475CB}" type="presOf" srcId="{EFD5B815-A132-4685-931C-90BAC3A2BAFA}" destId="{5425093C-7E40-4902-83B4-47D9D3FB52C2}" srcOrd="0" destOrd="0" presId="urn:microsoft.com/office/officeart/2005/8/layout/radial4"/>
    <dgm:cxn modelId="{78922DF3-9E00-4763-B9EB-9BF30742B386}" srcId="{25D3D863-406C-4ED1-ABF0-0A0CC1D67C67}" destId="{D0317E52-56C2-4F57-A368-F8D04E492BF0}" srcOrd="0" destOrd="0" parTransId="{ABF51714-0FB3-40C5-8C18-B4FCB6323FFC}" sibTransId="{28DB8384-59E3-4A16-8E63-6EA968D3F5A2}"/>
    <dgm:cxn modelId="{C58E1AC3-2B49-40BD-A7AE-928BEF59A008}" srcId="{25D3D863-406C-4ED1-ABF0-0A0CC1D67C67}" destId="{726BEB49-0CB3-4085-ABB1-5F24E915B024}" srcOrd="2" destOrd="0" parTransId="{B5CD8B49-D864-44E5-9EE7-28971E60D62C}" sibTransId="{87B95A59-A572-4C03-A9F5-808E02C9B4C2}"/>
    <dgm:cxn modelId="{036395A4-77D2-4B08-86C3-198C13B5C9A1}" type="presParOf" srcId="{5425093C-7E40-4902-83B4-47D9D3FB52C2}" destId="{7E7D4F91-170C-4709-99CB-1A86F8062FDA}" srcOrd="0" destOrd="0" presId="urn:microsoft.com/office/officeart/2005/8/layout/radial4"/>
    <dgm:cxn modelId="{EB765A5E-5058-4075-8AFF-73B0E920D443}" type="presParOf" srcId="{5425093C-7E40-4902-83B4-47D9D3FB52C2}" destId="{DEDC8399-C5ED-4EC7-B201-583738452E2A}" srcOrd="1" destOrd="0" presId="urn:microsoft.com/office/officeart/2005/8/layout/radial4"/>
    <dgm:cxn modelId="{71860088-CF1E-4752-A1DE-2D3F955CB481}" type="presParOf" srcId="{5425093C-7E40-4902-83B4-47D9D3FB52C2}" destId="{07140832-14AA-473E-A110-21A38D06BD05}" srcOrd="2" destOrd="0" presId="urn:microsoft.com/office/officeart/2005/8/layout/radial4"/>
    <dgm:cxn modelId="{0E0FBB6F-445E-476D-8538-075B859BA39D}" type="presParOf" srcId="{5425093C-7E40-4902-83B4-47D9D3FB52C2}" destId="{B97E9E69-33C7-416E-9860-EE4FCB3F769E}" srcOrd="3" destOrd="0" presId="urn:microsoft.com/office/officeart/2005/8/layout/radial4"/>
    <dgm:cxn modelId="{87AF2BAA-1197-42CE-A841-52D30CF4B7B7}" type="presParOf" srcId="{5425093C-7E40-4902-83B4-47D9D3FB52C2}" destId="{4F76E9CC-05CA-4F6A-88F6-46E693FBA96C}" srcOrd="4" destOrd="0" presId="urn:microsoft.com/office/officeart/2005/8/layout/radial4"/>
    <dgm:cxn modelId="{772F973C-1583-40DC-A4B9-561F7F789542}" type="presParOf" srcId="{5425093C-7E40-4902-83B4-47D9D3FB52C2}" destId="{7B98D04B-A683-41CD-9C3E-E8DBC3E64CF2}" srcOrd="5" destOrd="0" presId="urn:microsoft.com/office/officeart/2005/8/layout/radial4"/>
    <dgm:cxn modelId="{F7B7705A-A9E1-4DAB-A2A2-BB206F2B841A}" type="presParOf" srcId="{5425093C-7E40-4902-83B4-47D9D3FB52C2}" destId="{FFABC2F7-7238-437E-A363-CB9C423A3503}" srcOrd="6" destOrd="0" presId="urn:microsoft.com/office/officeart/2005/8/layout/radial4"/>
  </dgm:cxnLst>
  <dgm:bg/>
  <dgm:whole>
    <a:ln w="38100">
      <a:solidFill>
        <a:schemeClr val="tx2">
          <a:lumMod val="60000"/>
          <a:lumOff val="4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D5B815-A132-4685-931C-90BAC3A2BAFA}" type="doc">
      <dgm:prSet loTypeId="urn:microsoft.com/office/officeart/2005/8/layout/radial4" loCatId="relationship" qsTypeId="urn:microsoft.com/office/officeart/2005/8/quickstyle/3d1" qsCatId="3D" csTypeId="urn:microsoft.com/office/officeart/2005/8/colors/accent1_2" csCatId="accent1" phldr="1"/>
      <dgm:spPr/>
      <dgm:t>
        <a:bodyPr/>
        <a:lstStyle/>
        <a:p>
          <a:endParaRPr lang="en-GB"/>
        </a:p>
      </dgm:t>
    </dgm:pt>
    <dgm:pt modelId="{25D3D863-406C-4ED1-ABF0-0A0CC1D67C67}">
      <dgm:prSet phldrT="[Text]">
        <dgm:style>
          <a:lnRef idx="0">
            <a:schemeClr val="accent6"/>
          </a:lnRef>
          <a:fillRef idx="3">
            <a:schemeClr val="accent6"/>
          </a:fillRef>
          <a:effectRef idx="3">
            <a:schemeClr val="accent6"/>
          </a:effectRef>
          <a:fontRef idx="minor">
            <a:schemeClr val="lt1"/>
          </a:fontRef>
        </dgm:style>
      </dgm:prSet>
      <dgm:spPr/>
      <dgm:t>
        <a:bodyPr/>
        <a:lstStyle/>
        <a:p>
          <a:r>
            <a:rPr lang="en-GB" dirty="0" smtClean="0"/>
            <a:t>ART</a:t>
          </a:r>
          <a:endParaRPr lang="en-GB" dirty="0"/>
        </a:p>
      </dgm:t>
    </dgm:pt>
    <dgm:pt modelId="{1E834FEC-4277-4ABB-A678-15690CA39082}" type="parTrans" cxnId="{2ED712FD-428D-41EF-A558-D265B7DD9DCF}">
      <dgm:prSet/>
      <dgm:spPr/>
      <dgm:t>
        <a:bodyPr/>
        <a:lstStyle/>
        <a:p>
          <a:endParaRPr lang="en-GB"/>
        </a:p>
      </dgm:t>
    </dgm:pt>
    <dgm:pt modelId="{8C7D2D73-DAFD-431D-8F6D-2D1EEE50F5BE}" type="sibTrans" cxnId="{2ED712FD-428D-41EF-A558-D265B7DD9DCF}">
      <dgm:prSet/>
      <dgm:spPr/>
      <dgm:t>
        <a:bodyPr/>
        <a:lstStyle/>
        <a:p>
          <a:endParaRPr lang="en-GB"/>
        </a:p>
      </dgm:t>
    </dgm:pt>
    <dgm:pt modelId="{D0317E52-56C2-4F57-A368-F8D04E492BF0}">
      <dgm:prSet phldrT="[Text]"/>
      <dgm:spPr/>
      <dgm:t>
        <a:bodyPr/>
        <a:lstStyle/>
        <a:p>
          <a:r>
            <a:rPr lang="en-GB" dirty="0" smtClean="0"/>
            <a:t>FP</a:t>
          </a:r>
          <a:endParaRPr lang="en-GB" dirty="0"/>
        </a:p>
      </dgm:t>
    </dgm:pt>
    <dgm:pt modelId="{ABF51714-0FB3-40C5-8C18-B4FCB6323FFC}" type="parTrans" cxnId="{78922DF3-9E00-4763-B9EB-9BF30742B386}">
      <dgm:prSet/>
      <dgm:spPr/>
      <dgm:t>
        <a:bodyPr/>
        <a:lstStyle/>
        <a:p>
          <a:endParaRPr lang="en-GB"/>
        </a:p>
      </dgm:t>
    </dgm:pt>
    <dgm:pt modelId="{28DB8384-59E3-4A16-8E63-6EA968D3F5A2}" type="sibTrans" cxnId="{78922DF3-9E00-4763-B9EB-9BF30742B386}">
      <dgm:prSet/>
      <dgm:spPr/>
      <dgm:t>
        <a:bodyPr/>
        <a:lstStyle/>
        <a:p>
          <a:endParaRPr lang="en-GB"/>
        </a:p>
      </dgm:t>
    </dgm:pt>
    <dgm:pt modelId="{94454F63-A80B-41A8-BD48-F5156F0DB956}">
      <dgm:prSet phldrT="[Text]"/>
      <dgm:spPr/>
      <dgm:t>
        <a:bodyPr/>
        <a:lstStyle/>
        <a:p>
          <a:r>
            <a:rPr lang="en-GB" dirty="0" smtClean="0"/>
            <a:t>STI</a:t>
          </a:r>
          <a:endParaRPr lang="en-GB" dirty="0"/>
        </a:p>
      </dgm:t>
    </dgm:pt>
    <dgm:pt modelId="{D0D0137B-5AAF-4037-9891-1C31459A596C}" type="sibTrans" cxnId="{25628AF1-2C1A-4EB5-B13A-10B4FB26319E}">
      <dgm:prSet/>
      <dgm:spPr/>
      <dgm:t>
        <a:bodyPr/>
        <a:lstStyle/>
        <a:p>
          <a:endParaRPr lang="en-GB"/>
        </a:p>
      </dgm:t>
    </dgm:pt>
    <dgm:pt modelId="{A7D2C9D5-7F2B-415F-9425-BC23D31085E9}" type="parTrans" cxnId="{25628AF1-2C1A-4EB5-B13A-10B4FB26319E}">
      <dgm:prSet/>
      <dgm:spPr/>
      <dgm:t>
        <a:bodyPr/>
        <a:lstStyle/>
        <a:p>
          <a:endParaRPr lang="en-GB"/>
        </a:p>
      </dgm:t>
    </dgm:pt>
    <dgm:pt modelId="{5425093C-7E40-4902-83B4-47D9D3FB52C2}" type="pres">
      <dgm:prSet presAssocID="{EFD5B815-A132-4685-931C-90BAC3A2BAFA}" presName="cycle" presStyleCnt="0">
        <dgm:presLayoutVars>
          <dgm:chMax val="1"/>
          <dgm:dir/>
          <dgm:animLvl val="ctr"/>
          <dgm:resizeHandles val="exact"/>
        </dgm:presLayoutVars>
      </dgm:prSet>
      <dgm:spPr/>
      <dgm:t>
        <a:bodyPr/>
        <a:lstStyle/>
        <a:p>
          <a:endParaRPr lang="en-GB"/>
        </a:p>
      </dgm:t>
    </dgm:pt>
    <dgm:pt modelId="{7E7D4F91-170C-4709-99CB-1A86F8062FDA}" type="pres">
      <dgm:prSet presAssocID="{25D3D863-406C-4ED1-ABF0-0A0CC1D67C67}" presName="centerShape" presStyleLbl="node0" presStyleIdx="0" presStyleCnt="1"/>
      <dgm:spPr/>
      <dgm:t>
        <a:bodyPr/>
        <a:lstStyle/>
        <a:p>
          <a:endParaRPr lang="en-GB"/>
        </a:p>
      </dgm:t>
    </dgm:pt>
    <dgm:pt modelId="{DEDC8399-C5ED-4EC7-B201-583738452E2A}" type="pres">
      <dgm:prSet presAssocID="{ABF51714-0FB3-40C5-8C18-B4FCB6323FFC}" presName="parTrans" presStyleLbl="bgSibTrans2D1" presStyleIdx="0" presStyleCnt="2"/>
      <dgm:spPr/>
      <dgm:t>
        <a:bodyPr/>
        <a:lstStyle/>
        <a:p>
          <a:endParaRPr lang="en-GB"/>
        </a:p>
      </dgm:t>
    </dgm:pt>
    <dgm:pt modelId="{07140832-14AA-473E-A110-21A38D06BD05}" type="pres">
      <dgm:prSet presAssocID="{D0317E52-56C2-4F57-A368-F8D04E492BF0}" presName="node" presStyleLbl="node1" presStyleIdx="0" presStyleCnt="2" custScaleX="112657" custScaleY="90412">
        <dgm:presLayoutVars>
          <dgm:bulletEnabled val="1"/>
        </dgm:presLayoutVars>
      </dgm:prSet>
      <dgm:spPr/>
      <dgm:t>
        <a:bodyPr/>
        <a:lstStyle/>
        <a:p>
          <a:endParaRPr lang="en-GB"/>
        </a:p>
      </dgm:t>
    </dgm:pt>
    <dgm:pt modelId="{B97E9E69-33C7-416E-9860-EE4FCB3F769E}" type="pres">
      <dgm:prSet presAssocID="{A7D2C9D5-7F2B-415F-9425-BC23D31085E9}" presName="parTrans" presStyleLbl="bgSibTrans2D1" presStyleIdx="1" presStyleCnt="2"/>
      <dgm:spPr/>
      <dgm:t>
        <a:bodyPr/>
        <a:lstStyle/>
        <a:p>
          <a:endParaRPr lang="en-GB"/>
        </a:p>
      </dgm:t>
    </dgm:pt>
    <dgm:pt modelId="{4F76E9CC-05CA-4F6A-88F6-46E693FBA96C}" type="pres">
      <dgm:prSet presAssocID="{94454F63-A80B-41A8-BD48-F5156F0DB956}" presName="node" presStyleLbl="node1" presStyleIdx="1" presStyleCnt="2">
        <dgm:presLayoutVars>
          <dgm:bulletEnabled val="1"/>
        </dgm:presLayoutVars>
      </dgm:prSet>
      <dgm:spPr/>
      <dgm:t>
        <a:bodyPr/>
        <a:lstStyle/>
        <a:p>
          <a:endParaRPr lang="en-GB"/>
        </a:p>
      </dgm:t>
    </dgm:pt>
  </dgm:ptLst>
  <dgm:cxnLst>
    <dgm:cxn modelId="{192E882E-BE53-4723-8275-333EB1852E1F}" type="presOf" srcId="{ABF51714-0FB3-40C5-8C18-B4FCB6323FFC}" destId="{DEDC8399-C5ED-4EC7-B201-583738452E2A}" srcOrd="0" destOrd="0" presId="urn:microsoft.com/office/officeart/2005/8/layout/radial4"/>
    <dgm:cxn modelId="{D6096784-6056-42F7-9DEE-4B6FE960BD6D}" type="presOf" srcId="{EFD5B815-A132-4685-931C-90BAC3A2BAFA}" destId="{5425093C-7E40-4902-83B4-47D9D3FB52C2}" srcOrd="0" destOrd="0" presId="urn:microsoft.com/office/officeart/2005/8/layout/radial4"/>
    <dgm:cxn modelId="{78922DF3-9E00-4763-B9EB-9BF30742B386}" srcId="{25D3D863-406C-4ED1-ABF0-0A0CC1D67C67}" destId="{D0317E52-56C2-4F57-A368-F8D04E492BF0}" srcOrd="0" destOrd="0" parTransId="{ABF51714-0FB3-40C5-8C18-B4FCB6323FFC}" sibTransId="{28DB8384-59E3-4A16-8E63-6EA968D3F5A2}"/>
    <dgm:cxn modelId="{E46F24DF-C7B7-4740-A52C-85F0F9561116}" type="presOf" srcId="{94454F63-A80B-41A8-BD48-F5156F0DB956}" destId="{4F76E9CC-05CA-4F6A-88F6-46E693FBA96C}" srcOrd="0" destOrd="0" presId="urn:microsoft.com/office/officeart/2005/8/layout/radial4"/>
    <dgm:cxn modelId="{C04A1CE9-E514-469B-AAFD-109C8896A3E1}" type="presOf" srcId="{25D3D863-406C-4ED1-ABF0-0A0CC1D67C67}" destId="{7E7D4F91-170C-4709-99CB-1A86F8062FDA}" srcOrd="0" destOrd="0" presId="urn:microsoft.com/office/officeart/2005/8/layout/radial4"/>
    <dgm:cxn modelId="{25628AF1-2C1A-4EB5-B13A-10B4FB26319E}" srcId="{25D3D863-406C-4ED1-ABF0-0A0CC1D67C67}" destId="{94454F63-A80B-41A8-BD48-F5156F0DB956}" srcOrd="1" destOrd="0" parTransId="{A7D2C9D5-7F2B-415F-9425-BC23D31085E9}" sibTransId="{D0D0137B-5AAF-4037-9891-1C31459A596C}"/>
    <dgm:cxn modelId="{2ED712FD-428D-41EF-A558-D265B7DD9DCF}" srcId="{EFD5B815-A132-4685-931C-90BAC3A2BAFA}" destId="{25D3D863-406C-4ED1-ABF0-0A0CC1D67C67}" srcOrd="0" destOrd="0" parTransId="{1E834FEC-4277-4ABB-A678-15690CA39082}" sibTransId="{8C7D2D73-DAFD-431D-8F6D-2D1EEE50F5BE}"/>
    <dgm:cxn modelId="{C5FD681A-ABC3-4071-BFC3-E2342B28F698}" type="presOf" srcId="{D0317E52-56C2-4F57-A368-F8D04E492BF0}" destId="{07140832-14AA-473E-A110-21A38D06BD05}" srcOrd="0" destOrd="0" presId="urn:microsoft.com/office/officeart/2005/8/layout/radial4"/>
    <dgm:cxn modelId="{8B309A7C-8BBF-4F20-B7D5-9DBCEB95B7BF}" type="presOf" srcId="{A7D2C9D5-7F2B-415F-9425-BC23D31085E9}" destId="{B97E9E69-33C7-416E-9860-EE4FCB3F769E}" srcOrd="0" destOrd="0" presId="urn:microsoft.com/office/officeart/2005/8/layout/radial4"/>
    <dgm:cxn modelId="{46D2CA75-2457-46F2-A60B-7E5A114CB5A3}" type="presParOf" srcId="{5425093C-7E40-4902-83B4-47D9D3FB52C2}" destId="{7E7D4F91-170C-4709-99CB-1A86F8062FDA}" srcOrd="0" destOrd="0" presId="urn:microsoft.com/office/officeart/2005/8/layout/radial4"/>
    <dgm:cxn modelId="{71314377-AB02-4F58-9440-916835874556}" type="presParOf" srcId="{5425093C-7E40-4902-83B4-47D9D3FB52C2}" destId="{DEDC8399-C5ED-4EC7-B201-583738452E2A}" srcOrd="1" destOrd="0" presId="urn:microsoft.com/office/officeart/2005/8/layout/radial4"/>
    <dgm:cxn modelId="{650E80F3-A8D9-46B2-AB64-F97AF7D02293}" type="presParOf" srcId="{5425093C-7E40-4902-83B4-47D9D3FB52C2}" destId="{07140832-14AA-473E-A110-21A38D06BD05}" srcOrd="2" destOrd="0" presId="urn:microsoft.com/office/officeart/2005/8/layout/radial4"/>
    <dgm:cxn modelId="{AD38DE47-325C-4DFA-B7A6-1E0F2C228BB0}" type="presParOf" srcId="{5425093C-7E40-4902-83B4-47D9D3FB52C2}" destId="{B97E9E69-33C7-416E-9860-EE4FCB3F769E}" srcOrd="3" destOrd="0" presId="urn:microsoft.com/office/officeart/2005/8/layout/radial4"/>
    <dgm:cxn modelId="{2F4C0F33-A841-4FA0-9F07-A234047062E6}" type="presParOf" srcId="{5425093C-7E40-4902-83B4-47D9D3FB52C2}" destId="{4F76E9CC-05CA-4F6A-88F6-46E693FBA96C}" srcOrd="4" destOrd="0" presId="urn:microsoft.com/office/officeart/2005/8/layout/radial4"/>
  </dgm:cxnLst>
  <dgm:bg/>
  <dgm:whole>
    <a:ln w="38100">
      <a:solidFill>
        <a:srgbClr val="0070C0"/>
      </a:solidFill>
    </a:ln>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714C4D-26A5-4611-B2D8-30E998490905}" type="datetimeFigureOut">
              <a:rPr lang="en-US" smtClean="0"/>
              <a:pPr/>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371F42-67EF-4A66-88A6-FDB01EB6B565}" type="slidenum">
              <a:rPr lang="en-US" smtClean="0"/>
              <a:pPr/>
              <a:t>‹#›</a:t>
            </a:fld>
            <a:endParaRPr lang="en-US"/>
          </a:p>
        </p:txBody>
      </p:sp>
    </p:spTree>
    <p:extLst>
      <p:ext uri="{BB962C8B-B14F-4D97-AF65-F5344CB8AC3E}">
        <p14:creationId xmlns:p14="http://schemas.microsoft.com/office/powerpoint/2010/main" val="2955468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Planning, Coordinating and implementing institutions and structures were set up for delivery of PHC at national and regional levels:</a:t>
            </a:r>
          </a:p>
          <a:p>
            <a:pPr lvl="1">
              <a:buFont typeface="Arial" pitchFamily="34" charset="0"/>
              <a:buChar char="•"/>
            </a:pPr>
            <a:r>
              <a:rPr lang="en-US" dirty="0" smtClean="0"/>
              <a:t>Decentralization of services</a:t>
            </a:r>
          </a:p>
          <a:p>
            <a:pPr lvl="1">
              <a:buFont typeface="Arial" pitchFamily="34" charset="0"/>
              <a:buChar char="•"/>
            </a:pPr>
            <a:r>
              <a:rPr lang="en-US" dirty="0" smtClean="0"/>
              <a:t>Intersectoral collaboration</a:t>
            </a:r>
          </a:p>
          <a:p>
            <a:pPr lvl="1">
              <a:buFont typeface="Arial" pitchFamily="34" charset="0"/>
              <a:buChar char="•"/>
            </a:pPr>
            <a:r>
              <a:rPr lang="en-US" dirty="0" smtClean="0"/>
              <a:t>Community participation</a:t>
            </a:r>
          </a:p>
          <a:p>
            <a:r>
              <a:rPr lang="en-US" dirty="0" smtClean="0"/>
              <a:t>Existence formed conducive platform and solid foundation for delivering HIV and AIDS interventions.</a:t>
            </a:r>
          </a:p>
          <a:p>
            <a:endParaRPr lang="en-US" dirty="0"/>
          </a:p>
        </p:txBody>
      </p:sp>
      <p:sp>
        <p:nvSpPr>
          <p:cNvPr id="4" name="Slide Number Placeholder 3"/>
          <p:cNvSpPr>
            <a:spLocks noGrp="1"/>
          </p:cNvSpPr>
          <p:nvPr>
            <p:ph type="sldNum" sz="quarter" idx="10"/>
          </p:nvPr>
        </p:nvSpPr>
        <p:spPr/>
        <p:txBody>
          <a:bodyPr/>
          <a:lstStyle/>
          <a:p>
            <a:fld id="{B7371F42-67EF-4A66-88A6-FDB01EB6B565}" type="slidenum">
              <a:rPr lang="en-US" smtClean="0"/>
              <a:pPr/>
              <a:t>4</a:t>
            </a:fld>
            <a:endParaRPr lang="en-US"/>
          </a:p>
        </p:txBody>
      </p:sp>
    </p:spTree>
    <p:extLst>
      <p:ext uri="{BB962C8B-B14F-4D97-AF65-F5344CB8AC3E}">
        <p14:creationId xmlns:p14="http://schemas.microsoft.com/office/powerpoint/2010/main" val="404389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CA919EE-8E9E-4EC5-A425-E9297CE1CF0F}" type="slidenum">
              <a:rPr lang="en-GB" smtClean="0"/>
              <a:pPr/>
              <a:t>6</a:t>
            </a:fld>
            <a:endParaRPr lang="en-GB"/>
          </a:p>
        </p:txBody>
      </p:sp>
    </p:spTree>
    <p:extLst>
      <p:ext uri="{BB962C8B-B14F-4D97-AF65-F5344CB8AC3E}">
        <p14:creationId xmlns:p14="http://schemas.microsoft.com/office/powerpoint/2010/main" val="2317686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CA919EE-8E9E-4EC5-A425-E9297CE1CF0F}" type="slidenum">
              <a:rPr lang="en-GB" smtClean="0"/>
              <a:pPr/>
              <a:t>7</a:t>
            </a:fld>
            <a:endParaRPr lang="en-GB"/>
          </a:p>
        </p:txBody>
      </p:sp>
    </p:spTree>
    <p:extLst>
      <p:ext uri="{BB962C8B-B14F-4D97-AF65-F5344CB8AC3E}">
        <p14:creationId xmlns:p14="http://schemas.microsoft.com/office/powerpoint/2010/main" val="648114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As more countries scale up voluntary</a:t>
            </a:r>
            <a:r>
              <a:rPr lang="en-GB" baseline="0" dirty="0" smtClean="0"/>
              <a:t> medical male circumcision, the need to integrate HIV testing and counselling has increased.  This has become an opportunity to provide HTC services to the men, who often do not come to the clinic because of societal norms.  VMMC has also provided the opportunity to provide condom education and supply, which are accessible because of the location of the MC facilities within the community clinics.</a:t>
            </a:r>
            <a:endParaRPr lang="en-GB" dirty="0"/>
          </a:p>
        </p:txBody>
      </p:sp>
      <p:sp>
        <p:nvSpPr>
          <p:cNvPr id="4" name="Slide Number Placeholder 3"/>
          <p:cNvSpPr>
            <a:spLocks noGrp="1"/>
          </p:cNvSpPr>
          <p:nvPr>
            <p:ph type="sldNum" sz="quarter" idx="10"/>
          </p:nvPr>
        </p:nvSpPr>
        <p:spPr/>
        <p:txBody>
          <a:bodyPr/>
          <a:lstStyle/>
          <a:p>
            <a:fld id="{CCA919EE-8E9E-4EC5-A425-E9297CE1CF0F}" type="slidenum">
              <a:rPr lang="en-GB" smtClean="0"/>
              <a:pPr/>
              <a:t>9</a:t>
            </a:fld>
            <a:endParaRPr lang="en-GB"/>
          </a:p>
        </p:txBody>
      </p:sp>
    </p:spTree>
    <p:extLst>
      <p:ext uri="{BB962C8B-B14F-4D97-AF65-F5344CB8AC3E}">
        <p14:creationId xmlns:p14="http://schemas.microsoft.com/office/powerpoint/2010/main" val="1640001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2010, Swaziland’s National ART Programme agreed on a new approach to providing care and treatment services for PLHIV.  This was termed the “Comprehensive Care Package”, which among other things, highlighted the</a:t>
            </a:r>
            <a:r>
              <a:rPr lang="en-GB" baseline="0" dirty="0" smtClean="0"/>
              <a:t> provision of sexual and reproductive health services  at the same site where PLHIV access care and treatment services.  The minimum package aimed at providing at least one hormonal contraceptive such as the </a:t>
            </a:r>
            <a:r>
              <a:rPr lang="en-GB" baseline="0" dirty="0" err="1" smtClean="0"/>
              <a:t>injecatable</a:t>
            </a:r>
            <a:r>
              <a:rPr lang="en-GB" baseline="0" dirty="0" smtClean="0"/>
              <a:t> </a:t>
            </a:r>
            <a:r>
              <a:rPr lang="en-GB" baseline="0" dirty="0" err="1" smtClean="0"/>
              <a:t>Depo</a:t>
            </a:r>
            <a:r>
              <a:rPr lang="en-GB" baseline="0" dirty="0" smtClean="0"/>
              <a:t> </a:t>
            </a:r>
            <a:r>
              <a:rPr lang="en-GB" baseline="0" dirty="0" err="1" smtClean="0"/>
              <a:t>Provera</a:t>
            </a:r>
            <a:r>
              <a:rPr lang="en-GB" baseline="0" dirty="0" smtClean="0"/>
              <a:t> on site when women of reproductive age come in for re-fills of ARVs.  This would be done in a systematic way that ensured that every woman of reproductive age is screened for pregnancy by asking for the LNMP, then offering FP services in needed. Of course, the availability of the simple pregnancy test became a necessity.  This approach has not yet been implemented, due to the development and now finalization of the SOPs for integration of FP services within the ART clinics.  Others services integrated include diagnosis </a:t>
            </a:r>
            <a:r>
              <a:rPr lang="en-GB" baseline="0" smtClean="0"/>
              <a:t>and treatment of STIs </a:t>
            </a:r>
            <a:endParaRPr lang="en-GB" dirty="0"/>
          </a:p>
        </p:txBody>
      </p:sp>
      <p:sp>
        <p:nvSpPr>
          <p:cNvPr id="4" name="Slide Number Placeholder 3"/>
          <p:cNvSpPr>
            <a:spLocks noGrp="1"/>
          </p:cNvSpPr>
          <p:nvPr>
            <p:ph type="sldNum" sz="quarter" idx="10"/>
          </p:nvPr>
        </p:nvSpPr>
        <p:spPr/>
        <p:txBody>
          <a:bodyPr/>
          <a:lstStyle/>
          <a:p>
            <a:fld id="{CCA919EE-8E9E-4EC5-A425-E9297CE1CF0F}" type="slidenum">
              <a:rPr lang="en-GB" smtClean="0"/>
              <a:pPr/>
              <a:t>10</a:t>
            </a:fld>
            <a:endParaRPr lang="en-GB"/>
          </a:p>
        </p:txBody>
      </p:sp>
    </p:spTree>
    <p:extLst>
      <p:ext uri="{BB962C8B-B14F-4D97-AF65-F5344CB8AC3E}">
        <p14:creationId xmlns:p14="http://schemas.microsoft.com/office/powerpoint/2010/main" val="351272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Key lesson that we have learnt and have concluded that it is the recipe for success is shown on this schematic</a:t>
            </a:r>
            <a:r>
              <a:rPr lang="en-US" baseline="0" dirty="0" smtClean="0"/>
              <a:t> diagram. With a clear map, a developed road and government on the driver’s seat, we </a:t>
            </a:r>
            <a:r>
              <a:rPr lang="en-US" baseline="0" dirty="0" err="1" smtClean="0"/>
              <a:t>maximise</a:t>
            </a:r>
            <a:r>
              <a:rPr lang="en-US" baseline="0" dirty="0" smtClean="0"/>
              <a:t> the use of available support to achieve the common stipulated goal. This is what prevails in the Kingdom and we are committed to improving it for us to achieve Elimination new HIV infections among children by 2015 and keeping their mothers alive. We believe it and we are doing it. I thank you.</a:t>
            </a:r>
            <a:endParaRPr lang="en-US" dirty="0"/>
          </a:p>
        </p:txBody>
      </p:sp>
      <p:sp>
        <p:nvSpPr>
          <p:cNvPr id="4" name="Slide Number Placeholder 3"/>
          <p:cNvSpPr>
            <a:spLocks noGrp="1"/>
          </p:cNvSpPr>
          <p:nvPr>
            <p:ph type="sldNum" sz="quarter" idx="10"/>
          </p:nvPr>
        </p:nvSpPr>
        <p:spPr/>
        <p:txBody>
          <a:bodyPr/>
          <a:lstStyle/>
          <a:p>
            <a:fld id="{44F6F8FF-6F2A-4180-BF48-3698F941DE0F}" type="slidenum">
              <a:rPr lang="en-US" smtClean="0"/>
              <a:pPr/>
              <a:t>17</a:t>
            </a:fld>
            <a:endParaRPr lang="en-US"/>
          </a:p>
        </p:txBody>
      </p:sp>
    </p:spTree>
    <p:extLst>
      <p:ext uri="{BB962C8B-B14F-4D97-AF65-F5344CB8AC3E}">
        <p14:creationId xmlns:p14="http://schemas.microsoft.com/office/powerpoint/2010/main" val="26835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C03205-4B3A-46FE-B30B-1A0F538FE5F5}"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C03205-4B3A-46FE-B30B-1A0F538FE5F5}"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C03205-4B3A-46FE-B30B-1A0F538FE5F5}"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C03205-4B3A-46FE-B30B-1A0F538FE5F5}"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C03205-4B3A-46FE-B30B-1A0F538FE5F5}" type="datetimeFigureOut">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C03205-4B3A-46FE-B30B-1A0F538FE5F5}"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C03205-4B3A-46FE-B30B-1A0F538FE5F5}" type="datetimeFigureOut">
              <a:rPr lang="en-US" smtClean="0"/>
              <a:pPr/>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C03205-4B3A-46FE-B30B-1A0F538FE5F5}" type="datetimeFigureOut">
              <a:rPr lang="en-US" smtClean="0"/>
              <a:pPr/>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C03205-4B3A-46FE-B30B-1A0F538FE5F5}" type="datetimeFigureOut">
              <a:rPr lang="en-US" smtClean="0"/>
              <a:pPr/>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C03205-4B3A-46FE-B30B-1A0F538FE5F5}"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C03205-4B3A-46FE-B30B-1A0F538FE5F5}" type="datetimeFigureOut">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DA93A6-50D8-44AA-82E5-7A4833D8F9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C03205-4B3A-46FE-B30B-1A0F538FE5F5}" type="datetimeFigureOut">
              <a:rPr lang="en-US" smtClean="0"/>
              <a:pPr/>
              <a:t>12/2/2015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DA93A6-50D8-44AA-82E5-7A4833D8F9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2.jpeg"/><Relationship Id="rId7"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14.jpeg"/><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http://www.welcometoswaziland.com/images/flagani.gif" TargetMode="External"/><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jpeg"/><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8.jpeg"/><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399" y="422501"/>
            <a:ext cx="8610601" cy="3206354"/>
          </a:xfrm>
        </p:spPr>
        <p:txBody>
          <a:bodyPr>
            <a:normAutofit fontScale="90000"/>
          </a:bodyPr>
          <a:lstStyle/>
          <a:p>
            <a:r>
              <a:rPr lang="en-US" sz="3675" dirty="0" smtClean="0">
                <a:latin typeface="+mn-lt"/>
              </a:rPr>
              <a:t/>
            </a:r>
            <a:br>
              <a:rPr lang="en-US" sz="3675" dirty="0" smtClean="0">
                <a:latin typeface="+mn-lt"/>
              </a:rPr>
            </a:br>
            <a:r>
              <a:rPr lang="en-US" sz="3675" dirty="0" smtClean="0">
                <a:latin typeface="+mn-lt"/>
              </a:rPr>
              <a:t/>
            </a:r>
            <a:br>
              <a:rPr lang="en-US" sz="3675" dirty="0" smtClean="0">
                <a:latin typeface="+mn-lt"/>
              </a:rPr>
            </a:br>
            <a:r>
              <a:rPr lang="en-US" sz="3675" dirty="0" smtClean="0">
                <a:latin typeface="+mn-lt"/>
              </a:rPr>
              <a:t>PRACTICAL </a:t>
            </a:r>
            <a:r>
              <a:rPr lang="en-US" sz="3675" dirty="0">
                <a:latin typeface="+mn-lt"/>
              </a:rPr>
              <a:t>STEPS TO IMPLEMENTATION OF SRH AND HIV LINKAGES</a:t>
            </a:r>
            <a:r>
              <a:rPr lang="en-US" dirty="0" smtClean="0">
                <a:latin typeface="+mn-lt"/>
              </a:rPr>
              <a:t/>
            </a:r>
            <a:br>
              <a:rPr lang="en-US" dirty="0" smtClean="0">
                <a:latin typeface="+mn-lt"/>
              </a:rPr>
            </a:br>
            <a:r>
              <a:rPr lang="en-US" sz="3300" b="1" dirty="0" smtClean="0">
                <a:latin typeface="+mn-lt"/>
              </a:rPr>
              <a:t>The </a:t>
            </a:r>
            <a:r>
              <a:rPr lang="en-US" sz="3300" b="1" dirty="0">
                <a:latin typeface="+mn-lt"/>
              </a:rPr>
              <a:t>Role of </a:t>
            </a:r>
            <a:r>
              <a:rPr lang="en-US" sz="3300" b="1" dirty="0" smtClean="0">
                <a:latin typeface="+mn-lt"/>
              </a:rPr>
              <a:t>Government</a:t>
            </a:r>
            <a:br>
              <a:rPr lang="en-US" sz="3300" b="1" dirty="0" smtClean="0">
                <a:latin typeface="+mn-lt"/>
              </a:rPr>
            </a:br>
            <a:r>
              <a:rPr lang="en-US" sz="3300" b="1" dirty="0" smtClean="0">
                <a:latin typeface="+mn-lt"/>
              </a:rPr>
              <a:t/>
            </a:r>
            <a:br>
              <a:rPr lang="en-US" sz="3300" b="1" dirty="0" smtClean="0">
                <a:latin typeface="+mn-lt"/>
              </a:rPr>
            </a:br>
            <a:r>
              <a:rPr lang="en-US" sz="3600" b="1" dirty="0">
                <a:latin typeface="Aharoni" panose="02010803020104030203" pitchFamily="2" charset="-79"/>
                <a:cs typeface="Aharoni" panose="02010803020104030203" pitchFamily="2" charset="-79"/>
              </a:rPr>
              <a:t>The Kingdom of Swaziland Experience</a:t>
            </a:r>
            <a:br>
              <a:rPr lang="en-US" sz="3600" b="1" dirty="0">
                <a:latin typeface="Aharoni" panose="02010803020104030203" pitchFamily="2" charset="-79"/>
                <a:cs typeface="Aharoni" panose="02010803020104030203" pitchFamily="2" charset="-79"/>
              </a:rPr>
            </a:br>
            <a:endParaRPr lang="en-US" sz="3300" b="1" dirty="0">
              <a:latin typeface="+mn-lt"/>
            </a:endParaRPr>
          </a:p>
        </p:txBody>
      </p:sp>
      <p:sp>
        <p:nvSpPr>
          <p:cNvPr id="3" name="Subtitle 2"/>
          <p:cNvSpPr>
            <a:spLocks noGrp="1"/>
          </p:cNvSpPr>
          <p:nvPr>
            <p:ph type="subTitle" idx="1"/>
          </p:nvPr>
        </p:nvSpPr>
        <p:spPr>
          <a:xfrm>
            <a:off x="1143000" y="3558779"/>
            <a:ext cx="7730837" cy="2308621"/>
          </a:xfrm>
        </p:spPr>
        <p:txBody>
          <a:bodyPr>
            <a:normAutofit/>
          </a:bodyPr>
          <a:lstStyle/>
          <a:p>
            <a:endParaRPr lang="en-US" sz="2100" b="1" dirty="0" smtClean="0"/>
          </a:p>
          <a:p>
            <a:r>
              <a:rPr lang="en-US" sz="2100" b="1" dirty="0" smtClean="0"/>
              <a:t>Presented by Rejoice </a:t>
            </a:r>
            <a:r>
              <a:rPr lang="en-US" sz="2100" b="1" dirty="0" err="1" smtClean="0"/>
              <a:t>Nkambule</a:t>
            </a:r>
            <a:endParaRPr lang="en-US" sz="2100" b="1" dirty="0" smtClean="0"/>
          </a:p>
          <a:p>
            <a:r>
              <a:rPr lang="en-US" sz="2100" b="1" dirty="0" smtClean="0"/>
              <a:t>Deputy Director of Health Service(Public Health)</a:t>
            </a:r>
            <a:endParaRPr lang="en-US" sz="2100" b="1" dirty="0"/>
          </a:p>
          <a:p>
            <a:r>
              <a:rPr lang="en-US" sz="2100" b="1" dirty="0" smtClean="0"/>
              <a:t>@ ICASA Workshop on SRH and HIV integration. Harare .Zimbabwe.</a:t>
            </a:r>
          </a:p>
          <a:p>
            <a:r>
              <a:rPr lang="en-US" sz="2100" b="1" dirty="0" smtClean="0"/>
              <a:t>2</a:t>
            </a:r>
            <a:r>
              <a:rPr lang="en-US" sz="2100" b="1" baseline="30000" dirty="0" smtClean="0"/>
              <a:t>nd</a:t>
            </a:r>
            <a:r>
              <a:rPr lang="en-US" sz="2100" b="1" dirty="0" smtClean="0"/>
              <a:t> December 2015</a:t>
            </a:r>
          </a:p>
        </p:txBody>
      </p:sp>
      <p:pic>
        <p:nvPicPr>
          <p:cNvPr id="4" name="Picture 77" descr="Coats of arms"/>
          <p:cNvPicPr>
            <a:picLocks noChangeAspect="1" noChangeArrowheads="1"/>
          </p:cNvPicPr>
          <p:nvPr/>
        </p:nvPicPr>
        <p:blipFill>
          <a:blip r:embed="rId2"/>
          <a:srcRect/>
          <a:stretch>
            <a:fillRect/>
          </a:stretch>
        </p:blipFill>
        <p:spPr bwMode="auto">
          <a:xfrm>
            <a:off x="152400" y="0"/>
            <a:ext cx="1524000" cy="1066800"/>
          </a:xfrm>
          <a:prstGeom prst="rect">
            <a:avLst/>
          </a:prstGeom>
          <a:noFill/>
          <a:ln w="9525">
            <a:noFill/>
            <a:miter lim="800000"/>
            <a:headEnd/>
            <a:tailEnd/>
          </a:ln>
        </p:spPr>
      </p:pic>
      <p:pic>
        <p:nvPicPr>
          <p:cNvPr id="5" name="Picture 7" descr="swazi flag 1"/>
          <p:cNvPicPr>
            <a:picLocks noChangeAspect="1" noChangeArrowheads="1"/>
          </p:cNvPicPr>
          <p:nvPr/>
        </p:nvPicPr>
        <p:blipFill>
          <a:blip r:embed="rId3">
            <a:lum bright="-4000"/>
          </a:blip>
          <a:srcRect/>
          <a:stretch>
            <a:fillRect/>
          </a:stretch>
        </p:blipFill>
        <p:spPr bwMode="auto">
          <a:xfrm>
            <a:off x="7620000" y="100012"/>
            <a:ext cx="1349375" cy="866775"/>
          </a:xfrm>
          <a:prstGeom prst="rect">
            <a:avLst/>
          </a:prstGeom>
          <a:noFill/>
          <a:ln w="9525">
            <a:noFill/>
            <a:miter lim="800000"/>
            <a:headEnd/>
            <a:tailEnd/>
          </a:ln>
        </p:spPr>
      </p:pic>
    </p:spTree>
    <p:extLst>
      <p:ext uri="{BB962C8B-B14F-4D97-AF65-F5344CB8AC3E}">
        <p14:creationId xmlns:p14="http://schemas.microsoft.com/office/powerpoint/2010/main" val="1022434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GB" sz="3600" b="1" dirty="0" smtClean="0"/>
              <a:t>Model 3:  Integrating SRH services</a:t>
            </a:r>
            <a:br>
              <a:rPr lang="en-GB" sz="3600" b="1" dirty="0" smtClean="0"/>
            </a:br>
            <a:r>
              <a:rPr lang="en-GB" sz="3600" b="1" dirty="0" smtClean="0"/>
              <a:t> into HIV/AIDS services- 2012</a:t>
            </a:r>
            <a:endParaRPr lang="en-GB" sz="3600" b="1" dirty="0"/>
          </a:p>
        </p:txBody>
      </p:sp>
      <p:pic>
        <p:nvPicPr>
          <p:cNvPr id="4098" name="Picture 2" descr="C:\Users\vee\Pictures\2007\FRM ZANDIS CAMERA\Picture 222.jpg"/>
          <p:cNvPicPr>
            <a:picLocks noGrp="1" noChangeAspect="1" noChangeArrowheads="1"/>
          </p:cNvPicPr>
          <p:nvPr>
            <p:ph idx="1"/>
          </p:nvPr>
        </p:nvPicPr>
        <p:blipFill>
          <a:blip r:embed="rId3" cstate="print"/>
          <a:srcRect/>
          <a:stretch>
            <a:fillRect/>
          </a:stretch>
        </p:blipFill>
        <p:spPr bwMode="auto">
          <a:xfrm>
            <a:off x="3851920" y="2060848"/>
            <a:ext cx="3024336" cy="2672837"/>
          </a:xfrm>
          <a:prstGeom prst="rect">
            <a:avLst/>
          </a:prstGeom>
          <a:noFill/>
        </p:spPr>
      </p:pic>
      <p:pic>
        <p:nvPicPr>
          <p:cNvPr id="4099" name="Picture 3" descr="C:\Users\vee\Pictures\methods contraceptionk6556389.jpg"/>
          <p:cNvPicPr>
            <a:picLocks noChangeAspect="1" noChangeArrowheads="1"/>
          </p:cNvPicPr>
          <p:nvPr/>
        </p:nvPicPr>
        <p:blipFill>
          <a:blip r:embed="rId4" cstate="print"/>
          <a:srcRect/>
          <a:stretch>
            <a:fillRect/>
          </a:stretch>
        </p:blipFill>
        <p:spPr bwMode="auto">
          <a:xfrm>
            <a:off x="467544" y="1988840"/>
            <a:ext cx="2577128" cy="2016224"/>
          </a:xfrm>
          <a:prstGeom prst="rect">
            <a:avLst/>
          </a:prstGeom>
          <a:noFill/>
          <a:ln>
            <a:solidFill>
              <a:schemeClr val="accent6">
                <a:lumMod val="75000"/>
              </a:schemeClr>
            </a:solidFill>
          </a:ln>
        </p:spPr>
      </p:pic>
      <p:sp>
        <p:nvSpPr>
          <p:cNvPr id="6" name="TextBox 5"/>
          <p:cNvSpPr txBox="1"/>
          <p:nvPr/>
        </p:nvSpPr>
        <p:spPr>
          <a:xfrm>
            <a:off x="467544" y="1340768"/>
            <a:ext cx="2520280" cy="646331"/>
          </a:xfrm>
          <a:prstGeom prst="rect">
            <a:avLst/>
          </a:prstGeom>
          <a:noFill/>
        </p:spPr>
        <p:txBody>
          <a:bodyPr wrap="square" rtlCol="0">
            <a:spAutoFit/>
          </a:bodyPr>
          <a:lstStyle/>
          <a:p>
            <a:r>
              <a:rPr lang="en-GB" dirty="0" smtClean="0"/>
              <a:t>FP counselling and services</a:t>
            </a:r>
            <a:endParaRPr lang="en-GB" dirty="0"/>
          </a:p>
        </p:txBody>
      </p:sp>
      <p:sp>
        <p:nvSpPr>
          <p:cNvPr id="11" name="TextBox 10"/>
          <p:cNvSpPr txBox="1"/>
          <p:nvPr/>
        </p:nvSpPr>
        <p:spPr>
          <a:xfrm>
            <a:off x="4283968" y="1556792"/>
            <a:ext cx="2574032" cy="369332"/>
          </a:xfrm>
          <a:prstGeom prst="rect">
            <a:avLst/>
          </a:prstGeom>
          <a:solidFill>
            <a:schemeClr val="accent5">
              <a:lumMod val="60000"/>
              <a:lumOff val="40000"/>
            </a:schemeClr>
          </a:solidFill>
          <a:ln>
            <a:solidFill>
              <a:schemeClr val="tx1"/>
            </a:solidFill>
          </a:ln>
        </p:spPr>
        <p:txBody>
          <a:bodyPr wrap="square" rtlCol="0">
            <a:spAutoFit/>
          </a:bodyPr>
          <a:lstStyle/>
          <a:p>
            <a:r>
              <a:rPr lang="en-GB" dirty="0" smtClean="0"/>
              <a:t>VCT/ART clinic</a:t>
            </a:r>
            <a:endParaRPr lang="en-GB" dirty="0"/>
          </a:p>
        </p:txBody>
      </p:sp>
      <p:sp>
        <p:nvSpPr>
          <p:cNvPr id="12" name="Right Arrow 11"/>
          <p:cNvSpPr/>
          <p:nvPr/>
        </p:nvSpPr>
        <p:spPr>
          <a:xfrm>
            <a:off x="3203848" y="299695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467544" y="4293096"/>
            <a:ext cx="2808312" cy="369332"/>
          </a:xfrm>
          <a:prstGeom prst="rect">
            <a:avLst/>
          </a:prstGeom>
          <a:noFill/>
        </p:spPr>
        <p:txBody>
          <a:bodyPr wrap="square" rtlCol="0">
            <a:spAutoFit/>
          </a:bodyPr>
          <a:lstStyle/>
          <a:p>
            <a:r>
              <a:rPr lang="en-GB" dirty="0" smtClean="0"/>
              <a:t>STI screening and treatment</a:t>
            </a:r>
            <a:endParaRPr lang="en-GB" dirty="0"/>
          </a:p>
        </p:txBody>
      </p:sp>
      <p:pic>
        <p:nvPicPr>
          <p:cNvPr id="4102" name="Picture 6" descr="C:\Users\vee\Pictures\stds-s1-photo-of-genital-warts.jpg"/>
          <p:cNvPicPr>
            <a:picLocks noChangeAspect="1" noChangeArrowheads="1"/>
          </p:cNvPicPr>
          <p:nvPr/>
        </p:nvPicPr>
        <p:blipFill>
          <a:blip r:embed="rId5" cstate="print"/>
          <a:srcRect/>
          <a:stretch>
            <a:fillRect/>
          </a:stretch>
        </p:blipFill>
        <p:spPr bwMode="auto">
          <a:xfrm>
            <a:off x="611560" y="4797152"/>
            <a:ext cx="2376264" cy="1728192"/>
          </a:xfrm>
          <a:prstGeom prst="rect">
            <a:avLst/>
          </a:prstGeom>
          <a:noFill/>
        </p:spPr>
      </p:pic>
      <p:sp>
        <p:nvSpPr>
          <p:cNvPr id="15" name="Bent-Up Arrow 14"/>
          <p:cNvSpPr/>
          <p:nvPr/>
        </p:nvSpPr>
        <p:spPr>
          <a:xfrm>
            <a:off x="3131840" y="5013176"/>
            <a:ext cx="1584176" cy="79208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2" descr="C:\Users\vee\Pictures\condoms canstock10165747.jpg"/>
          <p:cNvPicPr>
            <a:picLocks noChangeAspect="1" noChangeArrowheads="1"/>
          </p:cNvPicPr>
          <p:nvPr/>
        </p:nvPicPr>
        <p:blipFill>
          <a:blip r:embed="rId6" cstate="print"/>
          <a:srcRect/>
          <a:stretch>
            <a:fillRect/>
          </a:stretch>
        </p:blipFill>
        <p:spPr bwMode="auto">
          <a:xfrm>
            <a:off x="6444208" y="5085184"/>
            <a:ext cx="1905851" cy="1368152"/>
          </a:xfrm>
          <a:prstGeom prst="rect">
            <a:avLst/>
          </a:prstGeom>
          <a:noFill/>
          <a:ln>
            <a:solidFill>
              <a:srgbClr val="FF0000"/>
            </a:solidFill>
          </a:ln>
        </p:spPr>
      </p:pic>
      <p:sp>
        <p:nvSpPr>
          <p:cNvPr id="16" name="Up Arrow 15"/>
          <p:cNvSpPr/>
          <p:nvPr/>
        </p:nvSpPr>
        <p:spPr>
          <a:xfrm>
            <a:off x="6516216" y="4797152"/>
            <a:ext cx="288032"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7020272" y="4365104"/>
            <a:ext cx="1872208" cy="646331"/>
          </a:xfrm>
          <a:prstGeom prst="rect">
            <a:avLst/>
          </a:prstGeom>
          <a:noFill/>
        </p:spPr>
        <p:txBody>
          <a:bodyPr wrap="square" rtlCol="0">
            <a:spAutoFit/>
          </a:bodyPr>
          <a:lstStyle/>
          <a:p>
            <a:r>
              <a:rPr lang="en-GB" dirty="0" smtClean="0"/>
              <a:t>Condom education/supply</a:t>
            </a:r>
            <a:endParaRPr lang="en-GB" dirty="0"/>
          </a:p>
        </p:txBody>
      </p:sp>
      <p:pic>
        <p:nvPicPr>
          <p:cNvPr id="18" name="Picture 77" descr="Coats of arms"/>
          <p:cNvPicPr>
            <a:picLocks noChangeAspect="1" noChangeArrowheads="1"/>
          </p:cNvPicPr>
          <p:nvPr/>
        </p:nvPicPr>
        <p:blipFill>
          <a:blip r:embed="rId7"/>
          <a:srcRect/>
          <a:stretch>
            <a:fillRect/>
          </a:stretch>
        </p:blipFill>
        <p:spPr bwMode="auto">
          <a:xfrm>
            <a:off x="0" y="304800"/>
            <a:ext cx="1547813" cy="990600"/>
          </a:xfrm>
          <a:prstGeom prst="rect">
            <a:avLst/>
          </a:prstGeom>
          <a:noFill/>
          <a:ln w="9525">
            <a:noFill/>
            <a:miter lim="800000"/>
            <a:headEnd/>
            <a:tailEnd/>
          </a:ln>
        </p:spPr>
      </p:pic>
      <p:pic>
        <p:nvPicPr>
          <p:cNvPr id="19" name="Picture 7" descr="swazi flag 1"/>
          <p:cNvPicPr>
            <a:picLocks noChangeAspect="1" noChangeArrowheads="1"/>
          </p:cNvPicPr>
          <p:nvPr/>
        </p:nvPicPr>
        <p:blipFill>
          <a:blip r:embed="rId8" cstate="print">
            <a:lum bright="-4000"/>
          </a:blip>
          <a:srcRect/>
          <a:stretch>
            <a:fillRect/>
          </a:stretch>
        </p:blipFill>
        <p:spPr bwMode="auto">
          <a:xfrm>
            <a:off x="7794625" y="304800"/>
            <a:ext cx="1349375" cy="86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ACHIEVEMENTS (highlights)</a:t>
            </a:r>
            <a:endParaRPr lang="en-US" sz="3600" b="1" dirty="0"/>
          </a:p>
        </p:txBody>
      </p:sp>
      <p:sp>
        <p:nvSpPr>
          <p:cNvPr id="6" name="Text Placeholder 5"/>
          <p:cNvSpPr>
            <a:spLocks noGrp="1"/>
          </p:cNvSpPr>
          <p:nvPr>
            <p:ph type="body" idx="1"/>
          </p:nvPr>
        </p:nvSpPr>
        <p:spPr>
          <a:xfrm>
            <a:off x="0" y="1676400"/>
            <a:ext cx="3657600" cy="685801"/>
          </a:xfrm>
        </p:spPr>
        <p:txBody>
          <a:bodyPr>
            <a:normAutofit/>
          </a:bodyPr>
          <a:lstStyle/>
          <a:p>
            <a:pPr algn="ctr"/>
            <a:r>
              <a:rPr lang="en-US" sz="3200" dirty="0" smtClean="0"/>
              <a:t>National targets </a:t>
            </a:r>
            <a:endParaRPr lang="en-US" sz="3200" dirty="0"/>
          </a:p>
        </p:txBody>
      </p:sp>
      <p:sp>
        <p:nvSpPr>
          <p:cNvPr id="3" name="Content Placeholder 2"/>
          <p:cNvSpPr>
            <a:spLocks noGrp="1"/>
          </p:cNvSpPr>
          <p:nvPr>
            <p:ph sz="half" idx="2"/>
          </p:nvPr>
        </p:nvSpPr>
        <p:spPr>
          <a:xfrm>
            <a:off x="0" y="2438400"/>
            <a:ext cx="3733800" cy="3875088"/>
          </a:xfrm>
        </p:spPr>
        <p:txBody>
          <a:bodyPr>
            <a:normAutofit/>
          </a:bodyPr>
          <a:lstStyle/>
          <a:p>
            <a:pPr>
              <a:buFont typeface="Wingdings" pitchFamily="2" charset="2"/>
              <a:buChar char="§"/>
            </a:pPr>
            <a:r>
              <a:rPr lang="en-US" sz="2800" b="1" dirty="0" smtClean="0"/>
              <a:t>ARV for PMTCT 90% (</a:t>
            </a:r>
            <a:r>
              <a:rPr lang="en-US" sz="2800" b="1" dirty="0" smtClean="0"/>
              <a:t>2018)</a:t>
            </a:r>
            <a:endParaRPr lang="en-US" sz="2800" b="1" dirty="0" smtClean="0"/>
          </a:p>
          <a:p>
            <a:pPr>
              <a:buFont typeface="Wingdings" pitchFamily="2" charset="2"/>
              <a:buChar char="§"/>
            </a:pPr>
            <a:r>
              <a:rPr lang="en-US" sz="2800" b="1" dirty="0" smtClean="0"/>
              <a:t>Reduction in incidence to 1.3%  by </a:t>
            </a:r>
            <a:r>
              <a:rPr lang="en-US" sz="2800" b="1" dirty="0" smtClean="0"/>
              <a:t>2018 </a:t>
            </a:r>
            <a:endParaRPr lang="en-US" sz="2800" b="1" dirty="0" smtClean="0"/>
          </a:p>
          <a:p>
            <a:pPr>
              <a:buFont typeface="Wingdings" pitchFamily="2" charset="2"/>
              <a:buChar char="§"/>
            </a:pPr>
            <a:r>
              <a:rPr lang="en-US" sz="2800" b="1" dirty="0" smtClean="0"/>
              <a:t>Universal ART coverage 80% by </a:t>
            </a:r>
            <a:r>
              <a:rPr lang="en-US" sz="2800" b="1" dirty="0" smtClean="0"/>
              <a:t>2018</a:t>
            </a:r>
            <a:endParaRPr lang="en-US" sz="2800" b="1" dirty="0" smtClean="0"/>
          </a:p>
        </p:txBody>
      </p:sp>
      <p:sp>
        <p:nvSpPr>
          <p:cNvPr id="7" name="Text Placeholder 6"/>
          <p:cNvSpPr>
            <a:spLocks noGrp="1"/>
          </p:cNvSpPr>
          <p:nvPr>
            <p:ph type="body" sz="quarter" idx="3"/>
          </p:nvPr>
        </p:nvSpPr>
        <p:spPr>
          <a:xfrm>
            <a:off x="4343400" y="1371600"/>
            <a:ext cx="4800600" cy="685800"/>
          </a:xfrm>
        </p:spPr>
        <p:txBody>
          <a:bodyPr>
            <a:noAutofit/>
          </a:bodyPr>
          <a:lstStyle/>
          <a:p>
            <a:pPr algn="ctr"/>
            <a:r>
              <a:rPr lang="en-US" sz="3200" dirty="0" smtClean="0"/>
              <a:t>Achievements (Dec </a:t>
            </a:r>
            <a:r>
              <a:rPr lang="en-US" sz="3200" dirty="0" smtClean="0"/>
              <a:t>2014)</a:t>
            </a:r>
            <a:endParaRPr lang="en-US" sz="3200" dirty="0"/>
          </a:p>
        </p:txBody>
      </p:sp>
      <p:sp>
        <p:nvSpPr>
          <p:cNvPr id="8" name="Content Placeholder 7"/>
          <p:cNvSpPr>
            <a:spLocks noGrp="1"/>
          </p:cNvSpPr>
          <p:nvPr>
            <p:ph sz="quarter" idx="4"/>
          </p:nvPr>
        </p:nvSpPr>
        <p:spPr>
          <a:xfrm>
            <a:off x="4343400" y="2133600"/>
            <a:ext cx="4800600" cy="4343400"/>
          </a:xfrm>
        </p:spPr>
        <p:txBody>
          <a:bodyPr>
            <a:normAutofit fontScale="77500" lnSpcReduction="20000"/>
          </a:bodyPr>
          <a:lstStyle/>
          <a:p>
            <a:pPr>
              <a:buFont typeface="Wingdings" pitchFamily="2" charset="2"/>
              <a:buChar char="§"/>
            </a:pPr>
            <a:r>
              <a:rPr lang="en-US" sz="3000" b="1" dirty="0" smtClean="0"/>
              <a:t>PMTCT ARV coverage-95%(MICS 2015)</a:t>
            </a:r>
          </a:p>
          <a:p>
            <a:pPr lvl="1"/>
            <a:r>
              <a:rPr lang="en-US" sz="2800" b="1" dirty="0" smtClean="0"/>
              <a:t>Increase in Infants born HIV free 78% in 2006 to 94.6% in 2015 (18-24 Months study 2014)</a:t>
            </a:r>
          </a:p>
          <a:p>
            <a:pPr>
              <a:buFont typeface="Wingdings" pitchFamily="2" charset="2"/>
              <a:buChar char="§"/>
            </a:pPr>
            <a:r>
              <a:rPr lang="en-US" sz="3000" b="1" dirty="0" smtClean="0"/>
              <a:t>ART- 68%</a:t>
            </a:r>
          </a:p>
          <a:p>
            <a:pPr lvl="1"/>
            <a:r>
              <a:rPr lang="en-US" sz="2800" b="1" dirty="0" smtClean="0"/>
              <a:t>Adults-76%</a:t>
            </a:r>
          </a:p>
          <a:p>
            <a:pPr lvl="1"/>
            <a:r>
              <a:rPr lang="en-US" sz="2800" b="1" dirty="0" smtClean="0"/>
              <a:t>Peadiatrics-54%</a:t>
            </a:r>
          </a:p>
          <a:p>
            <a:pPr>
              <a:buFont typeface="Wingdings" pitchFamily="2" charset="2"/>
              <a:buChar char="§"/>
            </a:pPr>
            <a:r>
              <a:rPr lang="en-US" sz="3000" b="1" dirty="0" smtClean="0"/>
              <a:t>HTC uptake in VMMC-97</a:t>
            </a:r>
            <a:r>
              <a:rPr lang="en-US" sz="3000" b="1" dirty="0" smtClean="0"/>
              <a:t>%(HIV annual report 2014)</a:t>
            </a:r>
            <a:endParaRPr lang="en-US" sz="3000" b="1" dirty="0" smtClean="0"/>
          </a:p>
          <a:p>
            <a:pPr>
              <a:buNone/>
            </a:pPr>
            <a:endParaRPr lang="en-US" sz="3000" b="1" dirty="0" smtClean="0"/>
          </a:p>
          <a:p>
            <a:pPr marL="342900" lvl="1" indent="-342900">
              <a:buFont typeface="Wingdings" pitchFamily="2" charset="2"/>
              <a:buChar char="§"/>
            </a:pPr>
            <a:r>
              <a:rPr lang="en-US" sz="3000" b="1" dirty="0" smtClean="0"/>
              <a:t>Incidence decline(from 3% in 2007 to 2.4% in 2015</a:t>
            </a:r>
            <a:r>
              <a:rPr lang="en-US" sz="3000" b="1" dirty="0" smtClean="0"/>
              <a:t>)</a:t>
            </a:r>
            <a:r>
              <a:rPr lang="en-US" b="1" dirty="0" smtClean="0"/>
              <a:t> SHIMS 2012</a:t>
            </a:r>
            <a:endParaRPr lang="en-US" sz="3000" b="1" dirty="0" smtClean="0"/>
          </a:p>
          <a:p>
            <a:pPr>
              <a:buFont typeface="Wingdings" pitchFamily="2" charset="2"/>
              <a:buChar char="§"/>
            </a:pPr>
            <a:endParaRPr lang="en-US" sz="2800" b="1" dirty="0" smtClean="0"/>
          </a:p>
          <a:p>
            <a:endParaRPr lang="en-US" sz="2800" dirty="0"/>
          </a:p>
        </p:txBody>
      </p:sp>
      <p:pic>
        <p:nvPicPr>
          <p:cNvPr id="4" name="Picture 77" descr="Coats of arms"/>
          <p:cNvPicPr>
            <a:picLocks noChangeAspect="1" noChangeArrowheads="1"/>
          </p:cNvPicPr>
          <p:nvPr/>
        </p:nvPicPr>
        <p:blipFill>
          <a:blip r:embed="rId2"/>
          <a:srcRect/>
          <a:stretch>
            <a:fillRect/>
          </a:stretch>
        </p:blipFill>
        <p:spPr bwMode="auto">
          <a:xfrm>
            <a:off x="0" y="304800"/>
            <a:ext cx="1547813" cy="990600"/>
          </a:xfrm>
          <a:prstGeom prst="rect">
            <a:avLst/>
          </a:prstGeom>
          <a:noFill/>
          <a:ln w="9525">
            <a:noFill/>
            <a:miter lim="800000"/>
            <a:headEnd/>
            <a:tailEnd/>
          </a:ln>
        </p:spPr>
      </p:pic>
      <p:pic>
        <p:nvPicPr>
          <p:cNvPr id="5" name="Picture 7" descr="swazi flag 1"/>
          <p:cNvPicPr>
            <a:picLocks noChangeAspect="1" noChangeArrowheads="1"/>
          </p:cNvPicPr>
          <p:nvPr/>
        </p:nvPicPr>
        <p:blipFill>
          <a:blip r:embed="rId3" cstate="print">
            <a:lum bright="-4000"/>
          </a:blip>
          <a:srcRect/>
          <a:stretch>
            <a:fillRect/>
          </a:stretch>
        </p:blipFill>
        <p:spPr bwMode="auto">
          <a:xfrm>
            <a:off x="7794625" y="304800"/>
            <a:ext cx="1349375" cy="86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1143000"/>
          </a:xfrm>
        </p:spPr>
        <p:txBody>
          <a:bodyPr>
            <a:noAutofit/>
          </a:bodyPr>
          <a:lstStyle/>
          <a:p>
            <a:r>
              <a:rPr lang="en-US" sz="3200" b="1" dirty="0" smtClean="0"/>
              <a:t>Opportunities for universal</a:t>
            </a:r>
            <a:br>
              <a:rPr lang="en-US" sz="3200" b="1" dirty="0" smtClean="0"/>
            </a:br>
            <a:r>
              <a:rPr lang="en-US" sz="3200" b="1" dirty="0" smtClean="0"/>
              <a:t>            Coverage in HIV/SRH integrated services </a:t>
            </a:r>
            <a:endParaRPr lang="en-US" sz="3200" b="1"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b="1" dirty="0" smtClean="0"/>
              <a:t>Health remains a government priority even in context of fiscal adjustments. </a:t>
            </a:r>
          </a:p>
          <a:p>
            <a:endParaRPr lang="en-US" b="1" dirty="0" smtClean="0"/>
          </a:p>
          <a:p>
            <a:r>
              <a:rPr lang="en-US" b="1" dirty="0" smtClean="0"/>
              <a:t>Redefined Essential Health Care Package based on PHC approach and EML</a:t>
            </a:r>
          </a:p>
          <a:p>
            <a:endParaRPr lang="en-US" b="1" dirty="0" smtClean="0"/>
          </a:p>
          <a:p>
            <a:r>
              <a:rPr lang="en-US" b="1" dirty="0" smtClean="0"/>
              <a:t>Availability of Global and Regional Health initiatives </a:t>
            </a:r>
            <a:r>
              <a:rPr lang="en-US" b="1" dirty="0" err="1" smtClean="0"/>
              <a:t>eg</a:t>
            </a:r>
            <a:r>
              <a:rPr lang="en-US" b="1" dirty="0" smtClean="0"/>
              <a:t> PEPFAR, GF, Integra,  EU/UNFPA, SIDA and UNAIDS regional project on integration  </a:t>
            </a:r>
          </a:p>
          <a:p>
            <a:endParaRPr lang="en-US" b="1" dirty="0" smtClean="0"/>
          </a:p>
          <a:p>
            <a:r>
              <a:rPr lang="en-US" b="1" dirty="0" smtClean="0"/>
              <a:t>Sustained support from Multi-Laterals partners </a:t>
            </a:r>
            <a:r>
              <a:rPr lang="en-US" b="1" dirty="0" err="1" smtClean="0"/>
              <a:t>eg</a:t>
            </a:r>
            <a:r>
              <a:rPr lang="en-US" b="1" dirty="0" smtClean="0"/>
              <a:t> WHO, UNICEF, UNFPA</a:t>
            </a:r>
          </a:p>
        </p:txBody>
      </p:sp>
      <p:pic>
        <p:nvPicPr>
          <p:cNvPr id="5" name="Picture 77" descr="Coats of arms"/>
          <p:cNvPicPr>
            <a:picLocks noChangeAspect="1" noChangeArrowheads="1"/>
          </p:cNvPicPr>
          <p:nvPr/>
        </p:nvPicPr>
        <p:blipFill>
          <a:blip r:embed="rId2"/>
          <a:srcRect/>
          <a:stretch>
            <a:fillRect/>
          </a:stretch>
        </p:blipFill>
        <p:spPr bwMode="auto">
          <a:xfrm>
            <a:off x="0" y="0"/>
            <a:ext cx="1371600" cy="877824"/>
          </a:xfrm>
          <a:prstGeom prst="rect">
            <a:avLst/>
          </a:prstGeom>
          <a:noFill/>
          <a:ln w="9525">
            <a:noFill/>
            <a:miter lim="800000"/>
            <a:headEnd/>
            <a:tailEnd/>
          </a:ln>
        </p:spPr>
      </p:pic>
      <p:pic>
        <p:nvPicPr>
          <p:cNvPr id="6" name="Picture 7" descr="swazi flag 1"/>
          <p:cNvPicPr>
            <a:picLocks noChangeAspect="1" noChangeArrowheads="1"/>
          </p:cNvPicPr>
          <p:nvPr/>
        </p:nvPicPr>
        <p:blipFill>
          <a:blip r:embed="rId3" cstate="print">
            <a:lum bright="-4000"/>
          </a:blip>
          <a:srcRect/>
          <a:stretch>
            <a:fillRect/>
          </a:stretch>
        </p:blipFill>
        <p:spPr bwMode="auto">
          <a:xfrm>
            <a:off x="7794625" y="0"/>
            <a:ext cx="1349375" cy="86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a:t>
            </a:r>
            <a:endParaRPr lang="en-US" b="1" dirty="0"/>
          </a:p>
        </p:txBody>
      </p:sp>
      <p:sp>
        <p:nvSpPr>
          <p:cNvPr id="3" name="Content Placeholder 2"/>
          <p:cNvSpPr>
            <a:spLocks noGrp="1"/>
          </p:cNvSpPr>
          <p:nvPr>
            <p:ph idx="1"/>
          </p:nvPr>
        </p:nvSpPr>
        <p:spPr/>
        <p:txBody>
          <a:bodyPr/>
          <a:lstStyle/>
          <a:p>
            <a:endParaRPr lang="en-US" b="1" dirty="0" smtClean="0"/>
          </a:p>
          <a:p>
            <a:r>
              <a:rPr lang="en-US" b="1" dirty="0" smtClean="0"/>
              <a:t>Infrastructure does not always accommodate the added services </a:t>
            </a:r>
          </a:p>
          <a:p>
            <a:r>
              <a:rPr lang="en-US" b="1" dirty="0" smtClean="0"/>
              <a:t>There is a high demand on HCW skills leading to burn out</a:t>
            </a:r>
          </a:p>
          <a:p>
            <a:r>
              <a:rPr lang="en-US" b="1" dirty="0" smtClean="0"/>
              <a:t>Integration is difficult to compare between levels of care and countries</a:t>
            </a:r>
          </a:p>
          <a:p>
            <a:endParaRPr lang="en-US" b="1" dirty="0"/>
          </a:p>
        </p:txBody>
      </p:sp>
      <p:pic>
        <p:nvPicPr>
          <p:cNvPr id="4" name="Picture 7" descr="swazi flag 1"/>
          <p:cNvPicPr>
            <a:picLocks noChangeAspect="1" noChangeArrowheads="1"/>
          </p:cNvPicPr>
          <p:nvPr/>
        </p:nvPicPr>
        <p:blipFill>
          <a:blip r:embed="rId2" cstate="print">
            <a:lum bright="-4000"/>
          </a:blip>
          <a:srcRect/>
          <a:stretch>
            <a:fillRect/>
          </a:stretch>
        </p:blipFill>
        <p:spPr bwMode="auto">
          <a:xfrm>
            <a:off x="7794625" y="304800"/>
            <a:ext cx="1349375" cy="866752"/>
          </a:xfrm>
          <a:prstGeom prst="rect">
            <a:avLst/>
          </a:prstGeom>
          <a:noFill/>
          <a:ln w="9525">
            <a:noFill/>
            <a:miter lim="800000"/>
            <a:headEnd/>
            <a:tailEnd/>
          </a:ln>
        </p:spPr>
      </p:pic>
      <p:pic>
        <p:nvPicPr>
          <p:cNvPr id="5" name="Picture 77" descr="Coats of arms"/>
          <p:cNvPicPr>
            <a:picLocks noChangeAspect="1" noChangeArrowheads="1"/>
          </p:cNvPicPr>
          <p:nvPr/>
        </p:nvPicPr>
        <p:blipFill>
          <a:blip r:embed="rId3"/>
          <a:srcRect/>
          <a:stretch>
            <a:fillRect/>
          </a:stretch>
        </p:blipFill>
        <p:spPr bwMode="auto">
          <a:xfrm>
            <a:off x="381000" y="304800"/>
            <a:ext cx="1666875"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Lessons learnt</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53170035"/>
              </p:ext>
            </p:extLst>
          </p:nvPr>
        </p:nvGraphicFramePr>
        <p:xfrm>
          <a:off x="304800" y="1463040"/>
          <a:ext cx="8839200" cy="5394960"/>
        </p:xfrm>
        <a:graphic>
          <a:graphicData uri="http://schemas.openxmlformats.org/drawingml/2006/table">
            <a:tbl>
              <a:tblPr firstRow="1" bandRow="1">
                <a:tableStyleId>{5C22544A-7EE6-4342-B048-85BDC9FD1C3A}</a:tableStyleId>
              </a:tblPr>
              <a:tblGrid>
                <a:gridCol w="3601156"/>
                <a:gridCol w="5238044"/>
              </a:tblGrid>
              <a:tr h="791523">
                <a:tc>
                  <a:txBody>
                    <a:bodyPr/>
                    <a:lstStyle/>
                    <a:p>
                      <a:r>
                        <a:rPr lang="en-US" sz="2800" dirty="0" smtClean="0"/>
                        <a:t>Lesson</a:t>
                      </a:r>
                    </a:p>
                    <a:p>
                      <a:endParaRPr lang="en-US" sz="2800" dirty="0"/>
                    </a:p>
                  </a:txBody>
                  <a:tcPr/>
                </a:tc>
                <a:tc>
                  <a:txBody>
                    <a:bodyPr/>
                    <a:lstStyle/>
                    <a:p>
                      <a:r>
                        <a:rPr lang="en-US" sz="2800" dirty="0" smtClean="0"/>
                        <a:t>Evidence in the Kingdom experience</a:t>
                      </a:r>
                      <a:endParaRPr lang="en-US" sz="2800" dirty="0"/>
                    </a:p>
                  </a:txBody>
                  <a:tcPr/>
                </a:tc>
              </a:tr>
              <a:tr h="1863908">
                <a:tc>
                  <a:txBody>
                    <a:bodyPr/>
                    <a:lstStyle/>
                    <a:p>
                      <a:pPr marL="342900" indent="-342900">
                        <a:buAutoNum type="arabicPeriod"/>
                      </a:pPr>
                      <a:r>
                        <a:rPr lang="en-US" sz="2800" b="1" dirty="0" smtClean="0"/>
                        <a:t>Sustained  political</a:t>
                      </a:r>
                    </a:p>
                    <a:p>
                      <a:pPr marL="342900" indent="-342900">
                        <a:buNone/>
                      </a:pPr>
                      <a:r>
                        <a:rPr lang="en-US" sz="2800" b="1" dirty="0" smtClean="0"/>
                        <a:t>commitment is fundamental</a:t>
                      </a:r>
                    </a:p>
                    <a:p>
                      <a:pPr marL="342900" indent="-342900">
                        <a:buAutoNum type="arabicPeriod"/>
                      </a:pPr>
                      <a:endParaRPr lang="en-US" sz="2800" b="1" dirty="0" smtClean="0"/>
                    </a:p>
                    <a:p>
                      <a:pPr marL="342900" indent="-342900">
                        <a:buNone/>
                      </a:pPr>
                      <a:endParaRPr lang="en-US" sz="2800" b="1" dirty="0"/>
                    </a:p>
                  </a:txBody>
                  <a:tcPr/>
                </a:tc>
                <a:tc>
                  <a:txBody>
                    <a:bodyPr/>
                    <a:lstStyle/>
                    <a:p>
                      <a:r>
                        <a:rPr lang="en-US" sz="2800" b="1" dirty="0" smtClean="0"/>
                        <a:t>Government</a:t>
                      </a:r>
                      <a:r>
                        <a:rPr lang="en-US" sz="2800" b="1" baseline="0" dirty="0" smtClean="0"/>
                        <a:t> procurement of Essential medicines, ARVs, sexual and reproductive health commodities and laboratory reagents</a:t>
                      </a:r>
                      <a:endParaRPr lang="en-US" sz="2800" b="1" dirty="0"/>
                    </a:p>
                  </a:txBody>
                  <a:tcPr/>
                </a:tc>
              </a:tr>
              <a:tr h="2221370">
                <a:tc>
                  <a:txBody>
                    <a:bodyPr/>
                    <a:lstStyle/>
                    <a:p>
                      <a:r>
                        <a:rPr lang="en-US" sz="2800" b="1" dirty="0" smtClean="0"/>
                        <a:t>2. Clear</a:t>
                      </a:r>
                      <a:r>
                        <a:rPr lang="en-US" sz="2800" b="1" baseline="0" dirty="0" smtClean="0"/>
                        <a:t> and documented policies and guiding documents are key</a:t>
                      </a:r>
                    </a:p>
                    <a:p>
                      <a:endParaRPr lang="en-US" sz="2800" b="1" baseline="0" dirty="0" smtClean="0"/>
                    </a:p>
                  </a:txBody>
                  <a:tcPr/>
                </a:tc>
                <a:tc>
                  <a:txBody>
                    <a:bodyPr/>
                    <a:lstStyle/>
                    <a:p>
                      <a:r>
                        <a:rPr lang="en-US" sz="2800" b="1" dirty="0" smtClean="0"/>
                        <a:t>National strategic documents and Guidelines </a:t>
                      </a:r>
                      <a:r>
                        <a:rPr lang="en-US" sz="2800" b="1" dirty="0" err="1" smtClean="0"/>
                        <a:t>eg</a:t>
                      </a:r>
                      <a:r>
                        <a:rPr lang="en-US" sz="2800" b="1" dirty="0" smtClean="0"/>
                        <a:t> </a:t>
                      </a:r>
                      <a:r>
                        <a:rPr lang="en-US" sz="2800" b="1" baseline="0" dirty="0" smtClean="0"/>
                        <a:t> SRH Policy, HIV Policy, Treatment guidelines, Job aides etc</a:t>
                      </a:r>
                      <a:endParaRPr lang="en-US" sz="2800" b="1" dirty="0"/>
                    </a:p>
                  </a:txBody>
                  <a:tcPr/>
                </a:tc>
              </a:tr>
            </a:tbl>
          </a:graphicData>
        </a:graphic>
      </p:graphicFrame>
      <p:pic>
        <p:nvPicPr>
          <p:cNvPr id="4" name="Picture 7" descr="swazi flag 1"/>
          <p:cNvPicPr>
            <a:picLocks noChangeAspect="1" noChangeArrowheads="1"/>
          </p:cNvPicPr>
          <p:nvPr/>
        </p:nvPicPr>
        <p:blipFill>
          <a:blip r:embed="rId2" cstate="print">
            <a:lum bright="-4000"/>
          </a:blip>
          <a:srcRect/>
          <a:stretch>
            <a:fillRect/>
          </a:stretch>
        </p:blipFill>
        <p:spPr bwMode="auto">
          <a:xfrm>
            <a:off x="7794625" y="304800"/>
            <a:ext cx="1349375" cy="866752"/>
          </a:xfrm>
          <a:prstGeom prst="rect">
            <a:avLst/>
          </a:prstGeom>
          <a:noFill/>
          <a:ln w="9525">
            <a:noFill/>
            <a:miter lim="800000"/>
            <a:headEnd/>
            <a:tailEnd/>
          </a:ln>
        </p:spPr>
      </p:pic>
      <p:pic>
        <p:nvPicPr>
          <p:cNvPr id="5" name="Picture 77" descr="Coats of arms"/>
          <p:cNvPicPr>
            <a:picLocks noChangeAspect="1" noChangeArrowheads="1"/>
          </p:cNvPicPr>
          <p:nvPr/>
        </p:nvPicPr>
        <p:blipFill>
          <a:blip r:embed="rId3"/>
          <a:srcRect/>
          <a:stretch>
            <a:fillRect/>
          </a:stretch>
        </p:blipFill>
        <p:spPr bwMode="auto">
          <a:xfrm>
            <a:off x="381000" y="304800"/>
            <a:ext cx="1666875"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Lessons learnt</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72084217"/>
              </p:ext>
            </p:extLst>
          </p:nvPr>
        </p:nvGraphicFramePr>
        <p:xfrm>
          <a:off x="304800" y="1600200"/>
          <a:ext cx="8686800" cy="5255896"/>
        </p:xfrm>
        <a:graphic>
          <a:graphicData uri="http://schemas.openxmlformats.org/drawingml/2006/table">
            <a:tbl>
              <a:tblPr firstRow="1" bandRow="1">
                <a:tableStyleId>{5C22544A-7EE6-4342-B048-85BDC9FD1C3A}</a:tableStyleId>
              </a:tblPr>
              <a:tblGrid>
                <a:gridCol w="3539067"/>
                <a:gridCol w="5147733"/>
              </a:tblGrid>
              <a:tr h="1204913">
                <a:tc>
                  <a:txBody>
                    <a:bodyPr/>
                    <a:lstStyle/>
                    <a:p>
                      <a:r>
                        <a:rPr lang="en-US" sz="2800" dirty="0" smtClean="0"/>
                        <a:t>Lesson</a:t>
                      </a:r>
                    </a:p>
                    <a:p>
                      <a:endParaRPr lang="en-US" sz="2800" dirty="0"/>
                    </a:p>
                  </a:txBody>
                  <a:tcPr/>
                </a:tc>
                <a:tc>
                  <a:txBody>
                    <a:bodyPr/>
                    <a:lstStyle/>
                    <a:p>
                      <a:r>
                        <a:rPr lang="en-US" sz="2800" dirty="0" smtClean="0"/>
                        <a:t>Evidence in the Kingdom experience</a:t>
                      </a:r>
                      <a:endParaRPr lang="en-US" sz="2800" dirty="0"/>
                    </a:p>
                  </a:txBody>
                  <a:tcPr/>
                </a:tc>
              </a:tr>
              <a:tr h="2252663">
                <a:tc>
                  <a:txBody>
                    <a:bodyPr/>
                    <a:lstStyle/>
                    <a:p>
                      <a:r>
                        <a:rPr lang="en-US" sz="2800" b="1" dirty="0" smtClean="0"/>
                        <a:t>3.</a:t>
                      </a:r>
                      <a:r>
                        <a:rPr lang="en-US" sz="2800" b="1" baseline="0" dirty="0" smtClean="0"/>
                        <a:t> Clear management and coordination structures, maintains focus on desired goal</a:t>
                      </a:r>
                      <a:endParaRPr lang="en-US" sz="2800" b="1" dirty="0"/>
                    </a:p>
                  </a:txBody>
                  <a:tcPr/>
                </a:tc>
                <a:tc>
                  <a:txBody>
                    <a:bodyPr/>
                    <a:lstStyle/>
                    <a:p>
                      <a:r>
                        <a:rPr lang="en-US" sz="2800" b="1" dirty="0" smtClean="0"/>
                        <a:t>Government play</a:t>
                      </a:r>
                      <a:r>
                        <a:rPr lang="en-US" sz="2800" b="1" baseline="0" dirty="0" smtClean="0"/>
                        <a:t> leading role and coordinates all stakeholders </a:t>
                      </a:r>
                      <a:r>
                        <a:rPr lang="en-US" sz="2800" b="1" baseline="0" dirty="0" err="1" smtClean="0"/>
                        <a:t>eg</a:t>
                      </a:r>
                      <a:r>
                        <a:rPr lang="en-US" sz="2800" b="1" baseline="0" dirty="0" smtClean="0"/>
                        <a:t> 1 national TWG for treatment and care led by MOH, </a:t>
                      </a:r>
                      <a:endParaRPr lang="en-US" sz="2800" b="1" dirty="0"/>
                    </a:p>
                  </a:txBody>
                  <a:tcPr/>
                </a:tc>
              </a:tr>
              <a:tr h="1571625">
                <a:tc>
                  <a:txBody>
                    <a:bodyPr/>
                    <a:lstStyle/>
                    <a:p>
                      <a:r>
                        <a:rPr lang="en-US" sz="2800" b="1" dirty="0" smtClean="0"/>
                        <a:t>4. Models of service delivery must build on existing structures (HSS)</a:t>
                      </a:r>
                    </a:p>
                  </a:txBody>
                  <a:tcPr/>
                </a:tc>
                <a:tc>
                  <a:txBody>
                    <a:bodyPr/>
                    <a:lstStyle/>
                    <a:p>
                      <a:r>
                        <a:rPr lang="en-US" sz="2800" b="1" dirty="0" smtClean="0"/>
                        <a:t>PHC</a:t>
                      </a:r>
                      <a:r>
                        <a:rPr lang="en-US" sz="2800" b="1" baseline="0" dirty="0" smtClean="0"/>
                        <a:t>  –  remains a relevant strategy to achieve universal coverage of integrated services</a:t>
                      </a:r>
                      <a:endParaRPr lang="en-US" sz="2800" b="1" dirty="0"/>
                    </a:p>
                  </a:txBody>
                  <a:tcPr/>
                </a:tc>
              </a:tr>
            </a:tbl>
          </a:graphicData>
        </a:graphic>
      </p:graphicFrame>
      <p:pic>
        <p:nvPicPr>
          <p:cNvPr id="4" name="Picture 7" descr="swazi flag 1"/>
          <p:cNvPicPr>
            <a:picLocks noChangeAspect="1" noChangeArrowheads="1"/>
          </p:cNvPicPr>
          <p:nvPr/>
        </p:nvPicPr>
        <p:blipFill>
          <a:blip r:embed="rId2" cstate="print">
            <a:lum bright="-4000"/>
          </a:blip>
          <a:srcRect/>
          <a:stretch>
            <a:fillRect/>
          </a:stretch>
        </p:blipFill>
        <p:spPr bwMode="auto">
          <a:xfrm>
            <a:off x="7794625" y="304800"/>
            <a:ext cx="1349375" cy="866752"/>
          </a:xfrm>
          <a:prstGeom prst="rect">
            <a:avLst/>
          </a:prstGeom>
          <a:noFill/>
          <a:ln w="9525">
            <a:noFill/>
            <a:miter lim="800000"/>
            <a:headEnd/>
            <a:tailEnd/>
          </a:ln>
        </p:spPr>
      </p:pic>
      <p:pic>
        <p:nvPicPr>
          <p:cNvPr id="5" name="Picture 77" descr="Coats of arms"/>
          <p:cNvPicPr>
            <a:picLocks noChangeAspect="1" noChangeArrowheads="1"/>
          </p:cNvPicPr>
          <p:nvPr/>
        </p:nvPicPr>
        <p:blipFill>
          <a:blip r:embed="rId3"/>
          <a:srcRect/>
          <a:stretch>
            <a:fillRect/>
          </a:stretch>
        </p:blipFill>
        <p:spPr bwMode="auto">
          <a:xfrm>
            <a:off x="381000" y="304800"/>
            <a:ext cx="1666875" cy="1066800"/>
          </a:xfrm>
          <a:prstGeom prst="rect">
            <a:avLst/>
          </a:prstGeom>
          <a:noFill/>
          <a:ln w="9525">
            <a:noFill/>
            <a:miter lim="800000"/>
            <a:headEnd/>
            <a:tailEnd/>
          </a:ln>
        </p:spPr>
      </p:pic>
    </p:spTree>
    <p:extLst>
      <p:ext uri="{BB962C8B-B14F-4D97-AF65-F5344CB8AC3E}">
        <p14:creationId xmlns:p14="http://schemas.microsoft.com/office/powerpoint/2010/main" val="3541323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b="1" dirty="0" smtClean="0"/>
              <a:t>Lessons learnt</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36559595"/>
              </p:ext>
            </p:extLst>
          </p:nvPr>
        </p:nvGraphicFramePr>
        <p:xfrm>
          <a:off x="152400" y="1676400"/>
          <a:ext cx="8839200" cy="5126003"/>
        </p:xfrm>
        <a:graphic>
          <a:graphicData uri="http://schemas.openxmlformats.org/drawingml/2006/table">
            <a:tbl>
              <a:tblPr firstRow="1" bandRow="1">
                <a:tableStyleId>{5C22544A-7EE6-4342-B048-85BDC9FD1C3A}</a:tableStyleId>
              </a:tblPr>
              <a:tblGrid>
                <a:gridCol w="4038600"/>
                <a:gridCol w="4800600"/>
              </a:tblGrid>
              <a:tr h="924278">
                <a:tc>
                  <a:txBody>
                    <a:bodyPr/>
                    <a:lstStyle/>
                    <a:p>
                      <a:r>
                        <a:rPr lang="en-US" sz="2800" dirty="0" smtClean="0"/>
                        <a:t>Lesson</a:t>
                      </a:r>
                      <a:endParaRPr lang="en-US" sz="2800" dirty="0"/>
                    </a:p>
                  </a:txBody>
                  <a:tcPr/>
                </a:tc>
                <a:tc>
                  <a:txBody>
                    <a:bodyPr/>
                    <a:lstStyle/>
                    <a:p>
                      <a:r>
                        <a:rPr lang="en-US" sz="2800" dirty="0" smtClean="0"/>
                        <a:t>Evidence in  the Kingdom experience</a:t>
                      </a:r>
                      <a:endParaRPr lang="en-US" sz="2800" dirty="0"/>
                    </a:p>
                  </a:txBody>
                  <a:tcPr/>
                </a:tc>
              </a:tr>
              <a:tr h="2091207">
                <a:tc>
                  <a:txBody>
                    <a:bodyPr/>
                    <a:lstStyle/>
                    <a:p>
                      <a:r>
                        <a:rPr lang="en-US" sz="2400" b="1" dirty="0" smtClean="0"/>
                        <a:t>5. Community engagement</a:t>
                      </a:r>
                      <a:r>
                        <a:rPr lang="en-US" sz="2400" b="1" baseline="0" dirty="0" smtClean="0"/>
                        <a:t> is a continuous challenge  requiring continuous innovative strategies</a:t>
                      </a:r>
                    </a:p>
                    <a:p>
                      <a:endParaRPr lang="en-US" sz="2400" b="1" dirty="0"/>
                    </a:p>
                  </a:txBody>
                  <a:tcPr/>
                </a:tc>
                <a:tc>
                  <a:txBody>
                    <a:bodyPr/>
                    <a:lstStyle/>
                    <a:p>
                      <a:r>
                        <a:rPr lang="en-US" sz="2400" b="1" dirty="0" smtClean="0"/>
                        <a:t>National TWG for</a:t>
                      </a:r>
                      <a:r>
                        <a:rPr lang="en-US" sz="2400" b="1" baseline="0" dirty="0" smtClean="0"/>
                        <a:t> Community health has been established.</a:t>
                      </a:r>
                      <a:endParaRPr lang="en-US" sz="2400" b="1" dirty="0"/>
                    </a:p>
                  </a:txBody>
                  <a:tcPr/>
                </a:tc>
              </a:tr>
              <a:tr h="2089916">
                <a:tc>
                  <a:txBody>
                    <a:bodyPr/>
                    <a:lstStyle/>
                    <a:p>
                      <a:r>
                        <a:rPr lang="en-US" sz="2400" b="1" dirty="0" smtClean="0"/>
                        <a:t>6. Monitoring</a:t>
                      </a:r>
                      <a:r>
                        <a:rPr lang="en-US" sz="2400" b="1" baseline="0" dirty="0" smtClean="0"/>
                        <a:t> and evaluation is a crucial element  for accountability and key to quality improvement</a:t>
                      </a:r>
                      <a:endParaRPr lang="en-US" sz="2400" b="1" dirty="0"/>
                    </a:p>
                  </a:txBody>
                  <a:tcPr/>
                </a:tc>
                <a:tc>
                  <a:txBody>
                    <a:bodyPr/>
                    <a:lstStyle/>
                    <a:p>
                      <a:r>
                        <a:rPr lang="en-US" sz="2400" b="1" dirty="0" smtClean="0"/>
                        <a:t>National</a:t>
                      </a:r>
                      <a:r>
                        <a:rPr lang="en-US" sz="2400" b="1" baseline="0" dirty="0" smtClean="0"/>
                        <a:t>  annual progress reports </a:t>
                      </a:r>
                      <a:endParaRPr lang="en-US" sz="2400" b="1" dirty="0" smtClean="0"/>
                    </a:p>
                    <a:p>
                      <a:r>
                        <a:rPr lang="en-US" sz="2400" b="1" dirty="0" smtClean="0"/>
                        <a:t>Data reviews</a:t>
                      </a:r>
                      <a:r>
                        <a:rPr lang="en-US" sz="2400" b="1" baseline="0" dirty="0" smtClean="0"/>
                        <a:t>  meeting at national(NASAR) and regional levels.</a:t>
                      </a:r>
                      <a:endParaRPr lang="en-US" sz="2400" b="1" dirty="0"/>
                    </a:p>
                  </a:txBody>
                  <a:tcPr/>
                </a:tc>
              </a:tr>
            </a:tbl>
          </a:graphicData>
        </a:graphic>
      </p:graphicFrame>
      <p:pic>
        <p:nvPicPr>
          <p:cNvPr id="4" name="Picture 7" descr="swazi flag 1"/>
          <p:cNvPicPr>
            <a:picLocks noChangeAspect="1" noChangeArrowheads="1"/>
          </p:cNvPicPr>
          <p:nvPr/>
        </p:nvPicPr>
        <p:blipFill>
          <a:blip r:embed="rId2" cstate="print">
            <a:lum bright="-4000"/>
          </a:blip>
          <a:srcRect/>
          <a:stretch>
            <a:fillRect/>
          </a:stretch>
        </p:blipFill>
        <p:spPr bwMode="auto">
          <a:xfrm>
            <a:off x="7794625" y="304800"/>
            <a:ext cx="1349375" cy="866752"/>
          </a:xfrm>
          <a:prstGeom prst="rect">
            <a:avLst/>
          </a:prstGeom>
          <a:noFill/>
          <a:ln w="9525">
            <a:noFill/>
            <a:miter lim="800000"/>
            <a:headEnd/>
            <a:tailEnd/>
          </a:ln>
        </p:spPr>
      </p:pic>
      <p:pic>
        <p:nvPicPr>
          <p:cNvPr id="5" name="Picture 77" descr="Coats of arms"/>
          <p:cNvPicPr>
            <a:picLocks noChangeAspect="1" noChangeArrowheads="1"/>
          </p:cNvPicPr>
          <p:nvPr/>
        </p:nvPicPr>
        <p:blipFill>
          <a:blip r:embed="rId3"/>
          <a:srcRect/>
          <a:stretch>
            <a:fillRect/>
          </a:stretch>
        </p:blipFill>
        <p:spPr bwMode="auto">
          <a:xfrm>
            <a:off x="381000" y="304800"/>
            <a:ext cx="1666875"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485900"/>
            <a:ext cx="9144000" cy="4514850"/>
          </a:xfrm>
        </p:spPr>
      </p:pic>
      <p:sp>
        <p:nvSpPr>
          <p:cNvPr id="2" name="Rectangle 1"/>
          <p:cNvSpPr/>
          <p:nvPr/>
        </p:nvSpPr>
        <p:spPr>
          <a:xfrm>
            <a:off x="7162800" y="1885950"/>
            <a:ext cx="1752600" cy="62865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schemeClr val="tx1"/>
                </a:solidFill>
              </a:rPr>
              <a:t>HIV&amp;SRH INTEGRATION</a:t>
            </a:r>
          </a:p>
        </p:txBody>
      </p:sp>
    </p:spTree>
    <p:extLst>
      <p:ext uri="{BB962C8B-B14F-4D97-AF65-F5344CB8AC3E}">
        <p14:creationId xmlns:p14="http://schemas.microsoft.com/office/powerpoint/2010/main" val="4028056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endParaRPr lang="en-US" sz="8000" b="1" dirty="0" smtClean="0"/>
          </a:p>
          <a:p>
            <a:pPr algn="ctr">
              <a:buNone/>
            </a:pPr>
            <a:endParaRPr lang="en-US" sz="8000" b="1" dirty="0" smtClean="0"/>
          </a:p>
          <a:p>
            <a:pPr algn="ctr">
              <a:buNone/>
            </a:pPr>
            <a:r>
              <a:rPr lang="en-US" sz="8000" b="1" dirty="0" smtClean="0"/>
              <a:t>THANK YOU</a:t>
            </a:r>
            <a:endParaRPr lang="en-US" sz="8000" b="1" dirty="0"/>
          </a:p>
        </p:txBody>
      </p:sp>
      <p:pic>
        <p:nvPicPr>
          <p:cNvPr id="4" name="Picture 5" descr="http://www.welcometoswaziland.com/images/flagani.gif"/>
          <p:cNvPicPr>
            <a:picLocks noChangeAspect="1" noChangeArrowheads="1"/>
          </p:cNvPicPr>
          <p:nvPr/>
        </p:nvPicPr>
        <p:blipFill>
          <a:blip r:embed="rId2" r:link="rId3">
            <a:lum bright="-12000"/>
          </a:blip>
          <a:srcRect/>
          <a:stretch>
            <a:fillRect/>
          </a:stretch>
        </p:blipFill>
        <p:spPr bwMode="auto">
          <a:xfrm>
            <a:off x="1752600" y="685800"/>
            <a:ext cx="61722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Outline</a:t>
            </a:r>
            <a:endParaRPr lang="en-US" b="1" dirty="0"/>
          </a:p>
        </p:txBody>
      </p:sp>
      <p:sp>
        <p:nvSpPr>
          <p:cNvPr id="3" name="Content Placeholder 2"/>
          <p:cNvSpPr>
            <a:spLocks noGrp="1"/>
          </p:cNvSpPr>
          <p:nvPr>
            <p:ph idx="1"/>
          </p:nvPr>
        </p:nvSpPr>
        <p:spPr/>
        <p:txBody>
          <a:bodyPr/>
          <a:lstStyle/>
          <a:p>
            <a:endParaRPr lang="en-US" b="1" dirty="0" smtClean="0"/>
          </a:p>
          <a:p>
            <a:r>
              <a:rPr lang="en-US" b="1" dirty="0" smtClean="0"/>
              <a:t>Back ground</a:t>
            </a:r>
          </a:p>
          <a:p>
            <a:r>
              <a:rPr lang="en-US" b="1" dirty="0" smtClean="0"/>
              <a:t>Models of SRH/HIV integration</a:t>
            </a:r>
          </a:p>
          <a:p>
            <a:r>
              <a:rPr lang="en-US" b="1" dirty="0" smtClean="0"/>
              <a:t>Achievements</a:t>
            </a:r>
          </a:p>
          <a:p>
            <a:r>
              <a:rPr lang="en-US" b="1" dirty="0" smtClean="0"/>
              <a:t>Opportunities</a:t>
            </a:r>
          </a:p>
          <a:p>
            <a:r>
              <a:rPr lang="en-US" b="1" dirty="0" smtClean="0"/>
              <a:t>Challenges</a:t>
            </a:r>
          </a:p>
          <a:p>
            <a:r>
              <a:rPr lang="en-US" b="1" dirty="0" smtClean="0"/>
              <a:t>Lessons learnt</a:t>
            </a:r>
            <a:endParaRPr lang="en-US" b="1" dirty="0"/>
          </a:p>
        </p:txBody>
      </p:sp>
      <p:pic>
        <p:nvPicPr>
          <p:cNvPr id="4" name="Picture 77" descr="Coats of arms"/>
          <p:cNvPicPr>
            <a:picLocks noChangeAspect="1" noChangeArrowheads="1"/>
          </p:cNvPicPr>
          <p:nvPr/>
        </p:nvPicPr>
        <p:blipFill>
          <a:blip r:embed="rId2"/>
          <a:srcRect/>
          <a:stretch>
            <a:fillRect/>
          </a:stretch>
        </p:blipFill>
        <p:spPr bwMode="auto">
          <a:xfrm>
            <a:off x="381000" y="304800"/>
            <a:ext cx="1666875" cy="1066800"/>
          </a:xfrm>
          <a:prstGeom prst="rect">
            <a:avLst/>
          </a:prstGeom>
          <a:noFill/>
          <a:ln w="9525">
            <a:noFill/>
            <a:miter lim="800000"/>
            <a:headEnd/>
            <a:tailEnd/>
          </a:ln>
        </p:spPr>
      </p:pic>
      <p:pic>
        <p:nvPicPr>
          <p:cNvPr id="5" name="Picture 7" descr="swazi flag 1"/>
          <p:cNvPicPr>
            <a:picLocks noChangeAspect="1" noChangeArrowheads="1"/>
          </p:cNvPicPr>
          <p:nvPr/>
        </p:nvPicPr>
        <p:blipFill>
          <a:blip r:embed="rId3">
            <a:lum bright="-4000"/>
          </a:blip>
          <a:srcRect/>
          <a:stretch>
            <a:fillRect/>
          </a:stretch>
        </p:blipFill>
        <p:spPr bwMode="auto">
          <a:xfrm>
            <a:off x="6858000" y="457200"/>
            <a:ext cx="1349375" cy="866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Kingdom of Swaziland</a:t>
            </a:r>
            <a:endParaRPr lang="en-US" sz="3600" b="1" dirty="0"/>
          </a:p>
        </p:txBody>
      </p:sp>
      <p:sp>
        <p:nvSpPr>
          <p:cNvPr id="3" name="Content Placeholder 2"/>
          <p:cNvSpPr>
            <a:spLocks noGrp="1"/>
          </p:cNvSpPr>
          <p:nvPr>
            <p:ph sz="half" idx="1"/>
          </p:nvPr>
        </p:nvSpPr>
        <p:spPr/>
        <p:txBody>
          <a:bodyPr/>
          <a:lstStyle/>
          <a:p>
            <a:pPr>
              <a:buNone/>
            </a:pPr>
            <a:endParaRPr lang="en-US" dirty="0" smtClean="0"/>
          </a:p>
          <a:p>
            <a:endParaRPr lang="en-US" dirty="0"/>
          </a:p>
        </p:txBody>
      </p:sp>
      <p:sp>
        <p:nvSpPr>
          <p:cNvPr id="8" name="Content Placeholder 7"/>
          <p:cNvSpPr>
            <a:spLocks noGrp="1"/>
          </p:cNvSpPr>
          <p:nvPr>
            <p:ph sz="half" idx="2"/>
          </p:nvPr>
        </p:nvSpPr>
        <p:spPr/>
        <p:txBody>
          <a:bodyPr/>
          <a:lstStyle/>
          <a:p>
            <a:endParaRPr lang="en-US" dirty="0" smtClean="0"/>
          </a:p>
          <a:p>
            <a:r>
              <a:rPr lang="en-US" dirty="0" smtClean="0"/>
              <a:t>Southern Africa</a:t>
            </a:r>
          </a:p>
          <a:p>
            <a:r>
              <a:rPr lang="en-US" dirty="0" smtClean="0"/>
              <a:t> Landlocked - RSA  and Mozambique East.</a:t>
            </a:r>
          </a:p>
          <a:p>
            <a:r>
              <a:rPr lang="en-US" dirty="0" smtClean="0"/>
              <a:t>Population – 1.2 million</a:t>
            </a:r>
          </a:p>
          <a:p>
            <a:r>
              <a:rPr lang="en-US" dirty="0" smtClean="0"/>
              <a:t>52% Population&lt;20yrs</a:t>
            </a:r>
          </a:p>
          <a:p>
            <a:r>
              <a:rPr lang="en-US" dirty="0" smtClean="0"/>
              <a:t>79% lives in rural areas</a:t>
            </a:r>
          </a:p>
          <a:p>
            <a:pPr>
              <a:buNone/>
            </a:pPr>
            <a:endParaRPr lang="en-US" dirty="0" smtClean="0"/>
          </a:p>
          <a:p>
            <a:endParaRPr lang="en-US" dirty="0"/>
          </a:p>
        </p:txBody>
      </p:sp>
      <p:pic>
        <p:nvPicPr>
          <p:cNvPr id="5" name="Picture 77" descr="Coats of arms"/>
          <p:cNvPicPr>
            <a:picLocks noChangeAspect="1" noChangeArrowheads="1"/>
          </p:cNvPicPr>
          <p:nvPr/>
        </p:nvPicPr>
        <p:blipFill>
          <a:blip r:embed="rId2"/>
          <a:srcRect/>
          <a:stretch>
            <a:fillRect/>
          </a:stretch>
        </p:blipFill>
        <p:spPr bwMode="auto">
          <a:xfrm>
            <a:off x="381000" y="304800"/>
            <a:ext cx="1666875" cy="1066800"/>
          </a:xfrm>
          <a:prstGeom prst="rect">
            <a:avLst/>
          </a:prstGeom>
          <a:noFill/>
          <a:ln w="9525">
            <a:noFill/>
            <a:miter lim="800000"/>
            <a:headEnd/>
            <a:tailEnd/>
          </a:ln>
        </p:spPr>
      </p:pic>
      <p:pic>
        <p:nvPicPr>
          <p:cNvPr id="6" name="Picture 7" descr="swazi flag 1"/>
          <p:cNvPicPr>
            <a:picLocks noChangeAspect="1" noChangeArrowheads="1"/>
          </p:cNvPicPr>
          <p:nvPr/>
        </p:nvPicPr>
        <p:blipFill>
          <a:blip r:embed="rId3" cstate="print">
            <a:lum bright="-4000"/>
          </a:blip>
          <a:srcRect/>
          <a:stretch>
            <a:fillRect/>
          </a:stretch>
        </p:blipFill>
        <p:spPr bwMode="auto">
          <a:xfrm>
            <a:off x="7162800" y="457200"/>
            <a:ext cx="1349375" cy="866752"/>
          </a:xfrm>
          <a:prstGeom prst="rect">
            <a:avLst/>
          </a:prstGeom>
          <a:noFill/>
          <a:ln w="9525">
            <a:noFill/>
            <a:miter lim="800000"/>
            <a:headEnd/>
            <a:tailEnd/>
          </a:ln>
        </p:spPr>
      </p:pic>
      <p:pic>
        <p:nvPicPr>
          <p:cNvPr id="9" name="Content Placeholder 13" descr="Swazi_picture.png"/>
          <p:cNvPicPr>
            <a:picLocks noChangeAspect="1"/>
          </p:cNvPicPr>
          <p:nvPr/>
        </p:nvPicPr>
        <p:blipFill>
          <a:blip r:embed="rId4" cstate="print"/>
          <a:stretch>
            <a:fillRect/>
          </a:stretch>
        </p:blipFill>
        <p:spPr>
          <a:xfrm>
            <a:off x="685800" y="1676400"/>
            <a:ext cx="3028154" cy="400998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Health Profile highlights</a:t>
            </a:r>
            <a:endParaRPr lang="en-US" sz="3600" b="1" dirty="0"/>
          </a:p>
        </p:txBody>
      </p:sp>
      <p:sp>
        <p:nvSpPr>
          <p:cNvPr id="7" name="Content Placeholder 6"/>
          <p:cNvSpPr>
            <a:spLocks noGrp="1"/>
          </p:cNvSpPr>
          <p:nvPr>
            <p:ph sz="half" idx="1"/>
          </p:nvPr>
        </p:nvSpPr>
        <p:spPr>
          <a:xfrm>
            <a:off x="0" y="1524000"/>
            <a:ext cx="3733800" cy="4525963"/>
          </a:xfrm>
        </p:spPr>
        <p:txBody>
          <a:bodyPr>
            <a:normAutofit fontScale="92500" lnSpcReduction="10000"/>
          </a:bodyPr>
          <a:lstStyle/>
          <a:p>
            <a:r>
              <a:rPr lang="en-US" b="1" dirty="0" smtClean="0"/>
              <a:t>Organization of Health sector based on PHC strategy and concept( 1983 Health Policy)</a:t>
            </a:r>
          </a:p>
          <a:p>
            <a:pPr>
              <a:buNone/>
            </a:pPr>
            <a:endParaRPr lang="en-US" b="1" dirty="0" smtClean="0"/>
          </a:p>
          <a:p>
            <a:r>
              <a:rPr lang="en-US" b="1" dirty="0" smtClean="0"/>
              <a:t>Health Policy revised 2007 (PHC key strategy)</a:t>
            </a:r>
          </a:p>
          <a:p>
            <a:pPr>
              <a:buNone/>
            </a:pPr>
            <a:endParaRPr lang="en-US" b="1" dirty="0" smtClean="0"/>
          </a:p>
          <a:p>
            <a:r>
              <a:rPr lang="en-US" b="1" dirty="0" smtClean="0"/>
              <a:t>Kingdom has </a:t>
            </a:r>
            <a:r>
              <a:rPr lang="en-US" b="1" dirty="0"/>
              <a:t>&gt;</a:t>
            </a:r>
            <a:r>
              <a:rPr lang="en-US" b="1" dirty="0" smtClean="0"/>
              <a:t>30 years of PHC implementation</a:t>
            </a:r>
          </a:p>
          <a:p>
            <a:pPr>
              <a:buNone/>
            </a:pPr>
            <a:endParaRPr lang="en-US" b="1" dirty="0" smtClean="0"/>
          </a:p>
          <a:p>
            <a:endParaRPr lang="en-US" b="1" dirty="0" smtClean="0"/>
          </a:p>
          <a:p>
            <a:endParaRPr lang="en-US" dirty="0"/>
          </a:p>
        </p:txBody>
      </p:sp>
      <p:sp>
        <p:nvSpPr>
          <p:cNvPr id="8" name="Content Placeholder 7"/>
          <p:cNvSpPr>
            <a:spLocks noGrp="1"/>
          </p:cNvSpPr>
          <p:nvPr>
            <p:ph sz="half" idx="2"/>
          </p:nvPr>
        </p:nvSpPr>
        <p:spPr>
          <a:xfrm>
            <a:off x="4495800" y="1600200"/>
            <a:ext cx="4419600" cy="4800600"/>
          </a:xfrm>
        </p:spPr>
        <p:txBody>
          <a:bodyPr>
            <a:normAutofit fontScale="92500" lnSpcReduction="10000"/>
          </a:bodyPr>
          <a:lstStyle/>
          <a:p>
            <a:r>
              <a:rPr lang="en-US" b="1" dirty="0" smtClean="0"/>
              <a:t>EPI coverage – 88% (EPI survey 2014)</a:t>
            </a:r>
          </a:p>
          <a:p>
            <a:r>
              <a:rPr lang="en-US" b="1" dirty="0" smtClean="0"/>
              <a:t>IMR – 50 per 1000 live births (MICS2014)</a:t>
            </a:r>
          </a:p>
          <a:p>
            <a:r>
              <a:rPr lang="en-US" b="1" dirty="0" smtClean="0"/>
              <a:t>MMR – 310/100 000 </a:t>
            </a:r>
          </a:p>
          <a:p>
            <a:r>
              <a:rPr lang="en-US" b="1" dirty="0" smtClean="0"/>
              <a:t>HIV Prevalence (15 – 49yrs) – 27% (HIV estimates 2015)</a:t>
            </a:r>
          </a:p>
          <a:p>
            <a:r>
              <a:rPr lang="en-US" b="1" dirty="0" smtClean="0"/>
              <a:t>HIV Prevalence among ANC – 35% (Routine ANC 2014)</a:t>
            </a:r>
          </a:p>
          <a:p>
            <a:r>
              <a:rPr lang="en-US" b="1" dirty="0" smtClean="0"/>
              <a:t>TB/HIV co infection high at 73%  (TB annual report 2014)</a:t>
            </a:r>
          </a:p>
          <a:p>
            <a:endParaRPr lang="en-US" dirty="0"/>
          </a:p>
        </p:txBody>
      </p:sp>
      <p:pic>
        <p:nvPicPr>
          <p:cNvPr id="5" name="Picture 77" descr="Coats of arms"/>
          <p:cNvPicPr>
            <a:picLocks noChangeAspect="1" noChangeArrowheads="1"/>
          </p:cNvPicPr>
          <p:nvPr/>
        </p:nvPicPr>
        <p:blipFill>
          <a:blip r:embed="rId3"/>
          <a:srcRect/>
          <a:stretch>
            <a:fillRect/>
          </a:stretch>
        </p:blipFill>
        <p:spPr bwMode="auto">
          <a:xfrm>
            <a:off x="381000" y="304800"/>
            <a:ext cx="1666875" cy="1066800"/>
          </a:xfrm>
          <a:prstGeom prst="rect">
            <a:avLst/>
          </a:prstGeom>
          <a:noFill/>
          <a:ln w="9525">
            <a:noFill/>
            <a:miter lim="800000"/>
            <a:headEnd/>
            <a:tailEnd/>
          </a:ln>
        </p:spPr>
      </p:pic>
      <p:pic>
        <p:nvPicPr>
          <p:cNvPr id="6" name="Picture 7" descr="swazi flag 1"/>
          <p:cNvPicPr>
            <a:picLocks noChangeAspect="1" noChangeArrowheads="1"/>
          </p:cNvPicPr>
          <p:nvPr/>
        </p:nvPicPr>
        <p:blipFill>
          <a:blip r:embed="rId4" cstate="print">
            <a:lum bright="-4000"/>
          </a:blip>
          <a:srcRect/>
          <a:stretch>
            <a:fillRect/>
          </a:stretch>
        </p:blipFill>
        <p:spPr bwMode="auto">
          <a:xfrm>
            <a:off x="7141030" y="412762"/>
            <a:ext cx="1371146" cy="86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1143000"/>
          </a:xfrm>
        </p:spPr>
        <p:txBody>
          <a:bodyPr>
            <a:normAutofit fontScale="90000"/>
          </a:bodyPr>
          <a:lstStyle/>
          <a:p>
            <a:r>
              <a:rPr lang="en-US" sz="3600" b="1" dirty="0" smtClean="0"/>
              <a:t>Delivering Integrated HIV </a:t>
            </a:r>
            <a:br>
              <a:rPr lang="en-US" sz="3600" b="1" dirty="0" smtClean="0"/>
            </a:br>
            <a:r>
              <a:rPr lang="en-US" sz="3600" b="1" dirty="0" smtClean="0"/>
              <a:t>and SRH Services in Swaziland</a:t>
            </a:r>
            <a:endParaRPr lang="en-US" sz="3600" b="1" dirty="0"/>
          </a:p>
        </p:txBody>
      </p:sp>
      <p:sp>
        <p:nvSpPr>
          <p:cNvPr id="3" name="Content Placeholder 2"/>
          <p:cNvSpPr>
            <a:spLocks noGrp="1"/>
          </p:cNvSpPr>
          <p:nvPr>
            <p:ph idx="1"/>
          </p:nvPr>
        </p:nvSpPr>
        <p:spPr>
          <a:xfrm>
            <a:off x="0" y="1600200"/>
            <a:ext cx="8839200" cy="5257800"/>
          </a:xfrm>
        </p:spPr>
        <p:txBody>
          <a:bodyPr>
            <a:normAutofit lnSpcReduction="10000"/>
          </a:bodyPr>
          <a:lstStyle/>
          <a:p>
            <a:r>
              <a:rPr lang="en-US" b="1" dirty="0" smtClean="0"/>
              <a:t>PHC strategy implementation = foundation </a:t>
            </a:r>
          </a:p>
          <a:p>
            <a:pPr lvl="1"/>
            <a:r>
              <a:rPr lang="en-US" dirty="0" smtClean="0"/>
              <a:t>Integrated service delivery package</a:t>
            </a:r>
          </a:p>
          <a:p>
            <a:pPr lvl="1"/>
            <a:r>
              <a:rPr lang="en-US" dirty="0" smtClean="0"/>
              <a:t>Government procurement  of Essential medicines( including ARVs and TB drugs) and vaccines</a:t>
            </a:r>
          </a:p>
          <a:p>
            <a:pPr lvl="1"/>
            <a:r>
              <a:rPr lang="en-US" dirty="0" smtClean="0"/>
              <a:t>Decentralized Health management and services</a:t>
            </a:r>
          </a:p>
          <a:p>
            <a:pPr lvl="1"/>
            <a:r>
              <a:rPr lang="en-US" dirty="0" smtClean="0"/>
              <a:t>Community participation and engagement</a:t>
            </a:r>
          </a:p>
          <a:p>
            <a:r>
              <a:rPr lang="en-GB" b="1" dirty="0" smtClean="0"/>
              <a:t>HIV and SRH integration – relevant entry point</a:t>
            </a:r>
          </a:p>
          <a:p>
            <a:pPr lvl="1"/>
            <a:r>
              <a:rPr lang="en-GB" dirty="0" smtClean="0"/>
              <a:t>social and economic inequities that make women and girls vulnerable</a:t>
            </a:r>
            <a:r>
              <a:rPr lang="en-GB" baseline="0" dirty="0" smtClean="0"/>
              <a:t> to HIV infection also increase their risk for poor reproductive health outcomes</a:t>
            </a:r>
          </a:p>
          <a:p>
            <a:pPr lvl="1"/>
            <a:r>
              <a:rPr lang="en-GB" baseline="0" dirty="0" smtClean="0"/>
              <a:t>Achieving</a:t>
            </a:r>
            <a:r>
              <a:rPr lang="en-GB" dirty="0" smtClean="0"/>
              <a:t> MDG 4, 5 and 6 and goals beyond 2015</a:t>
            </a:r>
            <a:endParaRPr lang="en-GB" baseline="0" dirty="0" smtClean="0"/>
          </a:p>
          <a:p>
            <a:pPr lvl="1"/>
            <a:endParaRPr lang="en-US" dirty="0" smtClean="0"/>
          </a:p>
          <a:p>
            <a:endParaRPr lang="en-US" dirty="0"/>
          </a:p>
        </p:txBody>
      </p:sp>
      <p:pic>
        <p:nvPicPr>
          <p:cNvPr id="4" name="Picture 77" descr="Coats of arms"/>
          <p:cNvPicPr>
            <a:picLocks noChangeAspect="1" noChangeArrowheads="1"/>
          </p:cNvPicPr>
          <p:nvPr/>
        </p:nvPicPr>
        <p:blipFill>
          <a:blip r:embed="rId2"/>
          <a:srcRect/>
          <a:stretch>
            <a:fillRect/>
          </a:stretch>
        </p:blipFill>
        <p:spPr bwMode="auto">
          <a:xfrm>
            <a:off x="0" y="304800"/>
            <a:ext cx="1666875" cy="1066800"/>
          </a:xfrm>
          <a:prstGeom prst="rect">
            <a:avLst/>
          </a:prstGeom>
          <a:noFill/>
          <a:ln w="9525">
            <a:noFill/>
            <a:miter lim="800000"/>
            <a:headEnd/>
            <a:tailEnd/>
          </a:ln>
        </p:spPr>
      </p:pic>
      <p:pic>
        <p:nvPicPr>
          <p:cNvPr id="5" name="Picture 7" descr="swazi flag 1"/>
          <p:cNvPicPr>
            <a:picLocks noChangeAspect="1" noChangeArrowheads="1"/>
          </p:cNvPicPr>
          <p:nvPr/>
        </p:nvPicPr>
        <p:blipFill>
          <a:blip r:embed="rId3" cstate="print">
            <a:lum bright="-4000"/>
          </a:blip>
          <a:srcRect/>
          <a:stretch>
            <a:fillRect/>
          </a:stretch>
        </p:blipFill>
        <p:spPr bwMode="auto">
          <a:xfrm>
            <a:off x="7162800" y="381000"/>
            <a:ext cx="1349375" cy="86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1143000"/>
          </a:xfrm>
        </p:spPr>
        <p:txBody>
          <a:bodyPr>
            <a:normAutofit/>
          </a:bodyPr>
          <a:lstStyle/>
          <a:p>
            <a:r>
              <a:rPr lang="en-GB" sz="3200" b="1" dirty="0" smtClean="0"/>
              <a:t>SRH-HIV INTEGRATION </a:t>
            </a:r>
            <a:br>
              <a:rPr lang="en-GB" sz="3200" b="1" dirty="0" smtClean="0"/>
            </a:br>
            <a:r>
              <a:rPr lang="en-GB" sz="3200" b="1" dirty="0" smtClean="0"/>
              <a:t>Approaches</a:t>
            </a:r>
            <a:endParaRPr lang="en-GB" sz="3200" b="1" dirty="0"/>
          </a:p>
        </p:txBody>
      </p:sp>
      <p:sp>
        <p:nvSpPr>
          <p:cNvPr id="3" name="Text Placeholder 2"/>
          <p:cNvSpPr>
            <a:spLocks noGrp="1"/>
          </p:cNvSpPr>
          <p:nvPr>
            <p:ph type="body" idx="1"/>
          </p:nvPr>
        </p:nvSpPr>
        <p:spPr>
          <a:xfrm>
            <a:off x="228600" y="1600200"/>
            <a:ext cx="3886200" cy="639762"/>
          </a:xfrm>
        </p:spPr>
        <p:txBody>
          <a:bodyPr>
            <a:normAutofit fontScale="92500" lnSpcReduction="20000"/>
          </a:bodyPr>
          <a:lstStyle/>
          <a:p>
            <a:r>
              <a:rPr lang="en-GB" dirty="0" smtClean="0"/>
              <a:t>1. Integration of HIV services into SRH services</a:t>
            </a:r>
            <a:endParaRPr lang="en-GB" dirty="0"/>
          </a:p>
        </p:txBody>
      </p:sp>
      <p:sp>
        <p:nvSpPr>
          <p:cNvPr id="5" name="Text Placeholder 4"/>
          <p:cNvSpPr>
            <a:spLocks noGrp="1"/>
          </p:cNvSpPr>
          <p:nvPr>
            <p:ph type="body" sz="quarter" idx="3"/>
          </p:nvPr>
        </p:nvSpPr>
        <p:spPr>
          <a:xfrm>
            <a:off x="4876800" y="1524000"/>
            <a:ext cx="4041775" cy="639762"/>
          </a:xfrm>
        </p:spPr>
        <p:txBody>
          <a:bodyPr>
            <a:normAutofit fontScale="92500" lnSpcReduction="20000"/>
          </a:bodyPr>
          <a:lstStyle/>
          <a:p>
            <a:r>
              <a:rPr lang="en-GB" dirty="0" smtClean="0"/>
              <a:t>2. Integration of SRH services into HIV services</a:t>
            </a:r>
            <a:endParaRPr lang="en-GB" dirty="0"/>
          </a:p>
        </p:txBody>
      </p:sp>
      <p:graphicFrame>
        <p:nvGraphicFramePr>
          <p:cNvPr id="7" name="Content Placeholder 3"/>
          <p:cNvGraphicFramePr>
            <a:graphicFrameLocks noGrp="1"/>
          </p:cNvGraphicFramePr>
          <p:nvPr>
            <p:ph sz="half" idx="2"/>
          </p:nvPr>
        </p:nvGraphicFramePr>
        <p:xfrm>
          <a:off x="0" y="2362200"/>
          <a:ext cx="4040188" cy="3951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3"/>
          <p:cNvGraphicFramePr>
            <a:graphicFrameLocks noGrp="1"/>
          </p:cNvGraphicFramePr>
          <p:nvPr>
            <p:ph sz="quarter" idx="4"/>
          </p:nvPr>
        </p:nvGraphicFramePr>
        <p:xfrm>
          <a:off x="5102225" y="2286000"/>
          <a:ext cx="4041775" cy="39512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9" name="Picture 7" descr="swazi flag 1"/>
          <p:cNvPicPr>
            <a:picLocks noChangeAspect="1" noChangeArrowheads="1"/>
          </p:cNvPicPr>
          <p:nvPr/>
        </p:nvPicPr>
        <p:blipFill>
          <a:blip r:embed="rId13" cstate="print">
            <a:lum bright="-4000"/>
          </a:blip>
          <a:srcRect/>
          <a:stretch>
            <a:fillRect/>
          </a:stretch>
        </p:blipFill>
        <p:spPr bwMode="auto">
          <a:xfrm>
            <a:off x="7794625" y="381000"/>
            <a:ext cx="1349375" cy="866752"/>
          </a:xfrm>
          <a:prstGeom prst="rect">
            <a:avLst/>
          </a:prstGeom>
          <a:noFill/>
          <a:ln w="9525">
            <a:noFill/>
            <a:miter lim="800000"/>
            <a:headEnd/>
            <a:tailEnd/>
          </a:ln>
        </p:spPr>
      </p:pic>
      <p:pic>
        <p:nvPicPr>
          <p:cNvPr id="11" name="Picture 77" descr="Coats of arms"/>
          <p:cNvPicPr>
            <a:picLocks noChangeAspect="1" noChangeArrowheads="1"/>
          </p:cNvPicPr>
          <p:nvPr/>
        </p:nvPicPr>
        <p:blipFill>
          <a:blip r:embed="rId14"/>
          <a:srcRect/>
          <a:stretch>
            <a:fillRect/>
          </a:stretch>
        </p:blipFill>
        <p:spPr bwMode="auto">
          <a:xfrm>
            <a:off x="0" y="304800"/>
            <a:ext cx="1666875"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28800"/>
          </a:xfrm>
        </p:spPr>
        <p:txBody>
          <a:bodyPr>
            <a:normAutofit fontScale="90000"/>
          </a:bodyPr>
          <a:lstStyle/>
          <a:p>
            <a:r>
              <a:rPr lang="en-GB" dirty="0" smtClean="0"/>
              <a:t/>
            </a:r>
            <a:br>
              <a:rPr lang="en-GB" dirty="0" smtClean="0"/>
            </a:br>
            <a:r>
              <a:rPr lang="en-GB" dirty="0" smtClean="0"/>
              <a:t/>
            </a:r>
            <a:br>
              <a:rPr lang="en-GB" dirty="0" smtClean="0"/>
            </a:br>
            <a:r>
              <a:rPr lang="en-GB" sz="3600" b="1" dirty="0" smtClean="0"/>
              <a:t>Model 1 – Integrating HIV into </a:t>
            </a:r>
            <a:br>
              <a:rPr lang="en-GB" sz="3600" b="1" dirty="0" smtClean="0"/>
            </a:br>
            <a:r>
              <a:rPr lang="en-GB" sz="3600" b="1" dirty="0" smtClean="0"/>
              <a:t>SRH(MNCH) – PMTCT 2003</a:t>
            </a:r>
            <a:r>
              <a:rPr lang="en-GB" sz="4000" b="1" dirty="0" smtClean="0"/>
              <a:t/>
            </a:r>
            <a:br>
              <a:rPr lang="en-GB" sz="4000" b="1" dirty="0" smtClean="0"/>
            </a:br>
            <a:r>
              <a:rPr lang="en-GB" sz="2700" b="1" dirty="0" smtClean="0"/>
              <a:t>PHC facilities/ Public Health Units/ Health Centres/ hospitals</a:t>
            </a:r>
            <a:r>
              <a:rPr lang="en-GB" b="1" dirty="0" smtClean="0"/>
              <a:t/>
            </a:r>
            <a:br>
              <a:rPr lang="en-GB" b="1" dirty="0" smtClean="0"/>
            </a:br>
            <a:r>
              <a:rPr lang="en-GB" b="1" dirty="0" smtClean="0"/>
              <a:t/>
            </a:r>
            <a:br>
              <a:rPr lang="en-GB" b="1" dirty="0" smtClean="0"/>
            </a:br>
            <a:endParaRPr lang="en-GB" b="1" dirty="0"/>
          </a:p>
        </p:txBody>
      </p:sp>
      <p:pic>
        <p:nvPicPr>
          <p:cNvPr id="2050" name="Picture 2" descr="C:\Users\vee\Pictures\pregnancy k3755628.jpg"/>
          <p:cNvPicPr>
            <a:picLocks noGrp="1" noChangeAspect="1" noChangeArrowheads="1"/>
          </p:cNvPicPr>
          <p:nvPr>
            <p:ph idx="1"/>
          </p:nvPr>
        </p:nvPicPr>
        <p:blipFill>
          <a:blip r:embed="rId3" cstate="print"/>
          <a:srcRect/>
          <a:stretch>
            <a:fillRect/>
          </a:stretch>
        </p:blipFill>
        <p:spPr bwMode="auto">
          <a:xfrm>
            <a:off x="3505200" y="3048000"/>
            <a:ext cx="1975470" cy="2517527"/>
          </a:xfrm>
          <a:prstGeom prst="rect">
            <a:avLst/>
          </a:prstGeom>
          <a:noFill/>
          <a:ln>
            <a:solidFill>
              <a:schemeClr val="accent6">
                <a:lumMod val="75000"/>
              </a:schemeClr>
            </a:solidFill>
          </a:ln>
        </p:spPr>
      </p:pic>
      <p:sp>
        <p:nvSpPr>
          <p:cNvPr id="5" name="TextBox 4"/>
          <p:cNvSpPr txBox="1"/>
          <p:nvPr/>
        </p:nvSpPr>
        <p:spPr>
          <a:xfrm>
            <a:off x="3581400" y="2514600"/>
            <a:ext cx="1981200" cy="369332"/>
          </a:xfrm>
          <a:prstGeom prst="rect">
            <a:avLst/>
          </a:prstGeom>
          <a:noFill/>
          <a:ln>
            <a:solidFill>
              <a:srgbClr val="00B0F0"/>
            </a:solidFill>
          </a:ln>
        </p:spPr>
        <p:txBody>
          <a:bodyPr wrap="square" rtlCol="0">
            <a:spAutoFit/>
          </a:bodyPr>
          <a:lstStyle/>
          <a:p>
            <a:r>
              <a:rPr lang="en-GB" dirty="0" smtClean="0"/>
              <a:t>Pregnant mothers</a:t>
            </a:r>
            <a:endParaRPr lang="en-GB" dirty="0"/>
          </a:p>
        </p:txBody>
      </p:sp>
      <p:sp>
        <p:nvSpPr>
          <p:cNvPr id="8" name="TextBox 7"/>
          <p:cNvSpPr txBox="1"/>
          <p:nvPr/>
        </p:nvSpPr>
        <p:spPr>
          <a:xfrm>
            <a:off x="838200" y="2209800"/>
            <a:ext cx="1584176" cy="369332"/>
          </a:xfrm>
          <a:prstGeom prst="rect">
            <a:avLst/>
          </a:prstGeom>
          <a:noFill/>
          <a:ln>
            <a:solidFill>
              <a:srgbClr val="00B050"/>
            </a:solidFill>
          </a:ln>
        </p:spPr>
        <p:txBody>
          <a:bodyPr wrap="square" rtlCol="0">
            <a:spAutoFit/>
          </a:bodyPr>
          <a:lstStyle/>
          <a:p>
            <a:r>
              <a:rPr lang="en-GB" dirty="0" smtClean="0"/>
              <a:t>HIV prevention</a:t>
            </a:r>
            <a:endParaRPr lang="en-GB" dirty="0"/>
          </a:p>
        </p:txBody>
      </p:sp>
      <p:pic>
        <p:nvPicPr>
          <p:cNvPr id="2052" name="Picture 4" descr="C:\Users\vee\Pictures\pills 0023-0405-2612-0826.jpg"/>
          <p:cNvPicPr>
            <a:picLocks noChangeAspect="1" noChangeArrowheads="1"/>
          </p:cNvPicPr>
          <p:nvPr/>
        </p:nvPicPr>
        <p:blipFill>
          <a:blip r:embed="rId4" cstate="print"/>
          <a:srcRect/>
          <a:stretch>
            <a:fillRect/>
          </a:stretch>
        </p:blipFill>
        <p:spPr bwMode="auto">
          <a:xfrm>
            <a:off x="6324600" y="2895600"/>
            <a:ext cx="1440160" cy="1440160"/>
          </a:xfrm>
          <a:prstGeom prst="rect">
            <a:avLst/>
          </a:prstGeom>
          <a:noFill/>
          <a:ln>
            <a:solidFill>
              <a:srgbClr val="FF0000"/>
            </a:solidFill>
          </a:ln>
        </p:spPr>
      </p:pic>
      <p:sp>
        <p:nvSpPr>
          <p:cNvPr id="12" name="TextBox 11"/>
          <p:cNvSpPr txBox="1"/>
          <p:nvPr/>
        </p:nvSpPr>
        <p:spPr>
          <a:xfrm>
            <a:off x="6248400" y="2209800"/>
            <a:ext cx="1905000" cy="369332"/>
          </a:xfrm>
          <a:prstGeom prst="rect">
            <a:avLst/>
          </a:prstGeom>
          <a:noFill/>
          <a:ln>
            <a:solidFill>
              <a:srgbClr val="FF0000"/>
            </a:solidFill>
          </a:ln>
        </p:spPr>
        <p:txBody>
          <a:bodyPr wrap="square" rtlCol="0">
            <a:spAutoFit/>
          </a:bodyPr>
          <a:lstStyle/>
          <a:p>
            <a:r>
              <a:rPr lang="en-GB" dirty="0" smtClean="0"/>
              <a:t> </a:t>
            </a:r>
            <a:r>
              <a:rPr lang="en-GB" dirty="0" smtClean="0"/>
              <a:t>ART</a:t>
            </a:r>
            <a:endParaRPr lang="en-GB" dirty="0"/>
          </a:p>
        </p:txBody>
      </p:sp>
      <p:pic>
        <p:nvPicPr>
          <p:cNvPr id="2053" name="Picture 5" descr="C:\Users\vee\Pictures\condom opened k1819950.jpg"/>
          <p:cNvPicPr>
            <a:picLocks noChangeAspect="1" noChangeArrowheads="1"/>
          </p:cNvPicPr>
          <p:nvPr/>
        </p:nvPicPr>
        <p:blipFill>
          <a:blip r:embed="rId5" cstate="print"/>
          <a:srcRect/>
          <a:stretch>
            <a:fillRect/>
          </a:stretch>
        </p:blipFill>
        <p:spPr bwMode="auto">
          <a:xfrm>
            <a:off x="762000" y="2743200"/>
            <a:ext cx="1728192" cy="1625600"/>
          </a:xfrm>
          <a:prstGeom prst="rect">
            <a:avLst/>
          </a:prstGeom>
          <a:noFill/>
          <a:ln>
            <a:solidFill>
              <a:srgbClr val="FF0000"/>
            </a:solidFill>
          </a:ln>
        </p:spPr>
      </p:pic>
      <p:sp>
        <p:nvSpPr>
          <p:cNvPr id="16" name="TextBox 15"/>
          <p:cNvSpPr txBox="1"/>
          <p:nvPr/>
        </p:nvSpPr>
        <p:spPr>
          <a:xfrm>
            <a:off x="762000" y="4495800"/>
            <a:ext cx="1656184" cy="369332"/>
          </a:xfrm>
          <a:prstGeom prst="rect">
            <a:avLst/>
          </a:prstGeom>
          <a:noFill/>
          <a:ln>
            <a:solidFill>
              <a:schemeClr val="accent4">
                <a:lumMod val="75000"/>
              </a:schemeClr>
            </a:solidFill>
          </a:ln>
        </p:spPr>
        <p:txBody>
          <a:bodyPr wrap="square" rtlCol="0">
            <a:spAutoFit/>
          </a:bodyPr>
          <a:lstStyle/>
          <a:p>
            <a:pPr algn="ctr"/>
            <a:r>
              <a:rPr lang="en-GB" dirty="0" smtClean="0"/>
              <a:t>PIHTC</a:t>
            </a:r>
            <a:endParaRPr lang="en-GB" dirty="0"/>
          </a:p>
        </p:txBody>
      </p:sp>
      <p:sp>
        <p:nvSpPr>
          <p:cNvPr id="17" name="Right Arrow 16"/>
          <p:cNvSpPr/>
          <p:nvPr/>
        </p:nvSpPr>
        <p:spPr>
          <a:xfrm>
            <a:off x="2483768" y="2996952"/>
            <a:ext cx="93610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2590800" y="5029200"/>
            <a:ext cx="93610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Left Arrow 18"/>
          <p:cNvSpPr/>
          <p:nvPr/>
        </p:nvSpPr>
        <p:spPr>
          <a:xfrm>
            <a:off x="5508104" y="3429000"/>
            <a:ext cx="792088"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C:\Users\vee\Pictures\phlebotomy pic u10724965.jpg"/>
          <p:cNvPicPr>
            <a:picLocks noChangeAspect="1" noChangeArrowheads="1"/>
          </p:cNvPicPr>
          <p:nvPr/>
        </p:nvPicPr>
        <p:blipFill>
          <a:blip r:embed="rId6" cstate="print"/>
          <a:srcRect/>
          <a:stretch>
            <a:fillRect/>
          </a:stretch>
        </p:blipFill>
        <p:spPr bwMode="auto">
          <a:xfrm>
            <a:off x="533400" y="4876800"/>
            <a:ext cx="2159000" cy="1778000"/>
          </a:xfrm>
          <a:prstGeom prst="rect">
            <a:avLst/>
          </a:prstGeom>
          <a:noFill/>
        </p:spPr>
      </p:pic>
      <p:sp>
        <p:nvSpPr>
          <p:cNvPr id="15" name="TextBox 14"/>
          <p:cNvSpPr txBox="1"/>
          <p:nvPr/>
        </p:nvSpPr>
        <p:spPr>
          <a:xfrm>
            <a:off x="6248400" y="4724400"/>
            <a:ext cx="2895600" cy="2369880"/>
          </a:xfrm>
          <a:prstGeom prst="rect">
            <a:avLst/>
          </a:prstGeom>
          <a:noFill/>
        </p:spPr>
        <p:txBody>
          <a:bodyPr wrap="square" rtlCol="0">
            <a:spAutoFit/>
          </a:bodyPr>
          <a:lstStyle/>
          <a:p>
            <a:pPr algn="ctr"/>
            <a:r>
              <a:rPr lang="en-GB" sz="2000" b="1" u="sng" dirty="0" smtClean="0"/>
              <a:t>HIV Services  in Post delivery care</a:t>
            </a:r>
          </a:p>
          <a:p>
            <a:pPr>
              <a:buFont typeface="Arial" pitchFamily="34" charset="0"/>
              <a:buChar char="•"/>
            </a:pPr>
            <a:r>
              <a:rPr lang="en-GB" b="1" dirty="0" smtClean="0"/>
              <a:t>PNC-  6 weeks</a:t>
            </a:r>
          </a:p>
          <a:p>
            <a:pPr>
              <a:buFont typeface="Arial" pitchFamily="34" charset="0"/>
              <a:buChar char="•"/>
            </a:pPr>
            <a:r>
              <a:rPr lang="en-GB" b="1" dirty="0" smtClean="0"/>
              <a:t>EID</a:t>
            </a:r>
          </a:p>
          <a:p>
            <a:pPr>
              <a:buFont typeface="Arial" pitchFamily="34" charset="0"/>
              <a:buChar char="•"/>
            </a:pPr>
            <a:r>
              <a:rPr lang="en-GB" b="1" dirty="0" smtClean="0"/>
              <a:t>HIV into Child welfare schedule</a:t>
            </a:r>
          </a:p>
          <a:p>
            <a:pPr>
              <a:buFont typeface="Arial" pitchFamily="34" charset="0"/>
              <a:buChar char="•"/>
            </a:pPr>
            <a:r>
              <a:rPr lang="en-GB" b="1" dirty="0" smtClean="0"/>
              <a:t>Paediatric ART</a:t>
            </a:r>
          </a:p>
          <a:p>
            <a:pPr>
              <a:buFont typeface="Arial" pitchFamily="34" charset="0"/>
              <a:buChar char="•"/>
            </a:pPr>
            <a:endParaRPr lang="en-GB" dirty="0"/>
          </a:p>
        </p:txBody>
      </p:sp>
      <p:pic>
        <p:nvPicPr>
          <p:cNvPr id="20" name="Picture 77" descr="Coats of arms"/>
          <p:cNvPicPr>
            <a:picLocks noChangeAspect="1" noChangeArrowheads="1"/>
          </p:cNvPicPr>
          <p:nvPr/>
        </p:nvPicPr>
        <p:blipFill>
          <a:blip r:embed="rId7"/>
          <a:srcRect/>
          <a:stretch>
            <a:fillRect/>
          </a:stretch>
        </p:blipFill>
        <p:spPr bwMode="auto">
          <a:xfrm>
            <a:off x="-40779" y="152400"/>
            <a:ext cx="1666875" cy="1066800"/>
          </a:xfrm>
          <a:prstGeom prst="rect">
            <a:avLst/>
          </a:prstGeom>
          <a:noFill/>
          <a:ln w="9525">
            <a:noFill/>
            <a:miter lim="800000"/>
            <a:headEnd/>
            <a:tailEnd/>
          </a:ln>
        </p:spPr>
      </p:pic>
      <p:pic>
        <p:nvPicPr>
          <p:cNvPr id="21" name="Picture 7" descr="swazi flag 1"/>
          <p:cNvPicPr>
            <a:picLocks noChangeAspect="1" noChangeArrowheads="1"/>
          </p:cNvPicPr>
          <p:nvPr/>
        </p:nvPicPr>
        <p:blipFill>
          <a:blip r:embed="rId8" cstate="print">
            <a:lum bright="-4000"/>
          </a:blip>
          <a:srcRect/>
          <a:stretch>
            <a:fillRect/>
          </a:stretch>
        </p:blipFill>
        <p:spPr bwMode="auto">
          <a:xfrm>
            <a:off x="7794625" y="304800"/>
            <a:ext cx="1349375" cy="86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3200" b="1" dirty="0" smtClean="0"/>
              <a:t>ART Integration in MNCH services</a:t>
            </a:r>
            <a:br>
              <a:rPr lang="en-US" sz="3200" b="1" dirty="0" smtClean="0"/>
            </a:br>
            <a:r>
              <a:rPr lang="en-US" sz="3200" b="1" dirty="0" smtClean="0"/>
              <a:t>(SADC best practice)</a:t>
            </a:r>
            <a:endParaRPr lang="en-US" sz="3200" b="1" dirty="0"/>
          </a:p>
        </p:txBody>
      </p:sp>
      <p:sp>
        <p:nvSpPr>
          <p:cNvPr id="3" name="Content Placeholder 2"/>
          <p:cNvSpPr>
            <a:spLocks noGrp="1"/>
          </p:cNvSpPr>
          <p:nvPr>
            <p:ph idx="1"/>
          </p:nvPr>
        </p:nvSpPr>
        <p:spPr>
          <a:xfrm>
            <a:off x="457200" y="2332037"/>
            <a:ext cx="8229600" cy="4525963"/>
          </a:xfrm>
        </p:spPr>
        <p:txBody>
          <a:bodyPr>
            <a:normAutofit lnSpcReduction="10000"/>
          </a:bodyPr>
          <a:lstStyle/>
          <a:p>
            <a:r>
              <a:rPr lang="en-US" b="1" dirty="0" smtClean="0"/>
              <a:t>Mothers and babies get ART until the child is 2yrs old (under one roof)</a:t>
            </a:r>
          </a:p>
          <a:p>
            <a:pPr lvl="1"/>
            <a:r>
              <a:rPr lang="en-US" b="1" dirty="0" smtClean="0"/>
              <a:t>Nurse led ART initiation at MNCH</a:t>
            </a:r>
          </a:p>
          <a:p>
            <a:pPr lvl="1"/>
            <a:r>
              <a:rPr lang="en-US" b="1" dirty="0" smtClean="0"/>
              <a:t>Life long ART initiation of pregnant and lactating mothers</a:t>
            </a:r>
          </a:p>
          <a:p>
            <a:pPr lvl="1"/>
            <a:r>
              <a:rPr lang="en-US" b="1" dirty="0" smtClean="0"/>
              <a:t>Treatment  of mother baby pair</a:t>
            </a:r>
          </a:p>
          <a:p>
            <a:pPr lvl="1"/>
            <a:r>
              <a:rPr lang="en-US" b="1" dirty="0" smtClean="0"/>
              <a:t>Has increased pediatrics ART uptake</a:t>
            </a:r>
          </a:p>
          <a:p>
            <a:pPr lvl="1"/>
            <a:r>
              <a:rPr lang="en-US" b="1" dirty="0" smtClean="0"/>
              <a:t>Harmonized appointments</a:t>
            </a:r>
          </a:p>
          <a:p>
            <a:pPr lvl="1"/>
            <a:r>
              <a:rPr lang="en-US" b="1" dirty="0" smtClean="0"/>
              <a:t>Improved retention for the pair</a:t>
            </a:r>
          </a:p>
        </p:txBody>
      </p:sp>
      <p:pic>
        <p:nvPicPr>
          <p:cNvPr id="4" name="Picture 77" descr="Coats of arms"/>
          <p:cNvPicPr>
            <a:picLocks noChangeAspect="1" noChangeArrowheads="1"/>
          </p:cNvPicPr>
          <p:nvPr/>
        </p:nvPicPr>
        <p:blipFill>
          <a:blip r:embed="rId2"/>
          <a:srcRect/>
          <a:stretch>
            <a:fillRect/>
          </a:stretch>
        </p:blipFill>
        <p:spPr bwMode="auto">
          <a:xfrm>
            <a:off x="0" y="762000"/>
            <a:ext cx="1666875" cy="1066800"/>
          </a:xfrm>
          <a:prstGeom prst="rect">
            <a:avLst/>
          </a:prstGeom>
          <a:noFill/>
          <a:ln w="9525">
            <a:noFill/>
            <a:miter lim="800000"/>
            <a:headEnd/>
            <a:tailEnd/>
          </a:ln>
        </p:spPr>
      </p:pic>
      <p:pic>
        <p:nvPicPr>
          <p:cNvPr id="5" name="Picture 7" descr="swazi flag 1"/>
          <p:cNvPicPr>
            <a:picLocks noChangeAspect="1" noChangeArrowheads="1"/>
          </p:cNvPicPr>
          <p:nvPr/>
        </p:nvPicPr>
        <p:blipFill>
          <a:blip r:embed="rId3" cstate="print">
            <a:lum bright="-4000"/>
          </a:blip>
          <a:srcRect/>
          <a:stretch>
            <a:fillRect/>
          </a:stretch>
        </p:blipFill>
        <p:spPr bwMode="auto">
          <a:xfrm>
            <a:off x="7543799" y="762000"/>
            <a:ext cx="1600201" cy="10278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Autofit/>
          </a:bodyPr>
          <a:lstStyle/>
          <a:p>
            <a:r>
              <a:rPr lang="en-GB" sz="2400" b="1" dirty="0" smtClean="0"/>
              <a:t>Model 2:  Integrating HIV to SRH -  VMMC 2009</a:t>
            </a:r>
            <a:br>
              <a:rPr lang="en-GB" sz="2400" b="1" dirty="0" smtClean="0"/>
            </a:br>
            <a:r>
              <a:rPr lang="en-GB" sz="2400" b="1" dirty="0" smtClean="0"/>
              <a:t> ( Men’s health clinic, Health </a:t>
            </a:r>
            <a:r>
              <a:rPr lang="en-GB" sz="2400" b="1" dirty="0" err="1" smtClean="0"/>
              <a:t>centers</a:t>
            </a:r>
            <a:r>
              <a:rPr lang="en-GB" sz="2400" b="1" dirty="0" smtClean="0"/>
              <a:t>, hospitals)</a:t>
            </a:r>
            <a:endParaRPr lang="en-GB" sz="2400" b="1" dirty="0"/>
          </a:p>
        </p:txBody>
      </p:sp>
      <p:pic>
        <p:nvPicPr>
          <p:cNvPr id="1026" name="Picture 2" descr="C:\Users\vee\Pictures\condoms canstock10165747.jpg"/>
          <p:cNvPicPr>
            <a:picLocks noGrp="1" noChangeAspect="1" noChangeArrowheads="1"/>
          </p:cNvPicPr>
          <p:nvPr>
            <p:ph idx="1"/>
          </p:nvPr>
        </p:nvPicPr>
        <p:blipFill>
          <a:blip r:embed="rId3" cstate="print"/>
          <a:srcRect/>
          <a:stretch>
            <a:fillRect/>
          </a:stretch>
        </p:blipFill>
        <p:spPr bwMode="auto">
          <a:xfrm>
            <a:off x="220393" y="1772817"/>
            <a:ext cx="1905851" cy="1368152"/>
          </a:xfrm>
          <a:prstGeom prst="rect">
            <a:avLst/>
          </a:prstGeom>
          <a:noFill/>
          <a:ln>
            <a:solidFill>
              <a:srgbClr val="FF0000"/>
            </a:solidFill>
          </a:ln>
        </p:spPr>
      </p:pic>
      <p:pic>
        <p:nvPicPr>
          <p:cNvPr id="1027" name="Picture 3" descr="C:\Users\vee\Pictures\male circumcision softhard-G01b_small.jpg"/>
          <p:cNvPicPr>
            <a:picLocks noChangeAspect="1" noChangeArrowheads="1"/>
          </p:cNvPicPr>
          <p:nvPr/>
        </p:nvPicPr>
        <p:blipFill>
          <a:blip r:embed="rId4" cstate="print"/>
          <a:srcRect/>
          <a:stretch>
            <a:fillRect/>
          </a:stretch>
        </p:blipFill>
        <p:spPr bwMode="auto">
          <a:xfrm>
            <a:off x="3347864" y="2367145"/>
            <a:ext cx="2520280" cy="2141975"/>
          </a:xfrm>
          <a:prstGeom prst="rect">
            <a:avLst/>
          </a:prstGeom>
          <a:noFill/>
        </p:spPr>
      </p:pic>
      <p:pic>
        <p:nvPicPr>
          <p:cNvPr id="7" name="Picture 2" descr="C:\Users\SAfAIDS USAID\AppData\Local\Microsoft\Windows\Temporary Internet Files\Content.IE5\3K2DYVDI\IMG_0972[1].JPG"/>
          <p:cNvPicPr>
            <a:picLocks noChangeAspect="1" noChangeArrowheads="1"/>
          </p:cNvPicPr>
          <p:nvPr/>
        </p:nvPicPr>
        <p:blipFill>
          <a:blip r:embed="rId5" cstate="email"/>
          <a:srcRect/>
          <a:stretch>
            <a:fillRect/>
          </a:stretch>
        </p:blipFill>
        <p:spPr>
          <a:xfrm>
            <a:off x="251520" y="4365104"/>
            <a:ext cx="2520281" cy="2144373"/>
          </a:xfrm>
          <a:prstGeom prst="rect">
            <a:avLst/>
          </a:prstGeom>
          <a:noFill/>
          <a:ln>
            <a:solidFill>
              <a:schemeClr val="tx1"/>
            </a:solidFill>
          </a:ln>
        </p:spPr>
      </p:pic>
      <p:sp>
        <p:nvSpPr>
          <p:cNvPr id="9" name="Bent-Up Arrow 8"/>
          <p:cNvSpPr/>
          <p:nvPr/>
        </p:nvSpPr>
        <p:spPr>
          <a:xfrm>
            <a:off x="2987824" y="4653136"/>
            <a:ext cx="1296144" cy="86409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9"/>
          <p:cNvSpPr/>
          <p:nvPr/>
        </p:nvSpPr>
        <p:spPr>
          <a:xfrm>
            <a:off x="2195736" y="2492896"/>
            <a:ext cx="11521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323528" y="1340768"/>
            <a:ext cx="1512168" cy="369332"/>
          </a:xfrm>
          <a:prstGeom prst="rect">
            <a:avLst/>
          </a:prstGeom>
          <a:noFill/>
        </p:spPr>
        <p:txBody>
          <a:bodyPr wrap="square" rtlCol="0">
            <a:spAutoFit/>
          </a:bodyPr>
          <a:lstStyle/>
          <a:p>
            <a:r>
              <a:rPr lang="en-GB" dirty="0" smtClean="0"/>
              <a:t>Condoms  </a:t>
            </a:r>
            <a:endParaRPr lang="en-GB" dirty="0"/>
          </a:p>
        </p:txBody>
      </p:sp>
      <p:sp>
        <p:nvSpPr>
          <p:cNvPr id="12" name="TextBox 11"/>
          <p:cNvSpPr txBox="1"/>
          <p:nvPr/>
        </p:nvSpPr>
        <p:spPr>
          <a:xfrm>
            <a:off x="323528" y="3717032"/>
            <a:ext cx="1800200" cy="369332"/>
          </a:xfrm>
          <a:prstGeom prst="rect">
            <a:avLst/>
          </a:prstGeom>
          <a:noFill/>
        </p:spPr>
        <p:txBody>
          <a:bodyPr wrap="square" rtlCol="0">
            <a:spAutoFit/>
          </a:bodyPr>
          <a:lstStyle/>
          <a:p>
            <a:r>
              <a:rPr lang="en-GB" dirty="0" smtClean="0"/>
              <a:t>PIHTC</a:t>
            </a:r>
            <a:endParaRPr lang="en-GB" dirty="0"/>
          </a:p>
        </p:txBody>
      </p:sp>
      <p:sp>
        <p:nvSpPr>
          <p:cNvPr id="13" name="TextBox 12"/>
          <p:cNvSpPr txBox="1"/>
          <p:nvPr/>
        </p:nvSpPr>
        <p:spPr>
          <a:xfrm>
            <a:off x="3491880" y="1772816"/>
            <a:ext cx="2016224" cy="369332"/>
          </a:xfrm>
          <a:prstGeom prst="rect">
            <a:avLst/>
          </a:prstGeom>
          <a:noFill/>
        </p:spPr>
        <p:txBody>
          <a:bodyPr wrap="square" rtlCol="0">
            <a:spAutoFit/>
          </a:bodyPr>
          <a:lstStyle/>
          <a:p>
            <a:r>
              <a:rPr lang="en-GB" dirty="0" smtClean="0"/>
              <a:t>Male Circumcision</a:t>
            </a:r>
            <a:endParaRPr lang="en-GB" dirty="0"/>
          </a:p>
        </p:txBody>
      </p:sp>
      <p:pic>
        <p:nvPicPr>
          <p:cNvPr id="14" name="Picture 2" descr="C:\Users\vee\Pictures\Swaziland-MC-Site_crop.jpg"/>
          <p:cNvPicPr>
            <a:picLocks noChangeAspect="1" noChangeArrowheads="1"/>
          </p:cNvPicPr>
          <p:nvPr/>
        </p:nvPicPr>
        <p:blipFill>
          <a:blip r:embed="rId6" cstate="print"/>
          <a:srcRect/>
          <a:stretch>
            <a:fillRect/>
          </a:stretch>
        </p:blipFill>
        <p:spPr bwMode="auto">
          <a:xfrm>
            <a:off x="5508104" y="3936286"/>
            <a:ext cx="3456384" cy="2661066"/>
          </a:xfrm>
          <a:prstGeom prst="rect">
            <a:avLst/>
          </a:prstGeom>
          <a:noFill/>
        </p:spPr>
      </p:pic>
      <p:pic>
        <p:nvPicPr>
          <p:cNvPr id="16" name="Picture 77" descr="Coats of arms"/>
          <p:cNvPicPr>
            <a:picLocks noChangeAspect="1" noChangeArrowheads="1"/>
          </p:cNvPicPr>
          <p:nvPr/>
        </p:nvPicPr>
        <p:blipFill>
          <a:blip r:embed="rId7"/>
          <a:srcRect/>
          <a:stretch>
            <a:fillRect/>
          </a:stretch>
        </p:blipFill>
        <p:spPr bwMode="auto">
          <a:xfrm>
            <a:off x="0" y="0"/>
            <a:ext cx="1547813" cy="990600"/>
          </a:xfrm>
          <a:prstGeom prst="rect">
            <a:avLst/>
          </a:prstGeom>
          <a:noFill/>
          <a:ln w="9525">
            <a:noFill/>
            <a:miter lim="800000"/>
            <a:headEnd/>
            <a:tailEnd/>
          </a:ln>
        </p:spPr>
      </p:pic>
      <p:pic>
        <p:nvPicPr>
          <p:cNvPr id="18" name="Picture 7" descr="swazi flag 1"/>
          <p:cNvPicPr>
            <a:picLocks noChangeAspect="1" noChangeArrowheads="1"/>
          </p:cNvPicPr>
          <p:nvPr/>
        </p:nvPicPr>
        <p:blipFill>
          <a:blip r:embed="rId8" cstate="print">
            <a:lum bright="-4000"/>
          </a:blip>
          <a:srcRect/>
          <a:stretch>
            <a:fillRect/>
          </a:stretch>
        </p:blipFill>
        <p:spPr bwMode="auto">
          <a:xfrm>
            <a:off x="7794625" y="304800"/>
            <a:ext cx="1349375" cy="86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1143</Words>
  <Application>Microsoft Office PowerPoint</Application>
  <PresentationFormat>On-screen Show (4:3)</PresentationFormat>
  <Paragraphs>148</Paragraphs>
  <Slides>18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Aharoni</vt:lpstr>
      <vt:lpstr>Arial</vt:lpstr>
      <vt:lpstr>Calibri</vt:lpstr>
      <vt:lpstr>Wingdings</vt:lpstr>
      <vt:lpstr>Office Theme</vt:lpstr>
      <vt:lpstr>  PRACTICAL STEPS TO IMPLEMENTATION OF SRH AND HIV LINKAGES The Role of Government  The Kingdom of Swaziland Experience </vt:lpstr>
      <vt:lpstr>Outline</vt:lpstr>
      <vt:lpstr>Kingdom of Swaziland</vt:lpstr>
      <vt:lpstr>Health Profile highlights</vt:lpstr>
      <vt:lpstr>Delivering Integrated HIV  and SRH Services in Swaziland</vt:lpstr>
      <vt:lpstr>SRH-HIV INTEGRATION  Approaches</vt:lpstr>
      <vt:lpstr>  Model 1 – Integrating HIV into  SRH(MNCH) – PMTCT 2003 PHC facilities/ Public Health Units/ Health Centres/ hospitals  </vt:lpstr>
      <vt:lpstr>ART Integration in MNCH services (SADC best practice)</vt:lpstr>
      <vt:lpstr>Model 2:  Integrating HIV to SRH -  VMMC 2009  ( Men’s health clinic, Health centers, hospitals)</vt:lpstr>
      <vt:lpstr>Model 3:  Integrating SRH services  into HIV/AIDS services- 2012</vt:lpstr>
      <vt:lpstr>ACHIEVEMENTS (highlights)</vt:lpstr>
      <vt:lpstr>Opportunities for universal             Coverage in HIV/SRH integrated services </vt:lpstr>
      <vt:lpstr>Challenges</vt:lpstr>
      <vt:lpstr>Lessons learnt</vt:lpstr>
      <vt:lpstr>Lessons learnt</vt:lpstr>
      <vt:lpstr>Lessons learnt</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Experience with Delivering Integrated HIV and SRH services KINGDOM OF SWAZILAND</dc:title>
  <dc:creator>Rejoice</dc:creator>
  <cp:lastModifiedBy>sandy goreraza</cp:lastModifiedBy>
  <cp:revision>55</cp:revision>
  <dcterms:created xsi:type="dcterms:W3CDTF">2013-10-27T08:50:39Z</dcterms:created>
  <dcterms:modified xsi:type="dcterms:W3CDTF">2015-12-02T14:16:34Z</dcterms:modified>
</cp:coreProperties>
</file>