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4"/>
  </p:sldMasterIdLst>
  <p:notesMasterIdLst>
    <p:notesMasterId r:id="rId20"/>
  </p:notesMasterIdLst>
  <p:handoutMasterIdLst>
    <p:handoutMasterId r:id="rId21"/>
  </p:handoutMasterIdLst>
  <p:sldIdLst>
    <p:sldId id="256" r:id="rId5"/>
    <p:sldId id="296" r:id="rId6"/>
    <p:sldId id="299" r:id="rId7"/>
    <p:sldId id="260" r:id="rId8"/>
    <p:sldId id="280" r:id="rId9"/>
    <p:sldId id="294" r:id="rId10"/>
    <p:sldId id="265" r:id="rId11"/>
    <p:sldId id="267" r:id="rId12"/>
    <p:sldId id="272" r:id="rId13"/>
    <p:sldId id="304" r:id="rId14"/>
    <p:sldId id="274" r:id="rId15"/>
    <p:sldId id="283" r:id="rId16"/>
    <p:sldId id="291" r:id="rId17"/>
    <p:sldId id="258" r:id="rId18"/>
    <p:sldId id="303" r:id="rId1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MS Reference Sans Serif" panose="020B0604030504040204" pitchFamily="34" charset="0"/>
      <p:regular r:id="rId26"/>
    </p:embeddedFont>
    <p:embeddedFont>
      <p:font typeface="Myriad Web Pro" panose="020B0604020202020204" charset="0"/>
      <p:regular r:id="rId27"/>
      <p:bold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AFE"/>
    <a:srgbClr val="B7BFF7"/>
    <a:srgbClr val="CCD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01" autoAdjust="0"/>
    <p:restoredTop sz="86471" autoAdjust="0"/>
  </p:normalViewPr>
  <p:slideViewPr>
    <p:cSldViewPr>
      <p:cViewPr varScale="1">
        <p:scale>
          <a:sx n="68" d="100"/>
          <a:sy n="68" d="100"/>
        </p:scale>
        <p:origin x="-11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64" y="64"/>
      </p:cViewPr>
      <p:guideLst/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4370F-BD29-4EA6-97AE-8CF7573D3211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001C-1076-4842-AC00-703EA71C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50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39182EE9-B1E8-43AB-947B-16F27953BF43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327C1EA-E668-493E-AA32-A8207D074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8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6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GAMES</a:t>
            </a:r>
          </a:p>
          <a:p>
            <a:endParaRPr lang="en-US" dirty="0"/>
          </a:p>
          <a:p>
            <a:r>
              <a:rPr lang="en-US" dirty="0" err="1" smtClean="0"/>
              <a:t>ThIs</a:t>
            </a:r>
            <a:r>
              <a:rPr lang="en-US" dirty="0" smtClean="0"/>
              <a:t> study was conducted in Mainland China among 4 county hospitals.  The intervention group were 70 HCPs who engaged in interactive games and small group discussions of discriminatory behavior.  The control group of 68 received no intervention.</a:t>
            </a:r>
          </a:p>
          <a:p>
            <a:endParaRPr lang="en-US" dirty="0" smtClean="0"/>
          </a:p>
          <a:p>
            <a:r>
              <a:rPr lang="en-US" dirty="0" smtClean="0"/>
              <a:t>The intervention group was</a:t>
            </a:r>
            <a:r>
              <a:rPr lang="en-US" baseline="0" dirty="0" smtClean="0"/>
              <a:t> more twice as likely to report reduced negative feelings at both 3 months and 6 months.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82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Li et al performed a large trial of </a:t>
            </a:r>
            <a:r>
              <a:rPr lang="en-US" dirty="0" smtClean="0"/>
              <a:t>Popular Opinion Leaders (POLs) who were</a:t>
            </a:r>
            <a:r>
              <a:rPr lang="en-US" baseline="0" dirty="0" smtClean="0"/>
              <a:t> HCP in 40 hospitals in 2 provinces. 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POLs were considered influential and were nominated by co-workers to be trained in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universal </a:t>
            </a:r>
            <a:r>
              <a:rPr lang="en-US" dirty="0"/>
              <a:t>precautions, </a:t>
            </a:r>
            <a:endParaRPr lang="en-US" dirty="0" smtClean="0"/>
          </a:p>
          <a:p>
            <a:r>
              <a:rPr lang="en-US" dirty="0" smtClean="0"/>
              <a:t>fighting </a:t>
            </a:r>
            <a:r>
              <a:rPr lang="en-US" dirty="0"/>
              <a:t>against stigma,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taking </a:t>
            </a:r>
            <a:r>
              <a:rPr lang="en-US" dirty="0"/>
              <a:t>action to improve care for patients.</a:t>
            </a:r>
          </a:p>
          <a:p>
            <a:endParaRPr lang="en-US" dirty="0"/>
          </a:p>
          <a:p>
            <a:r>
              <a:rPr lang="en-US" baseline="0" dirty="0" smtClean="0"/>
              <a:t>Doctors, nurses, and lab technicians </a:t>
            </a:r>
            <a:r>
              <a:rPr lang="en-US" dirty="0" smtClean="0"/>
              <a:t>showed statistically significant improvement</a:t>
            </a:r>
            <a:r>
              <a:rPr lang="en-US" baseline="0" dirty="0" smtClean="0"/>
              <a:t> </a:t>
            </a:r>
            <a:r>
              <a:rPr lang="en-US" dirty="0" smtClean="0"/>
              <a:t>in self reported prejudicial attitudes and avoidance intent scores towards PLHIV</a:t>
            </a:r>
            <a:r>
              <a:rPr lang="en-US" baseline="0" dirty="0" smtClean="0"/>
              <a:t> at both</a:t>
            </a:r>
          </a:p>
          <a:p>
            <a:r>
              <a:rPr lang="en-US" baseline="0" dirty="0" smtClean="0"/>
              <a:t>6 months and 12 months post intervention.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532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8331" y="48140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3886200"/>
            <a:ext cx="5607711" cy="3835400"/>
          </a:xfrm>
        </p:spPr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before and after study in</a:t>
            </a:r>
            <a:r>
              <a:rPr lang="en-US" dirty="0" smtClean="0"/>
              <a:t> Vietnam conducted by</a:t>
            </a:r>
            <a:r>
              <a:rPr lang="en-US" baseline="0" dirty="0" smtClean="0"/>
              <a:t> Pulerwitz et al evaluated a multi-pronged intervention package to reduce fear and social stigma, improve universal precautions, and development of a “Safe and Friendly Hospital Policy” across several hospitals.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Information based, skills building, PLHIV contact, and multiple structural interventions were used among all hospital staff, from janitors to doctors.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the 6 month intervention, monthly staff meetings were held to devise a ‘Safe and Friendly Hospital Policy’ to encourage and monitor respectful quality care.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Since lack of adequate hygiene and safe disposal of sharps has been associated with stigma among HCP, this study also provided soap, water and sharps containers. </a:t>
            </a:r>
          </a:p>
          <a:p>
            <a:endParaRPr lang="en-US" dirty="0" smtClean="0"/>
          </a:p>
          <a:p>
            <a:r>
              <a:rPr lang="en-US" dirty="0" smtClean="0"/>
              <a:t>All hospitals accomplished creating and implementing the “Safe and friendly Hospital P</a:t>
            </a:r>
            <a:r>
              <a:rPr lang="en-US" baseline="0" dirty="0" smtClean="0"/>
              <a:t>olicy”</a:t>
            </a:r>
            <a:r>
              <a:rPr lang="en-US" dirty="0"/>
              <a:t> </a:t>
            </a:r>
            <a:r>
              <a:rPr lang="en-US" dirty="0" smtClean="0"/>
              <a:t>AND </a:t>
            </a:r>
            <a:endParaRPr lang="en-US" dirty="0"/>
          </a:p>
          <a:p>
            <a:r>
              <a:rPr lang="en-US" dirty="0" smtClean="0"/>
              <a:t>Staff reported improved respectful quality care.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3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A3174-5E49-4F43-8FED-8D7332B38A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4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92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Thank you very much for your attention!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review the six interventions types described by researchers</a:t>
            </a:r>
          </a:p>
          <a:p>
            <a:endParaRPr lang="en-US" dirty="0"/>
          </a:p>
          <a:p>
            <a:r>
              <a:rPr lang="en-US" dirty="0" smtClean="0"/>
              <a:t>Some findings from RCTs and observational studies </a:t>
            </a:r>
          </a:p>
          <a:p>
            <a:endParaRPr lang="en-US" dirty="0"/>
          </a:p>
          <a:p>
            <a:r>
              <a:rPr lang="en-US" dirty="0" smtClean="0"/>
              <a:t>And then I will summarize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2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0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21 RCT </a:t>
            </a:r>
            <a:r>
              <a:rPr lang="en-US" baseline="0" dirty="0" smtClean="0"/>
              <a:t> t</a:t>
            </a:r>
            <a:r>
              <a:rPr lang="en-US" dirty="0" smtClean="0"/>
              <a:t>rials</a:t>
            </a:r>
            <a:r>
              <a:rPr lang="en-US" baseline="0" dirty="0" smtClean="0"/>
              <a:t> were published 1992 to 2016,</a:t>
            </a:r>
            <a:r>
              <a:rPr lang="en-US" dirty="0" smtClean="0"/>
              <a:t> </a:t>
            </a:r>
            <a:r>
              <a:rPr lang="en-US" baseline="0" dirty="0" smtClean="0"/>
              <a:t>7 from US, </a:t>
            </a:r>
          </a:p>
          <a:p>
            <a:r>
              <a:rPr lang="en-US" baseline="0" dirty="0" smtClean="0"/>
              <a:t>Only 4 trials</a:t>
            </a:r>
            <a:r>
              <a:rPr lang="en-US" dirty="0" smtClean="0"/>
              <a:t> from </a:t>
            </a:r>
            <a:r>
              <a:rPr lang="en-US" baseline="0" dirty="0" smtClean="0"/>
              <a:t> Africa:</a:t>
            </a:r>
            <a:r>
              <a:rPr lang="en-US" dirty="0" smtClean="0"/>
              <a:t> </a:t>
            </a:r>
          </a:p>
          <a:p>
            <a:r>
              <a:rPr lang="en-US" baseline="0" dirty="0" smtClean="0"/>
              <a:t>And</a:t>
            </a:r>
            <a:r>
              <a:rPr lang="en-US" dirty="0" smtClean="0"/>
              <a:t> two</a:t>
            </a:r>
            <a:r>
              <a:rPr lang="en-US" baseline="0" dirty="0" smtClean="0"/>
              <a:t> trials </a:t>
            </a:r>
            <a:r>
              <a:rPr lang="en-US" dirty="0" smtClean="0"/>
              <a:t>from</a:t>
            </a:r>
            <a:r>
              <a:rPr lang="en-US" dirty="0"/>
              <a:t> </a:t>
            </a:r>
            <a:r>
              <a:rPr lang="en-US" dirty="0" smtClean="0"/>
              <a:t>Africa: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rgbClr val="FF0000"/>
                </a:solidFill>
              </a:rPr>
              <a:t>Malawi, and Nigeria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Studies were </a:t>
            </a:r>
            <a:r>
              <a:rPr lang="en-US" baseline="0" dirty="0" smtClean="0"/>
              <a:t>from 1989 to 2016.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USA 13 and 5 from: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Ghana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Kenya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Nigeria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South Africa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Uganda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A3174-5E49-4F43-8FED-8D7332B38A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2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commonly studied intervention was skills building and contact with PLHIV. </a:t>
            </a:r>
          </a:p>
          <a:p>
            <a:endParaRPr lang="en-US" dirty="0"/>
          </a:p>
          <a:p>
            <a:r>
              <a:rPr lang="en-US" dirty="0"/>
              <a:t> I’ll now present a </a:t>
            </a:r>
            <a:r>
              <a:rPr lang="en-US" dirty="0" smtClean="0"/>
              <a:t>few studies that I consider most interesting.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8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SKILLS BASED TRAINING</a:t>
            </a:r>
          </a:p>
          <a:p>
            <a:endParaRPr lang="en-US" dirty="0"/>
          </a:p>
          <a:p>
            <a:r>
              <a:rPr lang="en-US" dirty="0" smtClean="0"/>
              <a:t>I will concentrate on the upper portion of this slide.</a:t>
            </a:r>
          </a:p>
          <a:p>
            <a:endParaRPr lang="en-US" dirty="0"/>
          </a:p>
          <a:p>
            <a:r>
              <a:rPr lang="en-US" dirty="0" smtClean="0"/>
              <a:t>Four RCT studies evaluated improvement of</a:t>
            </a:r>
            <a:r>
              <a:rPr lang="en-US" baseline="0" dirty="0" smtClean="0"/>
              <a:t> self-reported attitudes, beliefs, and stigma and administered stigma scales before and after skills based training intervention.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Presented here in the first plot is the standard mean difference from the first three studies and at the 6-month time point for the last study, and these results were then pooled in a meta-analysis.  Findings on the right side of the plot favors training.</a:t>
            </a:r>
          </a:p>
          <a:p>
            <a:endParaRPr lang="en-US" dirty="0" smtClean="0"/>
          </a:p>
          <a:p>
            <a:r>
              <a:rPr lang="en-US" dirty="0" smtClean="0"/>
              <a:t>Arora et al and evaluated a 16 hour training</a:t>
            </a:r>
            <a:r>
              <a:rPr lang="en-US" baseline="0" dirty="0" smtClean="0"/>
              <a:t> </a:t>
            </a:r>
            <a:r>
              <a:rPr lang="en-US" dirty="0" smtClean="0"/>
              <a:t>among nurses</a:t>
            </a:r>
            <a:r>
              <a:rPr lang="en-US" baseline="0" dirty="0" smtClean="0"/>
              <a:t> in Lithuania.  </a:t>
            </a:r>
          </a:p>
          <a:p>
            <a:r>
              <a:rPr lang="en-US" baseline="0" dirty="0" smtClean="0"/>
              <a:t>Held et al </a:t>
            </a:r>
            <a:r>
              <a:rPr lang="en-US" dirty="0" smtClean="0"/>
              <a:t>evaluated </a:t>
            </a:r>
            <a:r>
              <a:rPr lang="en-US" baseline="0" dirty="0" smtClean="0"/>
              <a:t>a 9 hour training among nursing students in India.</a:t>
            </a:r>
          </a:p>
          <a:p>
            <a:r>
              <a:rPr lang="en-US" baseline="0" dirty="0" smtClean="0"/>
              <a:t>Mocklene et al assessed a 4 hour training of physical therapists in the U.S.</a:t>
            </a:r>
          </a:p>
          <a:p>
            <a:r>
              <a:rPr lang="en-US" baseline="0" dirty="0" smtClean="0"/>
              <a:t>Lastly, Varas Diaz et al conducted a 40 hour training among medical students in P.R.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pooled the data to perform a m</a:t>
            </a:r>
            <a:r>
              <a:rPr lang="en-US" dirty="0" smtClean="0"/>
              <a:t>eta-analysis of impact of training according to the first follow-up time point for each study.  Across</a:t>
            </a:r>
            <a:r>
              <a:rPr lang="en-US" baseline="0" dirty="0" smtClean="0"/>
              <a:t> these </a:t>
            </a:r>
            <a:r>
              <a:rPr lang="en-US" dirty="0" smtClean="0"/>
              <a:t>4 RCTs, the meta-analysis</a:t>
            </a:r>
            <a:r>
              <a:rPr lang="en-US" baseline="0" dirty="0" smtClean="0"/>
              <a:t> of the impact on scores was statistically significant and</a:t>
            </a:r>
            <a:r>
              <a:rPr lang="en-US" dirty="0" smtClean="0"/>
              <a:t> indicated moderate quality benefit.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0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 LED TRAINING</a:t>
            </a:r>
          </a:p>
          <a:p>
            <a:endParaRPr lang="en-US" dirty="0"/>
          </a:p>
          <a:p>
            <a:r>
              <a:rPr lang="en-US" dirty="0" smtClean="0"/>
              <a:t>Two</a:t>
            </a:r>
            <a:r>
              <a:rPr lang="en-US" baseline="0" dirty="0" smtClean="0"/>
              <a:t> </a:t>
            </a:r>
            <a:r>
              <a:rPr lang="en-US" dirty="0" smtClean="0"/>
              <a:t>trials</a:t>
            </a:r>
            <a:r>
              <a:rPr lang="en-US" baseline="0" dirty="0" smtClean="0"/>
              <a:t> evaluated stigmatizing attitudes.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study is Norr et al targeted community clinic workers in Chile with a 16 hours</a:t>
            </a:r>
            <a:r>
              <a:rPr lang="en-US" dirty="0" smtClean="0"/>
              <a:t> of peer led training.  </a:t>
            </a:r>
            <a:r>
              <a:rPr lang="en-US" baseline="0" dirty="0" smtClean="0"/>
              <a:t>This study had statistically significant findings for improving stigmatizing attitudes.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Malawi study by Mbeba et al evaluated a </a:t>
            </a:r>
            <a:r>
              <a:rPr lang="en-US" dirty="0" smtClean="0"/>
              <a:t>12 hours peer led training among both clinical and non-clinical workers in 2 randomized districts.  They evaluated 2 </a:t>
            </a:r>
            <a:r>
              <a:rPr lang="en-US" baseline="0" dirty="0" smtClean="0"/>
              <a:t>time points: 15 months and 30 months; only the 30 month time point was statistically significant.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both studies conducted a regression analysis and reported statistically significant impact on self reported stigmatizing attitudes.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second figure shows a trial among medical students by trained peers in South Africa by Kent et al.  </a:t>
            </a:r>
            <a:r>
              <a:rPr lang="en-US" dirty="0"/>
              <a:t>A</a:t>
            </a:r>
            <a:r>
              <a:rPr lang="en-US" baseline="0" dirty="0" smtClean="0"/>
              <a:t>fter a 14 hours intervention, medical students showed improvement in self reported empathy scores.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4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CONTACT WITH PLHIV</a:t>
            </a:r>
          </a:p>
          <a:p>
            <a:endParaRPr lang="en-US" dirty="0"/>
          </a:p>
          <a:p>
            <a:r>
              <a:rPr lang="en-US" dirty="0" smtClean="0"/>
              <a:t>Grossman et</a:t>
            </a:r>
            <a:r>
              <a:rPr lang="en-US" baseline="0" dirty="0" smtClean="0"/>
              <a:t> </a:t>
            </a:r>
            <a:r>
              <a:rPr lang="en-US" dirty="0" smtClean="0"/>
              <a:t>al studied a nurse role model approach combined with a 6 week rotation on a medical ward with many PLHIV compared to a control group exposed similarly</a:t>
            </a:r>
            <a:r>
              <a:rPr lang="en-US" baseline="0" dirty="0" smtClean="0"/>
              <a:t> </a:t>
            </a:r>
            <a:r>
              <a:rPr lang="en-US" dirty="0" smtClean="0"/>
              <a:t>to patients on an oncology ward.  The study results</a:t>
            </a:r>
            <a:r>
              <a:rPr lang="en-US" baseline="0" dirty="0" smtClean="0"/>
              <a:t> favored the PLHIV ward experience.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Yiu</a:t>
            </a:r>
            <a:r>
              <a:rPr lang="en-US" baseline="0" dirty="0" smtClean="0"/>
              <a:t> et al in Hong Kong compared a 50 minute sharing session by a PLHIV combined with a knowledge based lecture vs. the lecture alone.  Results favored the intervention with the PLHIV contact.</a:t>
            </a:r>
          </a:p>
          <a:p>
            <a:endParaRPr lang="en-US" baseline="0" dirty="0" smtClean="0"/>
          </a:p>
          <a:p>
            <a:r>
              <a:rPr lang="en-US" dirty="0" smtClean="0"/>
              <a:t>A meta-analysis of these two trials showed that contact with PLHIV reduced prejudicial attitudes and was of moderate quality (SMD: -0.65; 95% CI: -1.00; -0.03).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7C1EA-E668-493E-AA32-A8207D0747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73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6765-D973-4E0D-A17A-2BB165FEFBD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DB41-7A86-4D38-8D46-3C27E9FE6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9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6765-D973-4E0D-A17A-2BB165FEFBD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DB41-7A86-4D38-8D46-3C27E9FE6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8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6765-D973-4E0D-A17A-2BB165FEFBDF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CDB41-7A86-4D38-8D46-3C27E9FE6F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71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1501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  <p:sldLayoutId id="2147483688" r:id="rId10"/>
    <p:sldLayoutId id="2147483689" r:id="rId11"/>
    <p:sldLayoutId id="2147483690" r:id="rId12"/>
    <p:sldLayoutId id="2147483691" r:id="rId13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files.icap.columbia.edu/files/uploads/2017.12.04_Final_Report_Stigma_and_Discrimination_Review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2209800"/>
          </a:xfrm>
        </p:spPr>
        <p:txBody>
          <a:bodyPr/>
          <a:lstStyle/>
          <a:p>
            <a:r>
              <a:rPr lang="en-US" sz="4000" dirty="0" smtClean="0"/>
              <a:t>Interventions for Stigma &amp; Discrimination Elimination in Health Care Delivery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Systematic </a:t>
            </a:r>
            <a:r>
              <a:rPr lang="en-US" sz="3200" dirty="0"/>
              <a:t>Literature Review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/>
              <a:t>Evelyn </a:t>
            </a:r>
            <a:r>
              <a:rPr lang="en-US" sz="2400" dirty="0"/>
              <a:t>M Rodriguez MD, MPH, </a:t>
            </a:r>
            <a:r>
              <a:rPr lang="en-US" sz="2400" dirty="0" smtClean="0"/>
              <a:t>MBA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1600" y="4526280"/>
            <a:ext cx="6400800" cy="1295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ICASA </a:t>
            </a:r>
          </a:p>
          <a:p>
            <a:r>
              <a:rPr lang="en-US" sz="2400" b="1" dirty="0" smtClean="0"/>
              <a:t>December 2017</a:t>
            </a:r>
            <a:endParaRPr lang="en-US" sz="24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Center for Global Health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Division of Global HIV/AIDS</a:t>
            </a:r>
          </a:p>
        </p:txBody>
      </p:sp>
      <p:pic>
        <p:nvPicPr>
          <p:cNvPr id="9" name="Picture 8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Wu et al SD Study Results: </a:t>
            </a:r>
            <a:br>
              <a:rPr lang="en-US" dirty="0" smtClean="0"/>
            </a:br>
            <a:r>
              <a:rPr lang="en-US" dirty="0" smtClean="0"/>
              <a:t>A Game-based Intervention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txBody>
          <a:bodyPr/>
          <a:lstStyle/>
          <a:p>
            <a:r>
              <a:rPr lang="en-US" sz="2800" dirty="0"/>
              <a:t>F</a:t>
            </a:r>
            <a:r>
              <a:rPr lang="en-US" sz="2800" dirty="0" smtClean="0"/>
              <a:t>our </a:t>
            </a:r>
            <a:r>
              <a:rPr lang="en-US" sz="2800" dirty="0"/>
              <a:t>county </a:t>
            </a:r>
            <a:r>
              <a:rPr lang="en-US" sz="2800" dirty="0" smtClean="0"/>
              <a:t>hospitals in China</a:t>
            </a:r>
          </a:p>
          <a:p>
            <a:r>
              <a:rPr lang="en-US" sz="2800" dirty="0" smtClean="0"/>
              <a:t>Intervention Group: 70 HCP - interactive </a:t>
            </a:r>
            <a:r>
              <a:rPr lang="en-US" sz="2800" dirty="0"/>
              <a:t>games </a:t>
            </a:r>
            <a:r>
              <a:rPr lang="en-US" sz="2800" dirty="0" smtClean="0"/>
              <a:t>and small </a:t>
            </a:r>
            <a:r>
              <a:rPr lang="en-US" sz="2800" dirty="0"/>
              <a:t>group discussions </a:t>
            </a:r>
            <a:r>
              <a:rPr lang="en-US" sz="2800" dirty="0" smtClean="0"/>
              <a:t>of discriminatory </a:t>
            </a:r>
            <a:r>
              <a:rPr lang="en-US" sz="2800" dirty="0"/>
              <a:t>behavior </a:t>
            </a:r>
            <a:endParaRPr lang="en-US" sz="2800" dirty="0" smtClean="0"/>
          </a:p>
          <a:p>
            <a:r>
              <a:rPr lang="en-US" sz="2800" dirty="0" smtClean="0"/>
              <a:t>Control Group: 68 HCP - no exposure</a:t>
            </a:r>
          </a:p>
          <a:p>
            <a:r>
              <a:rPr lang="en-US" sz="2800" dirty="0" smtClean="0"/>
              <a:t>Intervention vs. Control: Reduced negative feelings toward PLHIV </a:t>
            </a:r>
          </a:p>
          <a:p>
            <a:pPr lvl="1"/>
            <a:r>
              <a:rPr lang="en-US" sz="2800" b="1" u="sng" dirty="0" smtClean="0"/>
              <a:t>2.2 </a:t>
            </a:r>
            <a:r>
              <a:rPr lang="en-US" sz="2800" b="1" u="sng" dirty="0"/>
              <a:t>times more likely </a:t>
            </a:r>
            <a:r>
              <a:rPr lang="en-US" sz="2800" b="1" u="sng" dirty="0" smtClean="0"/>
              <a:t>at 3-months</a:t>
            </a:r>
            <a:endParaRPr lang="en-US" sz="2800" b="1" dirty="0" smtClean="0"/>
          </a:p>
          <a:p>
            <a:pPr lvl="1"/>
            <a:r>
              <a:rPr lang="en-US" sz="2800" b="1" u="sng" dirty="0" smtClean="0"/>
              <a:t>2.4 </a:t>
            </a:r>
            <a:r>
              <a:rPr lang="en-US" sz="2800" b="1" u="sng" dirty="0"/>
              <a:t>times more likely at </a:t>
            </a:r>
            <a:r>
              <a:rPr lang="en-US" sz="2800" b="1" u="sng" dirty="0" smtClean="0"/>
              <a:t>6-months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277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0910" t="30923" r="10106" b="23554"/>
          <a:stretch/>
        </p:blipFill>
        <p:spPr>
          <a:xfrm>
            <a:off x="718213" y="2514600"/>
            <a:ext cx="7707574" cy="2497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3676" y="1066800"/>
            <a:ext cx="7416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Attitudes Improvement following </a:t>
            </a:r>
          </a:p>
          <a:p>
            <a:pPr algn="ctr"/>
            <a:r>
              <a:rPr lang="en-US" sz="2800" b="1" dirty="0" smtClean="0">
                <a:latin typeface="+mj-lt"/>
              </a:rPr>
              <a:t>Popular Opinion Leader (POL) Training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293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Example of Multi-Prong Intervention Requiring Policy Development (Vietnam)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00544"/>
              </p:ext>
            </p:extLst>
          </p:nvPr>
        </p:nvGraphicFramePr>
        <p:xfrm>
          <a:off x="304799" y="1417638"/>
          <a:ext cx="8534402" cy="4388358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219201">
                  <a:extLst>
                    <a:ext uri="{9D8B030D-6E8A-4147-A177-3AD203B41FA5}">
                      <a16:colId xmlns:a16="http://schemas.microsoft.com/office/drawing/2014/main" xmlns="" val="2996221774"/>
                    </a:ext>
                  </a:extLst>
                </a:gridCol>
                <a:gridCol w="1143001">
                  <a:extLst>
                    <a:ext uri="{9D8B030D-6E8A-4147-A177-3AD203B41FA5}">
                      <a16:colId xmlns:a16="http://schemas.microsoft.com/office/drawing/2014/main" xmlns="" val="1479028997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41311508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35119999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8074899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37413019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006730227"/>
                    </a:ext>
                  </a:extLst>
                </a:gridCol>
              </a:tblGrid>
              <a:tr h="473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Author, year and country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Study design 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Type of Intervention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Population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Findings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Limitations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extLst>
                  <a:ext uri="{0D108BD9-81ED-4DB2-BD59-A6C34878D82A}">
                    <a16:rowId xmlns:a16="http://schemas.microsoft.com/office/drawing/2014/main" xmlns="" val="2918312180"/>
                  </a:ext>
                </a:extLst>
              </a:tr>
              <a:tr h="35490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Pulerwitz, J., et. al. 2015, Vietnam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>
                    <a:solidFill>
                      <a:srgbClr val="CCD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Reduce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aseline="0" dirty="0">
                          <a:effectLst/>
                          <a:latin typeface="+mn-lt"/>
                        </a:rPr>
                        <a:t>fear and social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stigma towards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PLHIV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(2 arms)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Evaluate skills building in universal precautions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Policy development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Before-After Study </a:t>
                      </a:r>
                      <a:endParaRPr lang="en-US" sz="1400" baseline="0" dirty="0" smtClean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(no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control)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Arm</a:t>
                      </a:r>
                      <a:r>
                        <a:rPr lang="en-US" sz="1400" baseline="0" dirty="0">
                          <a:effectLst/>
                          <a:latin typeface="+mn-lt"/>
                        </a:rPr>
                        <a:t> 1: training focused on fear-based stigma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effectLst/>
                          <a:latin typeface="+mn-lt"/>
                        </a:rPr>
                        <a:t>Arm 2: training focused on fear-based and social-based stigma</a:t>
                      </a: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Information-based</a:t>
                      </a:r>
                      <a:br>
                        <a:rPr lang="en-US" sz="1400" dirty="0">
                          <a:effectLst/>
                          <a:latin typeface="+mn-lt"/>
                        </a:rPr>
                      </a:b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Skills- building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Contact with affected population and PLHIV co-trainer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+mn-lt"/>
                        </a:rPr>
                        <a:t>Structural; monthly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 meetings for policy design</a:t>
                      </a:r>
                      <a:endParaRPr lang="en-US" sz="1400" b="0" dirty="0">
                        <a:effectLst/>
                        <a:latin typeface="+mn-lt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Doctors, nurses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, auxiliary nurses/ward staff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, administration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support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staff,  janitors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Arm</a:t>
                      </a:r>
                      <a:r>
                        <a:rPr lang="en-US" sz="1400" baseline="0" dirty="0">
                          <a:effectLst/>
                          <a:latin typeface="+mn-lt"/>
                        </a:rPr>
                        <a:t> 1 n=493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  <a:latin typeface="+mn-lt"/>
                        </a:rPr>
                        <a:t>Arm 2 n=302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Stigma levels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reduced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in Arm 1 and </a:t>
                      </a:r>
                      <a:r>
                        <a:rPr lang="en-US" sz="1400" baseline="0" dirty="0">
                          <a:effectLst/>
                          <a:latin typeface="+mn-lt"/>
                        </a:rPr>
                        <a:t>Arm 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2, both p&lt;0.001</a:t>
                      </a:r>
                      <a:endParaRPr lang="en-US" sz="1400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aseline="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baseline="0" dirty="0">
                          <a:effectLst/>
                          <a:latin typeface="+mn-lt"/>
                        </a:rPr>
                        <a:t>Development of ‘</a:t>
                      </a:r>
                      <a:r>
                        <a:rPr lang="en-US" sz="1400" b="0" baseline="0" dirty="0" smtClean="0">
                          <a:effectLst/>
                          <a:latin typeface="+mn-lt"/>
                        </a:rPr>
                        <a:t>Safe </a:t>
                      </a:r>
                      <a:r>
                        <a:rPr lang="en-US" sz="1400" b="0" baseline="0" dirty="0">
                          <a:effectLst/>
                          <a:latin typeface="+mn-lt"/>
                        </a:rPr>
                        <a:t>and Friendly Hospital Policy’</a:t>
                      </a:r>
                      <a:endParaRPr lang="en-US" sz="1400" b="0" baseline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6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month, 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multi-pronged intervention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control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group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Un-pairing of participant</a:t>
                      </a: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 responses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Supportive administration necessary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</a:rPr>
                        <a:t>N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feedback from patients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46" marR="49746" marT="0" marB="0"/>
                </a:tc>
                <a:extLst>
                  <a:ext uri="{0D108BD9-81ED-4DB2-BD59-A6C34878D82A}">
                    <a16:rowId xmlns:a16="http://schemas.microsoft.com/office/drawing/2014/main" xmlns="" val="2468194703"/>
                  </a:ext>
                </a:extLst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09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3400" dirty="0" smtClean="0"/>
              <a:t>Evidence for Action</a:t>
            </a:r>
          </a:p>
          <a:p>
            <a:r>
              <a:rPr lang="en-US" sz="3400" dirty="0" smtClean="0"/>
              <a:t>Skills building via training, contact with PLHIV, and use of POL appear effective</a:t>
            </a:r>
            <a:endParaRPr lang="en-US" sz="3400" dirty="0"/>
          </a:p>
          <a:p>
            <a:r>
              <a:rPr lang="en-US" sz="3400" dirty="0"/>
              <a:t>Multi-pronged approaches that include experiential modalities for skills building and structural interventions </a:t>
            </a:r>
            <a:r>
              <a:rPr lang="en-US" sz="3400" dirty="0" smtClean="0"/>
              <a:t>might </a:t>
            </a:r>
            <a:r>
              <a:rPr lang="en-US" sz="3400" dirty="0"/>
              <a:t>be most </a:t>
            </a:r>
            <a:r>
              <a:rPr lang="en-US" sz="3400" dirty="0" smtClean="0"/>
              <a:t>effective </a:t>
            </a:r>
          </a:p>
          <a:p>
            <a:r>
              <a:rPr lang="en-US" sz="3400" dirty="0" smtClean="0"/>
              <a:t>Remove </a:t>
            </a:r>
            <a:r>
              <a:rPr lang="en-US" sz="3400" dirty="0"/>
              <a:t>root causes of fear and discrimination HCW (e.g., </a:t>
            </a:r>
            <a:r>
              <a:rPr lang="en-US" sz="3400" dirty="0" smtClean="0"/>
              <a:t>water</a:t>
            </a:r>
            <a:r>
              <a:rPr lang="en-US" sz="3400" dirty="0"/>
              <a:t>, soap, sharp containers, personal protective </a:t>
            </a:r>
            <a:r>
              <a:rPr lang="en-US" sz="3400" dirty="0" smtClean="0"/>
              <a:t>equipment)</a:t>
            </a:r>
          </a:p>
          <a:p>
            <a:pPr marL="0" indent="0">
              <a:buNone/>
            </a:pPr>
            <a:endParaRPr lang="en-US" sz="3400" dirty="0" smtClean="0"/>
          </a:p>
          <a:p>
            <a:pPr marL="0" indent="0">
              <a:buNone/>
            </a:pPr>
            <a:r>
              <a:rPr lang="en-US" sz="3400" dirty="0" smtClean="0"/>
              <a:t>Need </a:t>
            </a:r>
            <a:r>
              <a:rPr lang="en-US" sz="3400" dirty="0"/>
              <a:t>further </a:t>
            </a:r>
            <a:r>
              <a:rPr lang="en-US" sz="3400" dirty="0" smtClean="0"/>
              <a:t>study</a:t>
            </a:r>
            <a:endParaRPr lang="en-US" sz="3400" dirty="0"/>
          </a:p>
          <a:p>
            <a:r>
              <a:rPr lang="en-US" sz="3400" dirty="0" smtClean="0"/>
              <a:t>Games and </a:t>
            </a:r>
            <a:r>
              <a:rPr lang="en-US" sz="3400" dirty="0"/>
              <a:t>E</a:t>
            </a:r>
            <a:r>
              <a:rPr lang="en-US" sz="3400" dirty="0" smtClean="0"/>
              <a:t>xperiential </a:t>
            </a:r>
            <a:r>
              <a:rPr lang="en-US" sz="3400" dirty="0"/>
              <a:t>L</a:t>
            </a:r>
            <a:r>
              <a:rPr lang="en-US" sz="3400" dirty="0" smtClean="0"/>
              <a:t>earning</a:t>
            </a:r>
          </a:p>
          <a:p>
            <a:r>
              <a:rPr lang="en-US" sz="3400" dirty="0" smtClean="0"/>
              <a:t>Structural </a:t>
            </a:r>
            <a:r>
              <a:rPr lang="en-US" sz="3400" dirty="0"/>
              <a:t>Approaches, such as </a:t>
            </a:r>
            <a:r>
              <a:rPr lang="en-US" sz="3400" dirty="0" smtClean="0"/>
              <a:t>Laws, </a:t>
            </a:r>
            <a:r>
              <a:rPr lang="en-US" sz="3400" dirty="0"/>
              <a:t>Accountability Mechanisms, HCW </a:t>
            </a:r>
            <a:r>
              <a:rPr lang="en-US" sz="3400" dirty="0" smtClean="0"/>
              <a:t>composition</a:t>
            </a:r>
            <a:endParaRPr lang="en-US" sz="3400" dirty="0"/>
          </a:p>
          <a:p>
            <a:r>
              <a:rPr lang="en-US" sz="3400" dirty="0"/>
              <a:t>Biomedical Approaches, such as HTC by lay providers, provision of self-test kits in health care </a:t>
            </a:r>
            <a:r>
              <a:rPr lang="en-US" sz="3400" dirty="0" smtClean="0"/>
              <a:t>facilities</a:t>
            </a:r>
            <a:endParaRPr lang="en-US" sz="3400" dirty="0"/>
          </a:p>
          <a:p>
            <a:pPr marL="0" indent="0">
              <a:buNone/>
            </a:pPr>
            <a:endParaRPr lang="en-US" sz="2600" dirty="0" smtClean="0"/>
          </a:p>
          <a:p>
            <a:endParaRPr lang="en-US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99694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Stigma and Discrimination (SD)</a:t>
            </a:r>
            <a:br>
              <a:rPr lang="en-US" dirty="0" smtClean="0"/>
            </a:br>
            <a:r>
              <a:rPr lang="en-US" dirty="0" smtClean="0"/>
              <a:t>Systematic Literature Review (SLR)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Interventions</a:t>
            </a:r>
          </a:p>
          <a:p>
            <a:r>
              <a:rPr lang="en-US" sz="2800" dirty="0" smtClean="0"/>
              <a:t>Findings from randomized clinical trials</a:t>
            </a:r>
          </a:p>
          <a:p>
            <a:r>
              <a:rPr lang="en-US" sz="2800" dirty="0" smtClean="0"/>
              <a:t>Findings from observational studies</a:t>
            </a:r>
          </a:p>
          <a:p>
            <a:r>
              <a:rPr lang="en-US" sz="2800" dirty="0" smtClean="0"/>
              <a:t>Recommendations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Interventions for Stigma and Discrimination (SD)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1"/>
          </a:xfrm>
        </p:spPr>
        <p:txBody>
          <a:bodyPr/>
          <a:lstStyle/>
          <a:p>
            <a:r>
              <a:rPr lang="en-US" sz="2800" dirty="0" smtClean="0"/>
              <a:t>SD Interventions Categories </a:t>
            </a:r>
            <a:r>
              <a:rPr lang="en-US" sz="2000" dirty="0" smtClean="0"/>
              <a:t>(Brown 2003, Stangl, 2013)</a:t>
            </a:r>
          </a:p>
          <a:p>
            <a:pPr lvl="1"/>
            <a:r>
              <a:rPr lang="en-US" sz="2400" b="1" dirty="0" smtClean="0"/>
              <a:t>Skills Building – Training, Seminars, Peer Group Sessions, Awareness of Rights</a:t>
            </a:r>
          </a:p>
          <a:p>
            <a:pPr lvl="1"/>
            <a:r>
              <a:rPr lang="en-US" sz="2400" b="1" dirty="0" smtClean="0"/>
              <a:t>Information-based – Pamphlets, Posters, Social Media</a:t>
            </a:r>
          </a:p>
          <a:p>
            <a:pPr lvl="1"/>
            <a:r>
              <a:rPr lang="en-US" sz="2400" b="1" dirty="0" smtClean="0"/>
              <a:t>Counseling and Support – Support Groups</a:t>
            </a:r>
          </a:p>
          <a:p>
            <a:pPr lvl="1"/>
            <a:r>
              <a:rPr lang="en-US" sz="2400" b="1" dirty="0" smtClean="0"/>
              <a:t>Contact with Affected Groups – Facilitated Contact between PLHIV and HCWs; Advocacy</a:t>
            </a:r>
          </a:p>
          <a:p>
            <a:pPr lvl="1"/>
            <a:r>
              <a:rPr lang="en-US" sz="2400" b="1" dirty="0" smtClean="0"/>
              <a:t>Structural Approaches – Laws and Policies, Accountability Mechanisms, HCW composition</a:t>
            </a:r>
          </a:p>
          <a:p>
            <a:pPr lvl="1"/>
            <a:r>
              <a:rPr lang="en-US" sz="2400" b="1" dirty="0" smtClean="0"/>
              <a:t>Biomedical Approaches – HTC by lay providers, provision of self-test kits in health care facilities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36716877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566" y="1295400"/>
            <a:ext cx="7676866" cy="4423787"/>
            <a:chOff x="350282" y="0"/>
            <a:chExt cx="10235821" cy="58983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10280" t="12795" r="11049" b="6994"/>
            <a:stretch/>
          </p:blipFill>
          <p:spPr>
            <a:xfrm>
              <a:off x="350282" y="0"/>
              <a:ext cx="10235821" cy="586760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50282" y="5559828"/>
              <a:ext cx="3712191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Note: Hong Kong is included in </a:t>
              </a:r>
              <a:r>
                <a:rPr lang="en-US" sz="1050" dirty="0" smtClean="0"/>
                <a:t>China RCTs </a:t>
              </a:r>
              <a:endParaRPr lang="en-US" sz="105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80999" y="5334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Number </a:t>
            </a:r>
            <a:r>
              <a:rPr lang="en-US" sz="2800" b="1" dirty="0">
                <a:latin typeface="+mj-lt"/>
              </a:rPr>
              <a:t>of </a:t>
            </a:r>
            <a:r>
              <a:rPr lang="en-US" sz="2800" b="1" dirty="0" smtClean="0">
                <a:latin typeface="+mj-lt"/>
              </a:rPr>
              <a:t>SD RCT Studies </a:t>
            </a:r>
            <a:r>
              <a:rPr lang="en-US" sz="2800" b="1" dirty="0">
                <a:latin typeface="+mj-lt"/>
              </a:rPr>
              <a:t>by </a:t>
            </a:r>
            <a:r>
              <a:rPr lang="en-US" sz="2800" b="1" dirty="0" smtClean="0">
                <a:latin typeface="+mj-lt"/>
              </a:rPr>
              <a:t>Country </a:t>
            </a:r>
          </a:p>
          <a:p>
            <a:pPr algn="ctr"/>
            <a:r>
              <a:rPr lang="en-US" sz="2800" b="1" dirty="0" smtClean="0">
                <a:latin typeface="+mj-lt"/>
              </a:rPr>
              <a:t>(N=21) </a:t>
            </a:r>
          </a:p>
        </p:txBody>
      </p:sp>
    </p:spTree>
    <p:extLst>
      <p:ext uri="{BB962C8B-B14F-4D97-AF65-F5344CB8AC3E}">
        <p14:creationId xmlns:p14="http://schemas.microsoft.com/office/powerpoint/2010/main" val="980800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6" r="7142"/>
          <a:stretch/>
        </p:blipFill>
        <p:spPr>
          <a:xfrm>
            <a:off x="1219200" y="1371600"/>
            <a:ext cx="6685733" cy="414623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381001"/>
            <a:ext cx="6838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MS Reference Sans Serif" panose="020B0604030504040204" pitchFamily="34" charset="0"/>
              </a:rPr>
              <a:t>Number </a:t>
            </a:r>
            <a:r>
              <a:rPr lang="en-US" sz="2800" b="1" dirty="0">
                <a:latin typeface="MS Reference Sans Serif" panose="020B0604030504040204" pitchFamily="34" charset="0"/>
              </a:rPr>
              <a:t>of </a:t>
            </a:r>
            <a:r>
              <a:rPr lang="en-US" sz="2800" b="1" dirty="0" smtClean="0">
                <a:latin typeface="MS Reference Sans Serif" panose="020B0604030504040204" pitchFamily="34" charset="0"/>
              </a:rPr>
              <a:t>SD Observational Studies </a:t>
            </a:r>
            <a:r>
              <a:rPr lang="en-US" sz="2800" b="1" dirty="0">
                <a:latin typeface="MS Reference Sans Serif" panose="020B0604030504040204" pitchFamily="34" charset="0"/>
              </a:rPr>
              <a:t>by C</a:t>
            </a:r>
            <a:r>
              <a:rPr lang="en-US" sz="2800" b="1" dirty="0" smtClean="0">
                <a:latin typeface="MS Reference Sans Serif" panose="020B0604030504040204" pitchFamily="34" charset="0"/>
              </a:rPr>
              <a:t>ountry (N=24)</a:t>
            </a:r>
            <a:endParaRPr lang="en-US" sz="2800" b="1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488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Selected </a:t>
            </a:r>
            <a:r>
              <a:rPr lang="en-US" dirty="0"/>
              <a:t>s</a:t>
            </a:r>
            <a:r>
              <a:rPr lang="en-US" dirty="0" smtClean="0"/>
              <a:t>tudies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7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127" t="35588" r="9897" b="29524"/>
          <a:stretch/>
        </p:blipFill>
        <p:spPr>
          <a:xfrm>
            <a:off x="640392" y="1165026"/>
            <a:ext cx="7902054" cy="1914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9861" t="45103" r="9476" b="16091"/>
          <a:stretch/>
        </p:blipFill>
        <p:spPr>
          <a:xfrm>
            <a:off x="655746" y="3908286"/>
            <a:ext cx="7871346" cy="2129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0" y="580251"/>
            <a:ext cx="788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Attitudes, Beliefs </a:t>
            </a:r>
            <a:r>
              <a:rPr lang="en-US" sz="2000" b="1" dirty="0">
                <a:latin typeface="+mj-lt"/>
              </a:rPr>
              <a:t>and </a:t>
            </a:r>
            <a:r>
              <a:rPr lang="en-US" sz="2000" b="1" dirty="0" smtClean="0">
                <a:latin typeface="+mj-lt"/>
              </a:rPr>
              <a:t>Stigma Improvement following Training </a:t>
            </a:r>
            <a:br>
              <a:rPr lang="en-US" sz="2000" b="1" dirty="0" smtClean="0">
                <a:latin typeface="+mj-lt"/>
              </a:rPr>
            </a:br>
            <a:r>
              <a:rPr lang="en-US" sz="2000" b="1" dirty="0" smtClean="0">
                <a:latin typeface="+mj-lt"/>
              </a:rPr>
              <a:t>(</a:t>
            </a:r>
            <a:r>
              <a:rPr lang="en-US" sz="2000" b="1" dirty="0">
                <a:latin typeface="+mj-lt"/>
              </a:rPr>
              <a:t>follow-up </a:t>
            </a:r>
            <a:r>
              <a:rPr lang="en-US" sz="2000" b="1" dirty="0" smtClean="0">
                <a:latin typeface="+mj-lt"/>
              </a:rPr>
              <a:t>range: </a:t>
            </a:r>
            <a:r>
              <a:rPr lang="en-US" sz="2000" b="1" dirty="0">
                <a:latin typeface="+mj-lt"/>
              </a:rPr>
              <a:t>7 days to 6 months)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7749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Attitudes, Beliefs and Stigma </a:t>
            </a:r>
            <a:r>
              <a:rPr lang="en-US" sz="2000" b="1" dirty="0" smtClean="0"/>
              <a:t>Improvement following Training at Multiple Points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43211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82" t="40583" r="9749" b="16572"/>
          <a:stretch/>
        </p:blipFill>
        <p:spPr>
          <a:xfrm>
            <a:off x="586682" y="1294795"/>
            <a:ext cx="7719118" cy="23251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7663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Stigmatizing </a:t>
            </a:r>
            <a:r>
              <a:rPr lang="en-US" sz="2400" b="1" dirty="0">
                <a:latin typeface="+mj-lt"/>
              </a:rPr>
              <a:t>A</a:t>
            </a:r>
            <a:r>
              <a:rPr lang="en-US" sz="2400" b="1" dirty="0" smtClean="0">
                <a:latin typeface="+mj-lt"/>
              </a:rPr>
              <a:t>ttitudes Improved following 12-hour </a:t>
            </a:r>
          </a:p>
          <a:p>
            <a:pPr algn="ctr"/>
            <a:r>
              <a:rPr lang="en-US" sz="2400" b="1" dirty="0" smtClean="0">
                <a:latin typeface="+mj-lt"/>
              </a:rPr>
              <a:t>Peer Led Training </a:t>
            </a:r>
            <a:endParaRPr lang="en-US" sz="24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0389" t="35132" r="9856" b="46875"/>
          <a:stretch/>
        </p:blipFill>
        <p:spPr>
          <a:xfrm>
            <a:off x="718703" y="4572000"/>
            <a:ext cx="7782791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619966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Empathetic </a:t>
            </a:r>
            <a:r>
              <a:rPr lang="en-US" sz="2400" b="1" dirty="0">
                <a:latin typeface="+mj-lt"/>
              </a:rPr>
              <a:t>A</a:t>
            </a:r>
            <a:r>
              <a:rPr lang="en-US" sz="2400" b="1" dirty="0" smtClean="0">
                <a:latin typeface="+mj-lt"/>
              </a:rPr>
              <a:t>ttitudes Improved following 14-hour Peer Led Training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2407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547" t="27938" r="7378" b="20755"/>
          <a:stretch/>
        </p:blipFill>
        <p:spPr>
          <a:xfrm>
            <a:off x="518614" y="2057400"/>
            <a:ext cx="810677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838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Stigmatizing </a:t>
            </a:r>
            <a:r>
              <a:rPr lang="en-US" sz="2400" b="1" dirty="0">
                <a:latin typeface="+mj-lt"/>
              </a:rPr>
              <a:t>A</a:t>
            </a:r>
            <a:r>
              <a:rPr lang="en-US" sz="2400" b="1" dirty="0" smtClean="0">
                <a:latin typeface="+mj-lt"/>
              </a:rPr>
              <a:t>ttitudes Improved following PLHIV Contact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1059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GH_PPT_light(">
  <a:themeElements>
    <a:clrScheme name="CGH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AA9C8F"/>
      </a:accent2>
      <a:accent3>
        <a:srgbClr val="C59217"/>
      </a:accent3>
      <a:accent4>
        <a:srgbClr val="5B8F22"/>
      </a:accent4>
      <a:accent5>
        <a:srgbClr val="96172E"/>
      </a:accent5>
      <a:accent6>
        <a:srgbClr val="532E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C9968679D7D4FAA8DBCC791882250" ma:contentTypeVersion="1" ma:contentTypeDescription="Create a new document." ma:contentTypeScope="" ma:versionID="2ec95201e0146563d206f0cbc5efb401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6A0141-081D-4F15-A66C-0779372DF0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168339F-585D-4A8A-832B-1A02BBCF8FF6}">
  <ds:schemaRefs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9F7C8FF-7612-4659-A017-A0569854C2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</TotalTime>
  <Words>1497</Words>
  <Application>Microsoft Office PowerPoint</Application>
  <PresentationFormat>On-screen Show (4:3)</PresentationFormat>
  <Paragraphs>206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Wingdings</vt:lpstr>
      <vt:lpstr>MS Reference Sans Serif</vt:lpstr>
      <vt:lpstr>Myriad Web Pro</vt:lpstr>
      <vt:lpstr>CGH_PPT_light(</vt:lpstr>
      <vt:lpstr>Interventions for Stigma &amp; Discrimination Elimination in Health Care Delivery    Systematic Literature Review  </vt:lpstr>
      <vt:lpstr>Interventions for Stigma and Discrimination (SD) Systematic Literature Review (SLR) </vt:lpstr>
      <vt:lpstr>Interventions for Stigma and Discrimination (SD) Background</vt:lpstr>
      <vt:lpstr>PowerPoint Presentation</vt:lpstr>
      <vt:lpstr>PowerPoint Presentation</vt:lpstr>
      <vt:lpstr>Selected studies</vt:lpstr>
      <vt:lpstr>PowerPoint Presentation</vt:lpstr>
      <vt:lpstr>PowerPoint Presentation</vt:lpstr>
      <vt:lpstr>PowerPoint Presentation</vt:lpstr>
      <vt:lpstr>Wu et al SD Study Results:  A Game-based Intervention</vt:lpstr>
      <vt:lpstr>PowerPoint Presentation</vt:lpstr>
      <vt:lpstr>Example of Multi-Prong Intervention Requiring Policy Development (Vietnam)</vt:lpstr>
      <vt:lpstr>Recommendations</vt:lpstr>
      <vt:lpstr>    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Centers for Disease Control and Prevention</dc:creator>
  <cp:lastModifiedBy>SAMUELSON, Julia Lynn</cp:lastModifiedBy>
  <cp:revision>146</cp:revision>
  <cp:lastPrinted>2017-07-31T17:45:49Z</cp:lastPrinted>
  <dcterms:created xsi:type="dcterms:W3CDTF">2010-08-04T12:12:22Z</dcterms:created>
  <dcterms:modified xsi:type="dcterms:W3CDTF">2017-12-05T23:08:40Z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ContentTypeId">
    <vt:lpwstr>0x010100384C9968679D7D4FAA8DBCC791882250</vt:lpwstr>
  </property>
  <property fmtid="{D5CDD505-2E9C-101B-9397-08002B2CF9AE}" pid="4" name="TemplateUrl">
    <vt:lpwstr/>
  </property>
  <property fmtid="{D5CDD505-2E9C-101B-9397-08002B2CF9AE}" pid="5" name="Order">
    <vt:r8>4000</vt:r8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xd_ProgID">
    <vt:lpwstr/>
  </property>
  <property fmtid="{D5CDD505-2E9C-101B-9397-08002B2CF9AE}" pid="9" name="_CopySource">
    <vt:lpwstr>https://www.cdcglobalhealth.net/Programs/HIVAIDS/Public Affairs Materials and GAPper Newsletters/Document Library/CGH PPT White.pptx</vt:lpwstr>
  </property>
</Properties>
</file>