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1" r:id="rId4"/>
    <p:sldId id="263" r:id="rId5"/>
    <p:sldId id="267" r:id="rId6"/>
    <p:sldId id="266" r:id="rId7"/>
    <p:sldId id="268" r:id="rId8"/>
    <p:sldId id="271" r:id="rId9"/>
    <p:sldId id="272" r:id="rId10"/>
    <p:sldId id="273" r:id="rId11"/>
    <p:sldId id="274" r:id="rId12"/>
    <p:sldId id="275" r:id="rId13"/>
    <p:sldId id="277" r:id="rId14"/>
    <p:sldId id="278" r:id="rId15"/>
    <p:sldId id="280" r:id="rId16"/>
    <p:sldId id="281" r:id="rId17"/>
    <p:sldId id="282" r:id="rId18"/>
    <p:sldId id="283"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641" autoAdjust="0"/>
  </p:normalViewPr>
  <p:slideViewPr>
    <p:cSldViewPr snapToGrid="0">
      <p:cViewPr varScale="1">
        <p:scale>
          <a:sx n="46" d="100"/>
          <a:sy n="46" d="100"/>
        </p:scale>
        <p:origin x="748" y="44"/>
      </p:cViewPr>
      <p:guideLst/>
    </p:cSldViewPr>
  </p:slideViewPr>
  <p:notesTextViewPr>
    <p:cViewPr>
      <p:scale>
        <a:sx n="1" d="1"/>
        <a:sy n="1" d="1"/>
      </p:scale>
      <p:origin x="0" y="0"/>
    </p:cViewPr>
  </p:notesTextViewPr>
  <p:gridSpacing cx="76200" cy="76200"/>
</p:viewPr>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err="1" smtClean="0">
                <a:solidFill>
                  <a:schemeClr val="tx1"/>
                </a:solidFill>
              </a:rPr>
              <a:t>Stades</a:t>
            </a:r>
            <a:r>
              <a:rPr lang="en-US" sz="2400" baseline="0" dirty="0" smtClean="0">
                <a:solidFill>
                  <a:schemeClr val="tx1"/>
                </a:solidFill>
              </a:rPr>
              <a:t> </a:t>
            </a:r>
            <a:r>
              <a:rPr lang="en-US" sz="2400" baseline="0" dirty="0">
                <a:solidFill>
                  <a:schemeClr val="tx1"/>
                </a:solidFill>
              </a:rPr>
              <a:t>OMS </a:t>
            </a:r>
            <a:r>
              <a:rPr lang="en-US" sz="2400" baseline="0" dirty="0" err="1">
                <a:solidFill>
                  <a:schemeClr val="tx1"/>
                </a:solidFill>
              </a:rPr>
              <a:t>avant</a:t>
            </a:r>
            <a:r>
              <a:rPr lang="en-US" sz="2400" baseline="0" dirty="0">
                <a:solidFill>
                  <a:schemeClr val="tx1"/>
                </a:solidFill>
              </a:rPr>
              <a:t> ETP</a:t>
            </a:r>
            <a:endParaRPr lang="en-US" sz="2400" dirty="0">
              <a:solidFill>
                <a:schemeClr val="tx1"/>
              </a:solidFill>
            </a:endParaRPr>
          </a:p>
        </c:rich>
      </c:tx>
      <c:layout>
        <c:manualLayout>
          <c:xMode val="edge"/>
          <c:yMode val="edge"/>
          <c:x val="0.2159477320403646"/>
          <c:y val="1.0846371397691602E-2"/>
        </c:manualLayout>
      </c:layout>
      <c:overlay val="0"/>
      <c:spPr>
        <a:noFill/>
        <a:ln>
          <a:noFill/>
        </a:ln>
        <a:effectLst/>
      </c:spPr>
    </c:title>
    <c:autoTitleDeleted val="0"/>
    <c:plotArea>
      <c:layout/>
      <c:pieChart>
        <c:varyColors val="1"/>
        <c:ser>
          <c:idx val="0"/>
          <c:order val="0"/>
          <c:tx>
            <c:strRef>
              <c:f>Feuil1!$C$2</c:f>
              <c:strCache>
                <c:ptCount val="1"/>
                <c:pt idx="0">
                  <c:v>Effectifs</c:v>
                </c:pt>
              </c:strCache>
            </c:strRef>
          </c:tx>
          <c:dPt>
            <c:idx val="0"/>
            <c:bubble3D val="0"/>
            <c:spPr>
              <a:solidFill>
                <a:srgbClr val="92D050"/>
              </a:solidFill>
              <a:ln w="19050">
                <a:solidFill>
                  <a:schemeClr val="lt1"/>
                </a:solidFill>
              </a:ln>
              <a:effectLst/>
            </c:spPr>
          </c:dPt>
          <c:dPt>
            <c:idx val="1"/>
            <c:bubble3D val="0"/>
            <c:spPr>
              <a:solidFill>
                <a:srgbClr val="FFFF0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rgbClr val="FF0000"/>
              </a:solidFill>
              <a:ln w="19050">
                <a:solidFill>
                  <a:schemeClr val="lt1"/>
                </a:solidFill>
              </a:ln>
              <a:effectLst/>
            </c:spPr>
          </c:dPt>
          <c:dLbls>
            <c:dLbl>
              <c:idx val="0"/>
              <c:layout/>
              <c:tx>
                <c:rich>
                  <a:bodyPr/>
                  <a:lstStyle/>
                  <a:p>
                    <a:fld id="{55AE6247-8836-4FC4-9627-3B848A6C6A86}" type="CATEGORYNAME">
                      <a:rPr lang="en-US" sz="1600"/>
                      <a:pPr/>
                      <a:t>[NOM DE CATÉGORIE]</a:t>
                    </a:fld>
                    <a:r>
                      <a:rPr lang="en-US" sz="1600" baseline="0" dirty="0"/>
                      <a:t>
</a:t>
                    </a:r>
                    <a:fld id="{B162AF4E-F5FC-4C1F-AFF6-73EB999D70E9}" type="PERCENTAGE">
                      <a:rPr lang="en-US" sz="1600" baseline="0"/>
                      <a:pPr/>
                      <a:t>[POURCENTAGE]</a:t>
                    </a:fld>
                    <a:endParaRPr lang="en-US" sz="1600" baseline="0" dirty="0"/>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3BF8E48B-DACD-432F-9379-51A116A468B6}" type="CATEGORYNAME">
                      <a:rPr lang="en-US" sz="1600"/>
                      <a:pPr/>
                      <a:t>[NOM DE CATÉGORIE]</a:t>
                    </a:fld>
                    <a:r>
                      <a:rPr lang="en-US" sz="1600" baseline="0" dirty="0"/>
                      <a:t>
</a:t>
                    </a:r>
                    <a:fld id="{55168E6D-C16F-4114-AD13-B0D53A7ABFB6}" type="PERCENTAGE">
                      <a:rPr lang="en-US" sz="1600" baseline="0"/>
                      <a:pPr/>
                      <a:t>[POURCENTAGE]</a:t>
                    </a:fld>
                    <a:endParaRPr lang="en-US" sz="1600" baseline="0" dirty="0"/>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FC6BD8D5-F77F-4586-A916-BF27C91334CA}" type="CATEGORYNAME">
                      <a:rPr lang="en-US" sz="1600"/>
                      <a:pPr/>
                      <a:t>[NOM DE CATÉGORIE]</a:t>
                    </a:fld>
                    <a:r>
                      <a:rPr lang="en-US" sz="1600" baseline="0" dirty="0"/>
                      <a:t>
</a:t>
                    </a:r>
                    <a:fld id="{5E0EA80C-416F-49BA-B7ED-44965189CDF7}" type="PERCENTAGE">
                      <a:rPr lang="en-US" sz="1600" baseline="0"/>
                      <a:pPr/>
                      <a:t>[POURCENTAGE]</a:t>
                    </a:fld>
                    <a:endParaRPr lang="en-US" sz="1600" baseline="0" dirty="0"/>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tx>
                <c:rich>
                  <a:bodyPr/>
                  <a:lstStyle/>
                  <a:p>
                    <a:fld id="{304369C4-B8D7-4EC4-8BCC-70EED6F58ABE}" type="CATEGORYNAME">
                      <a:rPr lang="en-US" sz="1600"/>
                      <a:pPr/>
                      <a:t>[NOM DE CATÉGORIE]</a:t>
                    </a:fld>
                    <a:r>
                      <a:rPr lang="en-US" sz="1600" baseline="0" dirty="0"/>
                      <a:t>
</a:t>
                    </a:r>
                    <a:fld id="{576E05FF-4D0C-4441-8D01-F52EBC7DF6BA}" type="PERCENTAGE">
                      <a:rPr lang="en-US" sz="1600" baseline="0"/>
                      <a:pPr/>
                      <a:t>[POURCENTAGE]</a:t>
                    </a:fld>
                    <a:endParaRPr lang="en-US" sz="1600" baseline="0" dirty="0"/>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fr-FR"/>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Feuil1!$B$3:$B$6</c:f>
              <c:strCache>
                <c:ptCount val="4"/>
                <c:pt idx="0">
                  <c:v>Stade I</c:v>
                </c:pt>
                <c:pt idx="1">
                  <c:v>Stade II</c:v>
                </c:pt>
                <c:pt idx="2">
                  <c:v>Stade III</c:v>
                </c:pt>
                <c:pt idx="3">
                  <c:v>Stade IV</c:v>
                </c:pt>
              </c:strCache>
            </c:strRef>
          </c:cat>
          <c:val>
            <c:numRef>
              <c:f>Feuil1!$C$3:$C$6</c:f>
              <c:numCache>
                <c:formatCode>General</c:formatCode>
                <c:ptCount val="4"/>
                <c:pt idx="0">
                  <c:v>80</c:v>
                </c:pt>
                <c:pt idx="1">
                  <c:v>34</c:v>
                </c:pt>
                <c:pt idx="2">
                  <c:v>59</c:v>
                </c:pt>
                <c:pt idx="3">
                  <c:v>25</c:v>
                </c:pt>
              </c:numCache>
            </c:numRef>
          </c:val>
        </c:ser>
        <c:ser>
          <c:idx val="1"/>
          <c:order val="1"/>
          <c:tx>
            <c:strRef>
              <c:f>Feuil1!$D$2</c:f>
              <c:strCache>
                <c:ptCount val="1"/>
                <c:pt idx="0">
                  <c:v>Pourcentage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Feuil1!$B$3:$B$6</c:f>
              <c:strCache>
                <c:ptCount val="4"/>
                <c:pt idx="0">
                  <c:v>Stade I</c:v>
                </c:pt>
                <c:pt idx="1">
                  <c:v>Stade II</c:v>
                </c:pt>
                <c:pt idx="2">
                  <c:v>Stade III</c:v>
                </c:pt>
                <c:pt idx="3">
                  <c:v>Stade IV</c:v>
                </c:pt>
              </c:strCache>
            </c:strRef>
          </c:cat>
          <c:val>
            <c:numRef>
              <c:f>Feuil1!$D$3:$D$6</c:f>
              <c:numCache>
                <c:formatCode>General</c:formatCode>
                <c:ptCount val="4"/>
                <c:pt idx="0">
                  <c:v>40.4</c:v>
                </c:pt>
                <c:pt idx="1">
                  <c:v>17.2</c:v>
                </c:pt>
                <c:pt idx="2">
                  <c:v>29.8</c:v>
                </c:pt>
                <c:pt idx="3">
                  <c:v>12.6</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400" baseline="0" dirty="0" err="1" smtClean="0">
                <a:solidFill>
                  <a:schemeClr val="tx1"/>
                </a:solidFill>
              </a:rPr>
              <a:t>Stades</a:t>
            </a:r>
            <a:r>
              <a:rPr lang="en-US" sz="2400" baseline="0" dirty="0" smtClean="0">
                <a:solidFill>
                  <a:schemeClr val="tx1"/>
                </a:solidFill>
              </a:rPr>
              <a:t> </a:t>
            </a:r>
            <a:r>
              <a:rPr lang="en-US" sz="2400" baseline="0" dirty="0">
                <a:solidFill>
                  <a:schemeClr val="tx1"/>
                </a:solidFill>
              </a:rPr>
              <a:t>OMS après ETP</a:t>
            </a:r>
          </a:p>
        </c:rich>
      </c:tx>
      <c:layout>
        <c:manualLayout>
          <c:xMode val="edge"/>
          <c:yMode val="edge"/>
          <c:x val="0.27356641767729845"/>
          <c:y val="2.1807867269857907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Feuil1!$C$2</c:f>
              <c:strCache>
                <c:ptCount val="1"/>
                <c:pt idx="0">
                  <c:v>Effectifs</c:v>
                </c:pt>
              </c:strCache>
            </c:strRef>
          </c:tx>
          <c:spPr>
            <a:solidFill>
              <a:srgbClr val="92D050"/>
            </a:solidFill>
          </c:spPr>
          <c:dPt>
            <c:idx val="0"/>
            <c:bubble3D val="0"/>
            <c:spPr>
              <a:solidFill>
                <a:srgbClr val="92D050"/>
              </a:solidFill>
              <a:ln w="19050">
                <a:solidFill>
                  <a:schemeClr val="lt1"/>
                </a:solidFill>
              </a:ln>
              <a:effectLst/>
            </c:spPr>
          </c:dPt>
          <c:dPt>
            <c:idx val="1"/>
            <c:bubble3D val="0"/>
            <c:spPr>
              <a:solidFill>
                <a:srgbClr val="FFFF00"/>
              </a:solidFill>
              <a:ln w="19050">
                <a:solidFill>
                  <a:schemeClr val="lt1"/>
                </a:solidFill>
              </a:ln>
              <a:effectLst/>
            </c:spPr>
          </c:dPt>
          <c:dPt>
            <c:idx val="2"/>
            <c:bubble3D val="0"/>
            <c:spPr>
              <a:solidFill>
                <a:srgbClr val="ED7D31"/>
              </a:solidFill>
              <a:ln w="19050">
                <a:solidFill>
                  <a:schemeClr val="lt1"/>
                </a:solidFill>
              </a:ln>
              <a:effectLst/>
            </c:spPr>
          </c:dPt>
          <c:dPt>
            <c:idx val="3"/>
            <c:bubble3D val="0"/>
            <c:explosion val="2"/>
            <c:spPr>
              <a:solidFill>
                <a:srgbClr val="FF0000"/>
              </a:solidFill>
              <a:ln w="19050">
                <a:solidFill>
                  <a:schemeClr val="lt1"/>
                </a:solidFill>
              </a:ln>
              <a:effectLst/>
            </c:spPr>
          </c:dPt>
          <c:dLbls>
            <c:dLbl>
              <c:idx val="0"/>
              <c:layout>
                <c:manualLayout>
                  <c:x val="1.4286914482887103E-2"/>
                  <c:y val="-0.20120872987709867"/>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r>
                      <a:rPr lang="en-US" sz="1600" b="1" baseline="0" dirty="0" err="1"/>
                      <a:t>Stade</a:t>
                    </a:r>
                    <a:r>
                      <a:rPr lang="en-US" sz="1600" b="1" baseline="0" dirty="0"/>
                      <a:t> I; </a:t>
                    </a:r>
                    <a:r>
                      <a:rPr lang="en-US" sz="1600" b="1" baseline="0" dirty="0" smtClean="0"/>
                      <a:t>97,5%</a:t>
                    </a:r>
                    <a:endParaRPr lang="en-US" sz="1600" b="1" baseline="0" dirty="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874729462647325"/>
                      <c:h val="9.5779437756560434E-2"/>
                    </c:manualLayout>
                  </c15:layout>
                </c:ext>
              </c:extLst>
            </c:dLbl>
            <c:dLbl>
              <c:idx val="1"/>
              <c:layout>
                <c:manualLayout>
                  <c:x val="-0.10483929430789611"/>
                  <c:y val="-6.8953457537097754E-4"/>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r>
                      <a:rPr lang="en-US" sz="1600" b="1" baseline="0" dirty="0" err="1">
                        <a:solidFill>
                          <a:schemeClr val="tx1">
                            <a:lumMod val="65000"/>
                            <a:lumOff val="35000"/>
                          </a:schemeClr>
                        </a:solidFill>
                      </a:rPr>
                      <a:t>Stade</a:t>
                    </a:r>
                    <a:r>
                      <a:rPr lang="en-US" sz="1600" b="1" baseline="0" dirty="0">
                        <a:solidFill>
                          <a:schemeClr val="tx1">
                            <a:lumMod val="65000"/>
                            <a:lumOff val="35000"/>
                          </a:schemeClr>
                        </a:solidFill>
                      </a:rPr>
                      <a:t> </a:t>
                    </a:r>
                    <a:r>
                      <a:rPr lang="en-US" sz="1600" b="1" baseline="0" dirty="0" smtClean="0">
                        <a:solidFill>
                          <a:schemeClr val="tx1">
                            <a:lumMod val="65000"/>
                            <a:lumOff val="35000"/>
                          </a:schemeClr>
                        </a:solidFill>
                      </a:rPr>
                      <a:t>II (1,5%)</a:t>
                    </a:r>
                    <a:endParaRPr lang="en-US" sz="1600" b="1" baseline="0" dirty="0">
                      <a:solidFill>
                        <a:schemeClr val="tx1">
                          <a:lumMod val="65000"/>
                          <a:lumOff val="35000"/>
                        </a:schemeClr>
                      </a:solidFill>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2516082287447562"/>
                      <c:h val="7.2018197990688329E-2"/>
                    </c:manualLayout>
                  </c15:layout>
                </c:ext>
              </c:extLst>
            </c:dLbl>
            <c:dLbl>
              <c:idx val="2"/>
              <c:layout>
                <c:manualLayout>
                  <c:x val="0.40488435986746069"/>
                  <c:y val="7.8060032530573725E-2"/>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r>
                      <a:rPr lang="en-US" sz="1600" b="1" baseline="0" dirty="0" err="1">
                        <a:latin typeface="+mn-lt"/>
                        <a:cs typeface="Arial" panose="020B0604020202020204" pitchFamily="34" charset="0"/>
                      </a:rPr>
                      <a:t>Stade</a:t>
                    </a:r>
                    <a:r>
                      <a:rPr lang="en-US" sz="1600" b="1" baseline="0" dirty="0">
                        <a:latin typeface="+mn-lt"/>
                        <a:cs typeface="Arial" panose="020B0604020202020204" pitchFamily="34" charset="0"/>
                      </a:rPr>
                      <a:t> </a:t>
                    </a:r>
                    <a:r>
                      <a:rPr lang="en-US" sz="1600" b="1" baseline="0" dirty="0" smtClean="0">
                        <a:latin typeface="+mn-lt"/>
                        <a:cs typeface="Arial" panose="020B0604020202020204" pitchFamily="34" charset="0"/>
                      </a:rPr>
                      <a:t>III (0,5%)</a:t>
                    </a:r>
                    <a:endParaRPr lang="en-US" sz="1600" b="1" baseline="0" dirty="0">
                      <a:latin typeface="+mn-lt"/>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321481892245051"/>
                      <c:h val="7.7441383689534141E-2"/>
                    </c:manualLayout>
                  </c15:layout>
                </c:ext>
              </c:extLst>
            </c:dLbl>
            <c:dLbl>
              <c:idx val="3"/>
              <c:layout>
                <c:manualLayout>
                  <c:x val="0.17137476459510359"/>
                  <c:y val="-7.3087880780188796E-3"/>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r>
                      <a:rPr lang="en-US" sz="1600" b="1" baseline="0" dirty="0" err="1"/>
                      <a:t>Stade</a:t>
                    </a:r>
                    <a:r>
                      <a:rPr lang="en-US" sz="1600" b="1" baseline="0" dirty="0"/>
                      <a:t> IV; 0,5%</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774901018728585"/>
                      <c:h val="8.6219447421143347E-2"/>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Feuil1!$A$3:$B$6</c:f>
              <c:strCache>
                <c:ptCount val="4"/>
                <c:pt idx="0">
                  <c:v>Stade I</c:v>
                </c:pt>
                <c:pt idx="1">
                  <c:v>Stade II</c:v>
                </c:pt>
                <c:pt idx="2">
                  <c:v>Stade III</c:v>
                </c:pt>
                <c:pt idx="3">
                  <c:v>Stade IV</c:v>
                </c:pt>
              </c:strCache>
            </c:strRef>
          </c:cat>
          <c:val>
            <c:numRef>
              <c:f>Feuil1!$C$3:$C$6</c:f>
              <c:numCache>
                <c:formatCode>###0</c:formatCode>
                <c:ptCount val="4"/>
                <c:pt idx="0">
                  <c:v>193</c:v>
                </c:pt>
                <c:pt idx="1">
                  <c:v>3</c:v>
                </c:pt>
                <c:pt idx="2">
                  <c:v>1</c:v>
                </c:pt>
                <c:pt idx="3">
                  <c:v>1</c:v>
                </c:pt>
              </c:numCache>
            </c:numRef>
          </c:val>
        </c:ser>
        <c:ser>
          <c:idx val="1"/>
          <c:order val="1"/>
          <c:tx>
            <c:strRef>
              <c:f>Feuil1!$D$2</c:f>
              <c:strCache>
                <c:ptCount val="1"/>
                <c:pt idx="0">
                  <c:v>Pourcentage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Feuil1!$A$3:$B$6</c:f>
              <c:strCache>
                <c:ptCount val="4"/>
                <c:pt idx="0">
                  <c:v>Stade I</c:v>
                </c:pt>
                <c:pt idx="1">
                  <c:v>Stade II</c:v>
                </c:pt>
                <c:pt idx="2">
                  <c:v>Stade III</c:v>
                </c:pt>
                <c:pt idx="3">
                  <c:v>Stade IV</c:v>
                </c:pt>
              </c:strCache>
            </c:strRef>
          </c:cat>
          <c:val>
            <c:numRef>
              <c:f>Feuil1!$D$3:$D$6</c:f>
              <c:numCache>
                <c:formatCode>###0.0</c:formatCode>
                <c:ptCount val="4"/>
                <c:pt idx="0">
                  <c:v>97.474747474747474</c:v>
                </c:pt>
                <c:pt idx="1">
                  <c:v>1.5151515151515151</c:v>
                </c:pt>
                <c:pt idx="2" formatCode="####.0">
                  <c:v>0.5</c:v>
                </c:pt>
                <c:pt idx="3" formatCode="####.0">
                  <c:v>0.50505050505050508</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939F0-CD48-4298-9951-28A8468E5C68}" type="datetimeFigureOut">
              <a:rPr lang="fr-FR" smtClean="0"/>
              <a:t>03/12/2017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05FDC-D4D8-49C4-9C31-6AD414D2E261}" type="slidenum">
              <a:rPr lang="fr-FR" smtClean="0"/>
              <a:t>‹N°›</a:t>
            </a:fld>
            <a:endParaRPr lang="fr-FR"/>
          </a:p>
        </p:txBody>
      </p:sp>
    </p:spTree>
    <p:extLst>
      <p:ext uri="{BB962C8B-B14F-4D97-AF65-F5344CB8AC3E}">
        <p14:creationId xmlns:p14="http://schemas.microsoft.com/office/powerpoint/2010/main" val="424063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1</a:t>
            </a:fld>
            <a:endParaRPr lang="fr-FR"/>
          </a:p>
        </p:txBody>
      </p:sp>
    </p:spTree>
    <p:extLst>
      <p:ext uri="{BB962C8B-B14F-4D97-AF65-F5344CB8AC3E}">
        <p14:creationId xmlns:p14="http://schemas.microsoft.com/office/powerpoint/2010/main" val="93485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rgbClr val="000000"/>
                </a:solidFill>
                <a:effectLst/>
                <a:latin typeface="Times New Roman" panose="02020603050405020304" pitchFamily="18" charset="0"/>
                <a:ea typeface="Calibri" panose="020F0502020204030204" pitchFamily="34" charset="0"/>
              </a:rPr>
              <a:t>La moyenne</a:t>
            </a:r>
            <a:r>
              <a:rPr lang="fr-FR" sz="1200" baseline="0" dirty="0" smtClean="0">
                <a:solidFill>
                  <a:srgbClr val="000000"/>
                </a:solidFill>
                <a:effectLst/>
                <a:latin typeface="Times New Roman" panose="02020603050405020304" pitchFamily="18" charset="0"/>
                <a:ea typeface="Calibri" panose="020F0502020204030204" pitchFamily="34" charset="0"/>
              </a:rPr>
              <a:t> d'âge de notre population d’étude était de 14 ans avec des extrêmes allant de 8 à 19 ans avec une prédominance féminine. </a:t>
            </a:r>
            <a:r>
              <a:rPr lang="fr-FR" sz="1200" dirty="0" smtClean="0">
                <a:solidFill>
                  <a:srgbClr val="000000"/>
                </a:solidFill>
                <a:effectLst/>
                <a:latin typeface="Times New Roman" panose="02020603050405020304" pitchFamily="18" charset="0"/>
                <a:ea typeface="Calibri" panose="020F0502020204030204" pitchFamily="34" charset="0"/>
              </a:rPr>
              <a:t>Ce résultat est nettement supérieur à  </a:t>
            </a:r>
            <a:r>
              <a:rPr lang="fr-FR" sz="1200" dirty="0" smtClean="0">
                <a:solidFill>
                  <a:srgbClr val="000000"/>
                </a:solidFill>
                <a:effectLst/>
                <a:latin typeface="Times New Roman" panose="02020603050405020304" pitchFamily="18" charset="0"/>
                <a:ea typeface="Calibri" panose="020F0502020204030204" pitchFamily="34" charset="0"/>
              </a:rPr>
              <a:t>celui </a:t>
            </a:r>
            <a:r>
              <a:rPr lang="fr-FR" sz="1200" dirty="0" smtClean="0">
                <a:solidFill>
                  <a:srgbClr val="000000"/>
                </a:solidFill>
                <a:effectLst/>
                <a:latin typeface="Times New Roman" panose="02020603050405020304" pitchFamily="18" charset="0"/>
                <a:ea typeface="Calibri" panose="020F0502020204030204" pitchFamily="34" charset="0"/>
              </a:rPr>
              <a:t>de </a:t>
            </a:r>
            <a:r>
              <a:rPr lang="fr-FR" sz="1200" i="1" dirty="0" err="1" smtClean="0">
                <a:solidFill>
                  <a:srgbClr val="000000"/>
                </a:solidFill>
                <a:effectLst/>
                <a:latin typeface="Times New Roman" panose="02020603050405020304" pitchFamily="18" charset="0"/>
                <a:ea typeface="Calibri" panose="020F0502020204030204" pitchFamily="34" charset="0"/>
              </a:rPr>
              <a:t>Mumburi</a:t>
            </a:r>
            <a:r>
              <a:rPr lang="fr-FR" sz="1200" i="1" dirty="0" smtClean="0">
                <a:solidFill>
                  <a:srgbClr val="000000"/>
                </a:solidFill>
                <a:effectLst/>
                <a:latin typeface="Times New Roman" panose="02020603050405020304" pitchFamily="18" charset="0"/>
                <a:ea typeface="Calibri" panose="020F0502020204030204" pitchFamily="34" charset="0"/>
              </a:rPr>
              <a:t> et al.</a:t>
            </a:r>
            <a:r>
              <a:rPr lang="fr-FR" sz="1200" dirty="0" smtClean="0">
                <a:solidFill>
                  <a:srgbClr val="000000"/>
                </a:solidFill>
                <a:effectLst/>
                <a:latin typeface="Times New Roman" panose="02020603050405020304" pitchFamily="18" charset="0"/>
                <a:ea typeface="Calibri" panose="020F0502020204030204" pitchFamily="34" charset="0"/>
              </a:rPr>
              <a:t> en 2012 en Tanzanie</a:t>
            </a:r>
            <a:r>
              <a:rPr lang="fr-FR" sz="1200" i="1" dirty="0" smtClean="0">
                <a:solidFill>
                  <a:srgbClr val="000000"/>
                </a:solidFill>
                <a:effectLst/>
                <a:latin typeface="Times New Roman" panose="02020603050405020304" pitchFamily="18" charset="0"/>
                <a:ea typeface="Calibri" panose="020F0502020204030204" pitchFamily="34" charset="0"/>
              </a:rPr>
              <a:t> </a:t>
            </a:r>
            <a:r>
              <a:rPr lang="fr-FR" sz="1200" i="0" dirty="0" smtClean="0">
                <a:solidFill>
                  <a:srgbClr val="000000"/>
                </a:solidFill>
                <a:effectLst/>
                <a:latin typeface="Times New Roman" panose="02020603050405020304" pitchFamily="18" charset="0"/>
                <a:ea typeface="Calibri" panose="020F0502020204030204" pitchFamily="34" charset="0"/>
              </a:rPr>
              <a:t>qui</a:t>
            </a:r>
            <a:r>
              <a:rPr lang="fr-FR" sz="1200" i="0" baseline="0" dirty="0" smtClean="0">
                <a:solidFill>
                  <a:srgbClr val="000000"/>
                </a:solidFill>
                <a:effectLst/>
                <a:latin typeface="Times New Roman" panose="02020603050405020304" pitchFamily="18" charset="0"/>
                <a:ea typeface="Calibri" panose="020F0502020204030204" pitchFamily="34" charset="0"/>
              </a:rPr>
              <a:t> avait retrouvé </a:t>
            </a:r>
            <a:r>
              <a:rPr lang="fr-FR" sz="1200" dirty="0" smtClean="0">
                <a:solidFill>
                  <a:srgbClr val="000000"/>
                </a:solidFill>
                <a:effectLst/>
                <a:latin typeface="Times New Roman" panose="02020603050405020304" pitchFamily="18" charset="0"/>
                <a:ea typeface="Calibri" panose="020F0502020204030204" pitchFamily="34" charset="0"/>
              </a:rPr>
              <a:t>une moyenne d’âge</a:t>
            </a:r>
            <a:r>
              <a:rPr lang="fr-FR" sz="1200" i="1" dirty="0" smtClean="0">
                <a:solidFill>
                  <a:srgbClr val="000000"/>
                </a:solidFill>
                <a:effectLst/>
                <a:latin typeface="Times New Roman" panose="02020603050405020304" pitchFamily="18" charset="0"/>
                <a:ea typeface="Calibri" panose="020F0502020204030204" pitchFamily="34" charset="0"/>
              </a:rPr>
              <a:t> </a:t>
            </a:r>
            <a:r>
              <a:rPr lang="fr-FR" sz="1200" dirty="0" smtClean="0">
                <a:solidFill>
                  <a:srgbClr val="000000"/>
                </a:solidFill>
                <a:effectLst/>
                <a:latin typeface="Times New Roman" panose="02020603050405020304" pitchFamily="18" charset="0"/>
                <a:ea typeface="Calibri" panose="020F0502020204030204" pitchFamily="34" charset="0"/>
              </a:rPr>
              <a:t>de 9,7 ans. </a:t>
            </a:r>
            <a:r>
              <a:rPr lang="fr-FR" sz="1200" dirty="0" smtClean="0">
                <a:solidFill>
                  <a:srgbClr val="000000"/>
                </a:solidFill>
                <a:effectLst/>
                <a:latin typeface="Times New Roman" panose="02020603050405020304" pitchFamily="18" charset="0"/>
                <a:ea typeface="Calibri" panose="020F0502020204030204" pitchFamily="34" charset="0"/>
              </a:rPr>
              <a:t>Cette</a:t>
            </a:r>
            <a:r>
              <a:rPr lang="fr-FR" sz="1200" baseline="0" dirty="0" smtClean="0">
                <a:solidFill>
                  <a:srgbClr val="000000"/>
                </a:solidFill>
                <a:effectLst/>
                <a:latin typeface="Times New Roman" panose="02020603050405020304" pitchFamily="18" charset="0"/>
                <a:ea typeface="Calibri" panose="020F0502020204030204" pitchFamily="34" charset="0"/>
              </a:rPr>
              <a:t> </a:t>
            </a:r>
            <a:r>
              <a:rPr lang="fr-FR" sz="1200" baseline="0" dirty="0" err="1" smtClean="0">
                <a:solidFill>
                  <a:srgbClr val="000000"/>
                </a:solidFill>
                <a:effectLst/>
                <a:latin typeface="Times New Roman" panose="02020603050405020304" pitchFamily="18" charset="0"/>
                <a:ea typeface="Calibri" panose="020F0502020204030204" pitchFamily="34" charset="0"/>
              </a:rPr>
              <a:t>difference</a:t>
            </a:r>
            <a:r>
              <a:rPr lang="fr-FR" sz="1200" baseline="0" dirty="0" smtClean="0">
                <a:solidFill>
                  <a:srgbClr val="000000"/>
                </a:solidFill>
                <a:effectLst/>
                <a:latin typeface="Times New Roman" panose="02020603050405020304" pitchFamily="18" charset="0"/>
                <a:ea typeface="Calibri" panose="020F0502020204030204" pitchFamily="34" charset="0"/>
              </a:rPr>
              <a:t> pourrait </a:t>
            </a:r>
            <a:r>
              <a:rPr lang="fr-FR" sz="1200" dirty="0" smtClean="0">
                <a:solidFill>
                  <a:srgbClr val="000000"/>
                </a:solidFill>
                <a:effectLst/>
                <a:latin typeface="Times New Roman" panose="02020603050405020304" pitchFamily="18" charset="0"/>
                <a:ea typeface="Calibri" panose="020F0502020204030204" pitchFamily="34" charset="0"/>
              </a:rPr>
              <a:t>s’expliquer </a:t>
            </a:r>
            <a:r>
              <a:rPr lang="fr-FR" sz="1200" dirty="0" smtClean="0">
                <a:solidFill>
                  <a:srgbClr val="000000"/>
                </a:solidFill>
                <a:effectLst/>
                <a:latin typeface="Times New Roman" panose="02020603050405020304" pitchFamily="18" charset="0"/>
                <a:ea typeface="Calibri" panose="020F0502020204030204" pitchFamily="34" charset="0"/>
              </a:rPr>
              <a:t>par la survie de plus en plus élevée de la file active du CTA de l’HLD mettant ainsi en évidence une bonne </a:t>
            </a:r>
            <a:r>
              <a:rPr lang="fr-FR" sz="1200" dirty="0" err="1" smtClean="0">
                <a:solidFill>
                  <a:srgbClr val="000000"/>
                </a:solidFill>
                <a:effectLst/>
                <a:latin typeface="Times New Roman" panose="02020603050405020304" pitchFamily="18" charset="0"/>
                <a:ea typeface="Calibri" panose="020F0502020204030204" pitchFamily="34" charset="0"/>
              </a:rPr>
              <a:t>retention</a:t>
            </a:r>
            <a:r>
              <a:rPr lang="fr-FR" sz="1200" dirty="0" smtClean="0">
                <a:solidFill>
                  <a:srgbClr val="000000"/>
                </a:solidFill>
                <a:effectLst/>
                <a:latin typeface="Times New Roman" panose="02020603050405020304" pitchFamily="18" charset="0"/>
                <a:ea typeface="Calibri" panose="020F0502020204030204" pitchFamily="34" charset="0"/>
              </a:rPr>
              <a:t> dans les soins comme le recommande l’ONUSIDA pour l’atteinte de l’objectif des</a:t>
            </a:r>
            <a:r>
              <a:rPr lang="fr-FR" sz="1200" baseline="0" dirty="0" smtClean="0">
                <a:solidFill>
                  <a:srgbClr val="000000"/>
                </a:solidFill>
                <a:effectLst/>
                <a:latin typeface="Times New Roman" panose="02020603050405020304" pitchFamily="18" charset="0"/>
                <a:ea typeface="Calibri" panose="020F0502020204030204" pitchFamily="34" charset="0"/>
              </a:rPr>
              <a:t> trois 90</a:t>
            </a:r>
            <a:r>
              <a:rPr lang="fr-FR" sz="1200" dirty="0" smtClean="0">
                <a:solidFill>
                  <a:srgbClr val="000000"/>
                </a:solidFill>
                <a:effectLst/>
                <a:latin typeface="Times New Roman" panose="02020603050405020304" pitchFamily="18" charset="0"/>
                <a:ea typeface="Calibri" panose="020F0502020204030204" pitchFamily="34" charset="0"/>
              </a:rPr>
              <a:t>. 37,9%</a:t>
            </a:r>
            <a:r>
              <a:rPr lang="fr-FR" sz="1200" baseline="0" dirty="0" smtClean="0">
                <a:solidFill>
                  <a:srgbClr val="000000"/>
                </a:solidFill>
                <a:effectLst/>
                <a:latin typeface="Times New Roman" panose="02020603050405020304" pitchFamily="18" charset="0"/>
                <a:ea typeface="Calibri" panose="020F0502020204030204" pitchFamily="34" charset="0"/>
              </a:rPr>
              <a:t> avaient leurs 2 parents  vivants versus 62% qui était </a:t>
            </a:r>
            <a:r>
              <a:rPr lang="fr-FR" sz="1200" baseline="0" dirty="0" smtClean="0">
                <a:solidFill>
                  <a:srgbClr val="000000"/>
                </a:solidFill>
                <a:effectLst/>
                <a:latin typeface="Times New Roman" panose="02020603050405020304" pitchFamily="18" charset="0"/>
                <a:ea typeface="Calibri" panose="020F0502020204030204" pitchFamily="34" charset="0"/>
              </a:rPr>
              <a:t>orphelins.</a:t>
            </a:r>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10</a:t>
            </a:fld>
            <a:endParaRPr lang="fr-FR"/>
          </a:p>
        </p:txBody>
      </p:sp>
    </p:spTree>
    <p:extLst>
      <p:ext uri="{BB962C8B-B14F-4D97-AF65-F5344CB8AC3E}">
        <p14:creationId xmlns:p14="http://schemas.microsoft.com/office/powerpoint/2010/main" val="323414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Plus de la moitié des enfants et adolescents inclus 56,1% connaissaient leur statut VIH versus  43,9% qui savaient qu’ils portaient un virus sans pouvoir  le nommer. Ces résultats sont nettement supérieurs à ceux rapportés par </a:t>
            </a:r>
            <a:r>
              <a:rPr lang="fr-FR" i="1" dirty="0" err="1" smtClean="0"/>
              <a:t>Attwine</a:t>
            </a:r>
            <a:r>
              <a:rPr lang="fr-FR" i="1" dirty="0" smtClean="0"/>
              <a:t> et al</a:t>
            </a:r>
            <a:r>
              <a:rPr lang="fr-FR" dirty="0" smtClean="0"/>
              <a:t>. en Ouganda  en 2012 qui révélait que 31% des enfants avaient bénéficié d’une révélation complète du statut VIH, 7% d’une révélation partielle et 68 % n’avaient bénéficié d’aucune révélation.</a:t>
            </a:r>
            <a:r>
              <a:rPr lang="fr-FR" baseline="0" dirty="0" smtClean="0"/>
              <a:t> </a:t>
            </a:r>
            <a:r>
              <a:rPr lang="fr-FR" dirty="0" smtClean="0"/>
              <a:t>La différence entre ces résultats pourrait s’expliquer par le fait que toute notre population d’étude avait une moyenne d’âge plus élevée et que le processus de la révélation du statut VIH commence dès 6-7 ans pour les enfants précoces et dès 8 ans dans le cadre de l’école thérapeutique contrairement aux autres études.</a:t>
            </a:r>
          </a:p>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11</a:t>
            </a:fld>
            <a:endParaRPr lang="fr-FR"/>
          </a:p>
        </p:txBody>
      </p:sp>
    </p:spTree>
    <p:extLst>
      <p:ext uri="{BB962C8B-B14F-4D97-AF65-F5344CB8AC3E}">
        <p14:creationId xmlns:p14="http://schemas.microsoft.com/office/powerpoint/2010/main" val="369693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449580" algn="just" defTabSz="914400" eaLnBrk="1" fontAlgn="auto" latinLnBrk="0" hangingPunct="1">
              <a:lnSpc>
                <a:spcPct val="150000"/>
              </a:lnSpc>
              <a:spcBef>
                <a:spcPts val="0"/>
              </a:spcBef>
              <a:spcAft>
                <a:spcPts val="0"/>
              </a:spcAft>
              <a:buClrTx/>
              <a:buSzTx/>
              <a:buFontTx/>
              <a:buNone/>
              <a:tabLst/>
              <a:defRPr>
                <a:latin typeface="Times New Roman"/>
                <a:ea typeface="Times New Roman"/>
                <a:cs typeface="Times New Roman"/>
                <a:sym typeface="Times New Roman"/>
              </a:defRPr>
            </a:pPr>
            <a:r>
              <a:rPr kumimoji="0" lang="fr-FR" sz="1200" b="0" i="0" u="none" strike="noStrike" kern="0" cap="none" spc="0" normalizeH="0" baseline="0" noProof="0" dirty="0" smtClean="0">
                <a:ln>
                  <a:noFill/>
                </a:ln>
                <a:solidFill>
                  <a:sysClr val="windowText" lastClr="000000"/>
                </a:solidFill>
                <a:effectLst/>
                <a:uLnTx/>
                <a:uFillTx/>
                <a:latin typeface="Times New Roman"/>
                <a:cs typeface="Times New Roman"/>
                <a:sym typeface="Times New Roman"/>
              </a:rPr>
              <a:t>L’âge moyen à la révélation complète du statut VIH dans notre étude était de 14 ans. Il est supérieur au résultat rapporté par </a:t>
            </a:r>
            <a:r>
              <a:rPr kumimoji="0" lang="fr-FR" sz="1200" b="0" i="1" u="none" strike="noStrike" kern="0" cap="none" spc="0" normalizeH="0" baseline="0" noProof="0" dirty="0" err="1" smtClean="0">
                <a:ln>
                  <a:noFill/>
                </a:ln>
                <a:solidFill>
                  <a:sysClr val="windowText" lastClr="000000"/>
                </a:solidFill>
                <a:effectLst/>
                <a:uLnTx/>
                <a:uFillTx/>
                <a:latin typeface="Times New Roman"/>
                <a:cs typeface="Times New Roman"/>
                <a:sym typeface="Times New Roman"/>
              </a:rPr>
              <a:t>Mumburi</a:t>
            </a:r>
            <a:r>
              <a:rPr kumimoji="0" lang="fr-FR" sz="1200" b="0" i="1" u="none" strike="noStrike" kern="0" cap="none" spc="0" normalizeH="0" baseline="0" noProof="0" dirty="0" smtClean="0">
                <a:ln>
                  <a:noFill/>
                </a:ln>
                <a:solidFill>
                  <a:sysClr val="windowText" lastClr="000000"/>
                </a:solidFill>
                <a:effectLst/>
                <a:uLnTx/>
                <a:uFillTx/>
                <a:latin typeface="Times New Roman"/>
                <a:cs typeface="Times New Roman"/>
                <a:sym typeface="Times New Roman"/>
              </a:rPr>
              <a:t> et al. </a:t>
            </a:r>
            <a:r>
              <a:rPr kumimoji="0" lang="fr-FR" sz="1200" b="0" i="0" u="none" strike="noStrike" kern="0" cap="none" spc="0" normalizeH="0" baseline="0" noProof="0" dirty="0" smtClean="0">
                <a:ln>
                  <a:noFill/>
                </a:ln>
                <a:solidFill>
                  <a:sysClr val="windowText" lastClr="000000"/>
                </a:solidFill>
                <a:effectLst/>
                <a:uLnTx/>
                <a:uFillTx/>
                <a:latin typeface="Times New Roman"/>
                <a:cs typeface="Times New Roman"/>
                <a:sym typeface="Times New Roman"/>
              </a:rPr>
              <a:t>en Tanzanie avec une moyenne d’âge  de 10,6 ans à la révélation complète. La différence entre ces </a:t>
            </a:r>
            <a:r>
              <a:rPr kumimoji="0" lang="fr-FR" sz="1200" b="0" i="0" u="none" strike="noStrike" kern="0" cap="none" spc="0" normalizeH="0" baseline="0" noProof="0" dirty="0" err="1" smtClean="0">
                <a:ln>
                  <a:noFill/>
                </a:ln>
                <a:solidFill>
                  <a:sysClr val="windowText" lastClr="000000"/>
                </a:solidFill>
                <a:effectLst/>
                <a:uLnTx/>
                <a:uFillTx/>
                <a:latin typeface="Times New Roman"/>
                <a:cs typeface="Times New Roman"/>
                <a:sym typeface="Times New Roman"/>
              </a:rPr>
              <a:t>resultats</a:t>
            </a:r>
            <a:r>
              <a:rPr kumimoji="0" lang="fr-FR" sz="1200" b="0" i="0" u="none" strike="noStrike" kern="0" cap="none" spc="0" normalizeH="0" baseline="0" noProof="0" dirty="0" smtClean="0">
                <a:ln>
                  <a:noFill/>
                </a:ln>
                <a:solidFill>
                  <a:sysClr val="windowText" lastClr="000000"/>
                </a:solidFill>
                <a:effectLst/>
                <a:uLnTx/>
                <a:uFillTx/>
                <a:latin typeface="Times New Roman"/>
                <a:cs typeface="Times New Roman"/>
                <a:sym typeface="Times New Roman"/>
              </a:rPr>
              <a:t> pourrait  s’expliquer par une tranche d’âge plus élevée des participants à notre étude (de 8 à 19 ans contre 5 à 14 ans), témoignant d’une meilleure maturité cognitive. Ceci est en accord avec les recommandations de l’OMS selon lesquelles la révélation complète devrait se faire en prenant en compte la maturité cognitive et l’âge idéalement autour de 13 ans et </a:t>
            </a:r>
            <a:r>
              <a:rPr kumimoji="0" lang="fr-FR" sz="1200" b="0" i="0" u="none" strike="noStrike" kern="0" cap="none" spc="0" normalizeH="0" baseline="0" noProof="0" dirty="0" err="1" smtClean="0">
                <a:ln>
                  <a:noFill/>
                </a:ln>
                <a:solidFill>
                  <a:sysClr val="windowText" lastClr="000000"/>
                </a:solidFill>
                <a:effectLst/>
                <a:uLnTx/>
                <a:uFillTx/>
                <a:latin typeface="Times New Roman"/>
                <a:cs typeface="Times New Roman"/>
                <a:sym typeface="Times New Roman"/>
              </a:rPr>
              <a:t>démi</a:t>
            </a:r>
            <a:r>
              <a:rPr kumimoji="0" lang="fr-FR" sz="1200" b="0" i="0" u="none" strike="noStrike" kern="0" cap="none" spc="0" normalizeH="0" baseline="0" noProof="0" dirty="0" smtClean="0">
                <a:ln>
                  <a:noFill/>
                </a:ln>
                <a:solidFill>
                  <a:sysClr val="windowText" lastClr="000000"/>
                </a:solidFill>
                <a:effectLst/>
                <a:uLnTx/>
                <a:uFillTx/>
                <a:latin typeface="Times New Roman"/>
                <a:cs typeface="Times New Roman"/>
                <a:sym typeface="Times New Roman"/>
              </a:rPr>
              <a:t> .</a:t>
            </a:r>
          </a:p>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12</a:t>
            </a:fld>
            <a:endParaRPr lang="fr-FR"/>
          </a:p>
        </p:txBody>
      </p:sp>
    </p:spTree>
    <p:extLst>
      <p:ext uri="{BB962C8B-B14F-4D97-AF65-F5344CB8AC3E}">
        <p14:creationId xmlns:p14="http://schemas.microsoft.com/office/powerpoint/2010/main" val="37915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pPr indent="449580" algn="just">
              <a:lnSpc>
                <a:spcPct val="150000"/>
              </a:lnSpc>
              <a:defRPr>
                <a:latin typeface="Times New Roman"/>
                <a:ea typeface="Times New Roman"/>
                <a:cs typeface="Times New Roman"/>
                <a:sym typeface="Times New Roman"/>
              </a:defRPr>
            </a:pPr>
            <a:r>
              <a:rPr dirty="0" err="1"/>
              <a:t>Parmi</a:t>
            </a:r>
            <a:r>
              <a:rPr dirty="0"/>
              <a:t> les </a:t>
            </a:r>
            <a:r>
              <a:rPr dirty="0" err="1"/>
              <a:t>enfants</a:t>
            </a:r>
            <a:r>
              <a:rPr dirty="0"/>
              <a:t> et adolescents </a:t>
            </a:r>
            <a:r>
              <a:rPr dirty="0" err="1"/>
              <a:t>âgés</a:t>
            </a:r>
            <a:r>
              <a:rPr dirty="0"/>
              <a:t> de 11 à 19 </a:t>
            </a:r>
            <a:r>
              <a:rPr dirty="0" err="1"/>
              <a:t>ans</a:t>
            </a:r>
            <a:r>
              <a:rPr dirty="0"/>
              <a:t> 75,25 % (121/164) </a:t>
            </a:r>
            <a:r>
              <a:rPr dirty="0" err="1"/>
              <a:t>connaissaient</a:t>
            </a:r>
            <a:r>
              <a:rPr dirty="0"/>
              <a:t> les trois </a:t>
            </a:r>
            <a:r>
              <a:rPr dirty="0" err="1"/>
              <a:t>principaux</a:t>
            </a:r>
            <a:r>
              <a:rPr dirty="0"/>
              <a:t> </a:t>
            </a:r>
            <a:r>
              <a:rPr dirty="0" err="1"/>
              <a:t>moyens</a:t>
            </a:r>
            <a:r>
              <a:rPr dirty="0"/>
              <a:t> de transmission du VIH (Transmission de la </a:t>
            </a:r>
            <a:r>
              <a:rPr dirty="0" err="1"/>
              <a:t>mère</a:t>
            </a:r>
            <a:r>
              <a:rPr dirty="0"/>
              <a:t> à </a:t>
            </a:r>
            <a:r>
              <a:rPr dirty="0" err="1"/>
              <a:t>l’enfant</a:t>
            </a:r>
            <a:r>
              <a:rPr dirty="0"/>
              <a:t>, rapports </a:t>
            </a:r>
            <a:r>
              <a:rPr dirty="0" err="1"/>
              <a:t>sexuels</a:t>
            </a:r>
            <a:r>
              <a:rPr dirty="0"/>
              <a:t> non protégés et par les </a:t>
            </a:r>
            <a:r>
              <a:rPr dirty="0" err="1"/>
              <a:t>objets</a:t>
            </a:r>
            <a:r>
              <a:rPr dirty="0"/>
              <a:t> </a:t>
            </a:r>
            <a:r>
              <a:rPr dirty="0" err="1"/>
              <a:t>tranchants</a:t>
            </a:r>
            <a:r>
              <a:rPr dirty="0"/>
              <a:t> </a:t>
            </a:r>
            <a:r>
              <a:rPr dirty="0" err="1"/>
              <a:t>souillés</a:t>
            </a:r>
            <a:r>
              <a:rPr dirty="0"/>
              <a:t> de </a:t>
            </a:r>
            <a:r>
              <a:rPr dirty="0" smtClean="0"/>
              <a:t>sang)</a:t>
            </a:r>
            <a:r>
              <a:rPr lang="fr-FR" dirty="0" smtClean="0"/>
              <a:t>.</a:t>
            </a:r>
            <a:r>
              <a:rPr lang="fr-FR" baseline="0" dirty="0" smtClean="0"/>
              <a:t> </a:t>
            </a:r>
            <a:r>
              <a:rPr i="1" dirty="0" err="1" smtClean="0"/>
              <a:t>Njom</a:t>
            </a:r>
            <a:r>
              <a:rPr i="1" dirty="0" smtClean="0"/>
              <a:t> </a:t>
            </a:r>
            <a:r>
              <a:rPr i="1" dirty="0"/>
              <a:t>et al</a:t>
            </a:r>
            <a:r>
              <a:rPr dirty="0"/>
              <a:t>. </a:t>
            </a:r>
            <a:r>
              <a:rPr dirty="0" err="1"/>
              <a:t>avait</a:t>
            </a:r>
            <a:r>
              <a:rPr dirty="0"/>
              <a:t> </a:t>
            </a:r>
            <a:r>
              <a:rPr dirty="0" err="1"/>
              <a:t>retrouvé</a:t>
            </a:r>
            <a:r>
              <a:rPr dirty="0"/>
              <a:t> </a:t>
            </a:r>
            <a:r>
              <a:rPr dirty="0" err="1"/>
              <a:t>dans</a:t>
            </a:r>
            <a:r>
              <a:rPr dirty="0"/>
              <a:t> son </a:t>
            </a:r>
            <a:r>
              <a:rPr dirty="0" err="1" smtClean="0"/>
              <a:t>étude</a:t>
            </a:r>
            <a:r>
              <a:rPr lang="fr-FR" baseline="0" dirty="0" smtClean="0"/>
              <a:t> un taux </a:t>
            </a:r>
            <a:r>
              <a:rPr dirty="0" smtClean="0"/>
              <a:t>de </a:t>
            </a:r>
            <a:r>
              <a:rPr dirty="0"/>
              <a:t>65 % (24/37) </a:t>
            </a:r>
            <a:r>
              <a:rPr dirty="0" err="1"/>
              <a:t>semblable</a:t>
            </a:r>
            <a:r>
              <a:rPr dirty="0"/>
              <a:t> à la </a:t>
            </a:r>
            <a:r>
              <a:rPr dirty="0" err="1" smtClean="0"/>
              <a:t>nôtre</a:t>
            </a:r>
            <a:r>
              <a:rPr dirty="0" smtClean="0"/>
              <a:t>. </a:t>
            </a:r>
            <a:r>
              <a:rPr dirty="0"/>
              <a:t>La bonne </a:t>
            </a:r>
            <a:r>
              <a:rPr dirty="0" err="1"/>
              <a:t>connaissance</a:t>
            </a:r>
            <a:r>
              <a:rPr dirty="0"/>
              <a:t> des </a:t>
            </a:r>
            <a:r>
              <a:rPr dirty="0" err="1"/>
              <a:t>principaux</a:t>
            </a:r>
            <a:r>
              <a:rPr dirty="0"/>
              <a:t> </a:t>
            </a:r>
            <a:r>
              <a:rPr dirty="0" err="1"/>
              <a:t>moyens</a:t>
            </a:r>
            <a:r>
              <a:rPr dirty="0"/>
              <a:t> de transmission du VIH </a:t>
            </a:r>
            <a:r>
              <a:rPr dirty="0" err="1"/>
              <a:t>en</a:t>
            </a:r>
            <a:r>
              <a:rPr dirty="0"/>
              <a:t> </a:t>
            </a:r>
            <a:r>
              <a:rPr dirty="0" err="1"/>
              <a:t>particulier</a:t>
            </a:r>
            <a:r>
              <a:rPr dirty="0"/>
              <a:t> du </a:t>
            </a:r>
            <a:r>
              <a:rPr dirty="0" err="1"/>
              <a:t>moyen</a:t>
            </a:r>
            <a:r>
              <a:rPr dirty="0"/>
              <a:t> de transmission par rapports </a:t>
            </a:r>
            <a:r>
              <a:rPr dirty="0" err="1"/>
              <a:t>sexuels</a:t>
            </a:r>
            <a:r>
              <a:rPr dirty="0"/>
              <a:t> </a:t>
            </a:r>
            <a:r>
              <a:rPr lang="fr-FR" dirty="0" smtClean="0"/>
              <a:t>non </a:t>
            </a:r>
            <a:r>
              <a:rPr dirty="0" smtClean="0"/>
              <a:t>protégés </a:t>
            </a:r>
            <a:r>
              <a:rPr dirty="0" err="1"/>
              <a:t>est</a:t>
            </a:r>
            <a:r>
              <a:rPr dirty="0"/>
              <a:t> </a:t>
            </a:r>
            <a:r>
              <a:rPr dirty="0" err="1"/>
              <a:t>d’une</a:t>
            </a:r>
            <a:r>
              <a:rPr dirty="0"/>
              <a:t> importance </a:t>
            </a:r>
            <a:r>
              <a:rPr dirty="0" err="1"/>
              <a:t>capitale</a:t>
            </a:r>
            <a:r>
              <a:rPr dirty="0"/>
              <a:t> pour </a:t>
            </a:r>
            <a:r>
              <a:rPr dirty="0" err="1"/>
              <a:t>ces</a:t>
            </a:r>
            <a:r>
              <a:rPr dirty="0"/>
              <a:t> adolescents qui </a:t>
            </a:r>
            <a:r>
              <a:rPr dirty="0" err="1"/>
              <a:t>débutent</a:t>
            </a:r>
            <a:r>
              <a:rPr dirty="0"/>
              <a:t> </a:t>
            </a:r>
            <a:r>
              <a:rPr dirty="0" err="1"/>
              <a:t>leur</a:t>
            </a:r>
            <a:r>
              <a:rPr dirty="0"/>
              <a:t> vie </a:t>
            </a:r>
            <a:r>
              <a:rPr dirty="0" err="1"/>
              <a:t>sexuelle</a:t>
            </a:r>
            <a:r>
              <a:rPr dirty="0"/>
              <a:t> pour la </a:t>
            </a:r>
            <a:r>
              <a:rPr dirty="0" err="1"/>
              <a:t>plupart</a:t>
            </a:r>
            <a:r>
              <a:rPr dirty="0"/>
              <a:t>, </a:t>
            </a:r>
            <a:r>
              <a:rPr dirty="0" err="1"/>
              <a:t>leur</a:t>
            </a:r>
            <a:r>
              <a:rPr dirty="0"/>
              <a:t> </a:t>
            </a:r>
            <a:r>
              <a:rPr dirty="0" err="1"/>
              <a:t>permettant</a:t>
            </a:r>
            <a:r>
              <a:rPr dirty="0"/>
              <a:t> </a:t>
            </a:r>
            <a:r>
              <a:rPr dirty="0" err="1"/>
              <a:t>ainsi</a:t>
            </a:r>
            <a:r>
              <a:rPr dirty="0"/>
              <a:t> </a:t>
            </a:r>
            <a:r>
              <a:rPr dirty="0" err="1"/>
              <a:t>d’éviter</a:t>
            </a:r>
            <a:r>
              <a:rPr dirty="0"/>
              <a:t> des </a:t>
            </a:r>
            <a:r>
              <a:rPr dirty="0" err="1"/>
              <a:t>réinfections</a:t>
            </a:r>
            <a:r>
              <a:rPr dirty="0"/>
              <a:t>.</a:t>
            </a:r>
          </a:p>
        </p:txBody>
      </p:sp>
    </p:spTree>
    <p:extLst>
      <p:ext uri="{BB962C8B-B14F-4D97-AF65-F5344CB8AC3E}">
        <p14:creationId xmlns:p14="http://schemas.microsoft.com/office/powerpoint/2010/main" val="167625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381000" y="685800"/>
            <a:ext cx="6096000" cy="3429000"/>
          </a:xfrm>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rPr dirty="0" err="1"/>
              <a:t>Parmi</a:t>
            </a:r>
            <a:r>
              <a:rPr dirty="0"/>
              <a:t> les </a:t>
            </a:r>
            <a:r>
              <a:rPr dirty="0" err="1"/>
              <a:t>enfants</a:t>
            </a:r>
            <a:r>
              <a:rPr dirty="0"/>
              <a:t> et adolescents </a:t>
            </a:r>
            <a:r>
              <a:rPr dirty="0" err="1"/>
              <a:t>âgés</a:t>
            </a:r>
            <a:r>
              <a:rPr dirty="0"/>
              <a:t> de 11 à 19 </a:t>
            </a:r>
            <a:r>
              <a:rPr dirty="0" err="1"/>
              <a:t>ans</a:t>
            </a:r>
            <a:r>
              <a:rPr dirty="0"/>
              <a:t>, 31 % </a:t>
            </a:r>
            <a:r>
              <a:rPr dirty="0" err="1" smtClean="0"/>
              <a:t>avaient</a:t>
            </a:r>
            <a:r>
              <a:rPr dirty="0" smtClean="0"/>
              <a:t> </a:t>
            </a:r>
            <a:r>
              <a:rPr dirty="0" err="1"/>
              <a:t>admis</a:t>
            </a:r>
            <a:r>
              <a:rPr dirty="0"/>
              <a:t> rater au </a:t>
            </a:r>
            <a:r>
              <a:rPr dirty="0" err="1"/>
              <a:t>moins</a:t>
            </a:r>
            <a:r>
              <a:rPr dirty="0"/>
              <a:t> un jour de </a:t>
            </a:r>
            <a:r>
              <a:rPr dirty="0" err="1"/>
              <a:t>traitement</a:t>
            </a:r>
            <a:r>
              <a:rPr dirty="0"/>
              <a:t> </a:t>
            </a:r>
            <a:r>
              <a:rPr dirty="0" err="1"/>
              <a:t>durant</a:t>
            </a:r>
            <a:r>
              <a:rPr dirty="0"/>
              <a:t> les trois </a:t>
            </a:r>
            <a:r>
              <a:rPr dirty="0" err="1"/>
              <a:t>jours</a:t>
            </a:r>
            <a:r>
              <a:rPr dirty="0"/>
              <a:t> qui </a:t>
            </a:r>
            <a:r>
              <a:rPr dirty="0" err="1"/>
              <a:t>précédaient</a:t>
            </a:r>
            <a:r>
              <a:rPr dirty="0"/>
              <a:t> </a:t>
            </a:r>
            <a:r>
              <a:rPr dirty="0" err="1"/>
              <a:t>l’interview</a:t>
            </a:r>
            <a:r>
              <a:rPr dirty="0"/>
              <a:t>. Ce </a:t>
            </a:r>
            <a:r>
              <a:rPr dirty="0" err="1"/>
              <a:t>résultat</a:t>
            </a:r>
            <a:r>
              <a:rPr dirty="0"/>
              <a:t> </a:t>
            </a:r>
            <a:r>
              <a:rPr dirty="0" err="1"/>
              <a:t>est</a:t>
            </a:r>
            <a:r>
              <a:rPr dirty="0"/>
              <a:t> </a:t>
            </a:r>
            <a:r>
              <a:rPr dirty="0" err="1"/>
              <a:t>semblable</a:t>
            </a:r>
            <a:r>
              <a:rPr dirty="0"/>
              <a:t> à </a:t>
            </a:r>
            <a:r>
              <a:rPr dirty="0" err="1"/>
              <a:t>celui</a:t>
            </a:r>
            <a:r>
              <a:rPr dirty="0"/>
              <a:t> </a:t>
            </a:r>
            <a:r>
              <a:rPr dirty="0" err="1"/>
              <a:t>rapporté</a:t>
            </a:r>
            <a:r>
              <a:rPr dirty="0"/>
              <a:t> par </a:t>
            </a:r>
            <a:r>
              <a:rPr i="1" dirty="0" err="1"/>
              <a:t>Kenu</a:t>
            </a:r>
            <a:r>
              <a:rPr i="1" dirty="0"/>
              <a:t> et al</a:t>
            </a:r>
            <a:r>
              <a:rPr dirty="0"/>
              <a:t> au Ghana </a:t>
            </a:r>
            <a:r>
              <a:rPr dirty="0" err="1"/>
              <a:t>en</a:t>
            </a:r>
            <a:r>
              <a:rPr dirty="0"/>
              <a:t> 2013 qui </a:t>
            </a:r>
            <a:r>
              <a:rPr dirty="0" err="1"/>
              <a:t>était</a:t>
            </a:r>
            <a:r>
              <a:rPr dirty="0"/>
              <a:t> de 35 </a:t>
            </a:r>
            <a:r>
              <a:rPr dirty="0" smtClean="0"/>
              <a:t>%.</a:t>
            </a:r>
            <a:r>
              <a:rPr dirty="0" smtClean="0">
                <a:latin typeface="+mj-lt"/>
                <a:ea typeface="+mj-ea"/>
                <a:cs typeface="+mj-cs"/>
                <a:sym typeface="Calibri"/>
              </a:rPr>
              <a:t>96% </a:t>
            </a:r>
            <a:r>
              <a:rPr dirty="0" err="1">
                <a:latin typeface="+mj-lt"/>
                <a:ea typeface="+mj-ea"/>
                <a:cs typeface="+mj-cs"/>
                <a:sym typeface="Calibri"/>
              </a:rPr>
              <a:t>connaissaient</a:t>
            </a:r>
            <a:r>
              <a:rPr dirty="0">
                <a:latin typeface="+mj-lt"/>
                <a:ea typeface="+mj-ea"/>
                <a:cs typeface="+mj-cs"/>
                <a:sym typeface="Calibri"/>
              </a:rPr>
              <a:t>  les </a:t>
            </a:r>
            <a:r>
              <a:rPr dirty="0" err="1">
                <a:latin typeface="+mj-lt"/>
                <a:ea typeface="+mj-ea"/>
                <a:cs typeface="+mj-cs"/>
                <a:sym typeface="Calibri"/>
              </a:rPr>
              <a:t>heures</a:t>
            </a:r>
            <a:r>
              <a:rPr dirty="0">
                <a:latin typeface="+mj-lt"/>
                <a:ea typeface="+mj-ea"/>
                <a:cs typeface="+mj-cs"/>
                <a:sym typeface="Calibri"/>
              </a:rPr>
              <a:t> </a:t>
            </a:r>
            <a:r>
              <a:rPr dirty="0" err="1">
                <a:latin typeface="+mj-lt"/>
                <a:ea typeface="+mj-ea"/>
                <a:cs typeface="+mj-cs"/>
                <a:sym typeface="Calibri"/>
              </a:rPr>
              <a:t>exactes</a:t>
            </a:r>
            <a:r>
              <a:rPr dirty="0">
                <a:latin typeface="+mj-lt"/>
                <a:ea typeface="+mj-ea"/>
                <a:cs typeface="+mj-cs"/>
                <a:sym typeface="Calibri"/>
              </a:rPr>
              <a:t> de </a:t>
            </a:r>
            <a:r>
              <a:rPr dirty="0" err="1">
                <a:latin typeface="+mj-lt"/>
                <a:ea typeface="+mj-ea"/>
                <a:cs typeface="+mj-cs"/>
                <a:sym typeface="Calibri"/>
              </a:rPr>
              <a:t>prise</a:t>
            </a:r>
            <a:r>
              <a:rPr dirty="0">
                <a:latin typeface="+mj-lt"/>
                <a:ea typeface="+mj-ea"/>
                <a:cs typeface="+mj-cs"/>
                <a:sym typeface="Calibri"/>
              </a:rPr>
              <a:t> du </a:t>
            </a:r>
            <a:r>
              <a:rPr dirty="0" err="1">
                <a:latin typeface="+mj-lt"/>
                <a:ea typeface="+mj-ea"/>
                <a:cs typeface="+mj-cs"/>
                <a:sym typeface="Calibri"/>
              </a:rPr>
              <a:t>médicament</a:t>
            </a:r>
            <a:r>
              <a:rPr dirty="0">
                <a:latin typeface="+mj-lt"/>
                <a:ea typeface="+mj-ea"/>
                <a:cs typeface="+mj-cs"/>
                <a:sym typeface="Calibri"/>
              </a:rPr>
              <a:t>. Ce </a:t>
            </a:r>
            <a:r>
              <a:rPr dirty="0" err="1">
                <a:latin typeface="+mj-lt"/>
                <a:ea typeface="+mj-ea"/>
                <a:cs typeface="+mj-cs"/>
                <a:sym typeface="Calibri"/>
              </a:rPr>
              <a:t>résultat</a:t>
            </a:r>
            <a:r>
              <a:rPr dirty="0">
                <a:latin typeface="+mj-lt"/>
                <a:ea typeface="+mj-ea"/>
                <a:cs typeface="+mj-cs"/>
                <a:sym typeface="Calibri"/>
              </a:rPr>
              <a:t> </a:t>
            </a:r>
            <a:r>
              <a:rPr dirty="0" err="1">
                <a:latin typeface="+mj-lt"/>
                <a:ea typeface="+mj-ea"/>
                <a:cs typeface="+mj-cs"/>
                <a:sym typeface="Calibri"/>
              </a:rPr>
              <a:t>est</a:t>
            </a:r>
            <a:r>
              <a:rPr dirty="0">
                <a:latin typeface="+mj-lt"/>
                <a:ea typeface="+mj-ea"/>
                <a:cs typeface="+mj-cs"/>
                <a:sym typeface="Calibri"/>
              </a:rPr>
              <a:t> </a:t>
            </a:r>
            <a:r>
              <a:rPr dirty="0" err="1">
                <a:latin typeface="+mj-lt"/>
                <a:ea typeface="+mj-ea"/>
                <a:cs typeface="+mj-cs"/>
                <a:sym typeface="Calibri"/>
              </a:rPr>
              <a:t>supérieur</a:t>
            </a:r>
            <a:r>
              <a:rPr dirty="0">
                <a:latin typeface="+mj-lt"/>
                <a:ea typeface="+mj-ea"/>
                <a:cs typeface="+mj-cs"/>
                <a:sym typeface="Calibri"/>
              </a:rPr>
              <a:t> à </a:t>
            </a:r>
            <a:r>
              <a:rPr dirty="0" err="1">
                <a:latin typeface="+mj-lt"/>
                <a:ea typeface="+mj-ea"/>
                <a:cs typeface="+mj-cs"/>
                <a:sym typeface="Calibri"/>
              </a:rPr>
              <a:t>celui</a:t>
            </a:r>
            <a:r>
              <a:rPr dirty="0">
                <a:latin typeface="+mj-lt"/>
                <a:ea typeface="+mj-ea"/>
                <a:cs typeface="+mj-cs"/>
                <a:sym typeface="Calibri"/>
              </a:rPr>
              <a:t> </a:t>
            </a:r>
            <a:r>
              <a:rPr dirty="0" err="1">
                <a:latin typeface="+mj-lt"/>
                <a:ea typeface="+mj-ea"/>
                <a:cs typeface="+mj-cs"/>
                <a:sym typeface="Calibri"/>
              </a:rPr>
              <a:t>retrouvé</a:t>
            </a:r>
            <a:r>
              <a:rPr dirty="0">
                <a:latin typeface="+mj-lt"/>
                <a:ea typeface="+mj-ea"/>
                <a:cs typeface="+mj-cs"/>
                <a:sym typeface="Calibri"/>
              </a:rPr>
              <a:t> par </a:t>
            </a:r>
            <a:r>
              <a:rPr i="1" dirty="0" err="1">
                <a:latin typeface="+mj-lt"/>
                <a:ea typeface="+mj-ea"/>
                <a:cs typeface="+mj-cs"/>
                <a:sym typeface="Calibri"/>
              </a:rPr>
              <a:t>Njom</a:t>
            </a:r>
            <a:r>
              <a:rPr i="1" dirty="0">
                <a:latin typeface="+mj-lt"/>
                <a:ea typeface="+mj-ea"/>
                <a:cs typeface="+mj-cs"/>
                <a:sym typeface="Calibri"/>
              </a:rPr>
              <a:t> et al</a:t>
            </a:r>
            <a:r>
              <a:rPr dirty="0">
                <a:latin typeface="+mj-lt"/>
                <a:ea typeface="+mj-ea"/>
                <a:cs typeface="+mj-cs"/>
                <a:sym typeface="Calibri"/>
              </a:rPr>
              <a:t> qui </a:t>
            </a:r>
            <a:r>
              <a:rPr dirty="0" err="1">
                <a:latin typeface="+mj-lt"/>
                <a:ea typeface="+mj-ea"/>
                <a:cs typeface="+mj-cs"/>
                <a:sym typeface="Calibri"/>
              </a:rPr>
              <a:t>révélait</a:t>
            </a:r>
            <a:r>
              <a:rPr dirty="0">
                <a:latin typeface="+mj-lt"/>
                <a:ea typeface="+mj-ea"/>
                <a:cs typeface="+mj-cs"/>
                <a:sym typeface="Calibri"/>
              </a:rPr>
              <a:t> un </a:t>
            </a:r>
            <a:r>
              <a:rPr dirty="0" err="1">
                <a:latin typeface="+mj-lt"/>
                <a:ea typeface="+mj-ea"/>
                <a:cs typeface="+mj-cs"/>
                <a:sym typeface="Calibri"/>
              </a:rPr>
              <a:t>taux</a:t>
            </a:r>
            <a:r>
              <a:rPr dirty="0">
                <a:latin typeface="+mj-lt"/>
                <a:ea typeface="+mj-ea"/>
                <a:cs typeface="+mj-cs"/>
                <a:sym typeface="Calibri"/>
              </a:rPr>
              <a:t> de 78 % et </a:t>
            </a:r>
            <a:r>
              <a:rPr dirty="0" err="1">
                <a:latin typeface="+mj-lt"/>
                <a:ea typeface="+mj-ea"/>
                <a:cs typeface="+mj-cs"/>
                <a:sym typeface="Calibri"/>
              </a:rPr>
              <a:t>peut</a:t>
            </a:r>
            <a:r>
              <a:rPr dirty="0">
                <a:latin typeface="+mj-lt"/>
                <a:ea typeface="+mj-ea"/>
                <a:cs typeface="+mj-cs"/>
                <a:sym typeface="Calibri"/>
              </a:rPr>
              <a:t> </a:t>
            </a:r>
            <a:r>
              <a:rPr dirty="0" err="1">
                <a:latin typeface="+mj-lt"/>
                <a:ea typeface="+mj-ea"/>
                <a:cs typeface="+mj-cs"/>
                <a:sym typeface="Calibri"/>
              </a:rPr>
              <a:t>s’expliquer</a:t>
            </a:r>
            <a:r>
              <a:rPr dirty="0">
                <a:latin typeface="+mj-lt"/>
                <a:ea typeface="+mj-ea"/>
                <a:cs typeface="+mj-cs"/>
                <a:sym typeface="Calibri"/>
              </a:rPr>
              <a:t> par le </a:t>
            </a:r>
            <a:r>
              <a:rPr dirty="0" err="1">
                <a:latin typeface="+mj-lt"/>
                <a:ea typeface="+mj-ea"/>
                <a:cs typeface="+mj-cs"/>
                <a:sym typeface="Calibri"/>
              </a:rPr>
              <a:t>stade</a:t>
            </a:r>
            <a:r>
              <a:rPr dirty="0">
                <a:latin typeface="+mj-lt"/>
                <a:ea typeface="+mj-ea"/>
                <a:cs typeface="+mj-cs"/>
                <a:sym typeface="Calibri"/>
              </a:rPr>
              <a:t> du </a:t>
            </a:r>
            <a:r>
              <a:rPr dirty="0" err="1">
                <a:latin typeface="+mj-lt"/>
                <a:ea typeface="+mj-ea"/>
                <a:cs typeface="+mj-cs"/>
                <a:sym typeface="Calibri"/>
              </a:rPr>
              <a:t>développement</a:t>
            </a:r>
            <a:r>
              <a:rPr dirty="0">
                <a:latin typeface="+mj-lt"/>
                <a:ea typeface="+mj-ea"/>
                <a:cs typeface="+mj-cs"/>
                <a:sym typeface="Calibri"/>
              </a:rPr>
              <a:t> </a:t>
            </a:r>
            <a:r>
              <a:rPr dirty="0" err="1">
                <a:latin typeface="+mj-lt"/>
                <a:ea typeface="+mj-ea"/>
                <a:cs typeface="+mj-cs"/>
                <a:sym typeface="Calibri"/>
              </a:rPr>
              <a:t>cognitif</a:t>
            </a:r>
            <a:r>
              <a:rPr dirty="0">
                <a:latin typeface="+mj-lt"/>
                <a:ea typeface="+mj-ea"/>
                <a:cs typeface="+mj-cs"/>
                <a:sym typeface="Calibri"/>
              </a:rPr>
              <a:t> de la </a:t>
            </a:r>
            <a:r>
              <a:rPr dirty="0" err="1">
                <a:latin typeface="+mj-lt"/>
                <a:ea typeface="+mj-ea"/>
                <a:cs typeface="+mj-cs"/>
                <a:sym typeface="Calibri"/>
              </a:rPr>
              <a:t>moyenne</a:t>
            </a:r>
            <a:r>
              <a:rPr dirty="0">
                <a:latin typeface="+mj-lt"/>
                <a:ea typeface="+mj-ea"/>
                <a:cs typeface="+mj-cs"/>
                <a:sym typeface="Calibri"/>
              </a:rPr>
              <a:t> </a:t>
            </a:r>
            <a:r>
              <a:rPr dirty="0" err="1">
                <a:latin typeface="+mj-lt"/>
                <a:ea typeface="+mj-ea"/>
                <a:cs typeface="+mj-cs"/>
                <a:sym typeface="Calibri"/>
              </a:rPr>
              <a:t>d’âge</a:t>
            </a:r>
            <a:r>
              <a:rPr dirty="0">
                <a:latin typeface="+mj-lt"/>
                <a:ea typeface="+mj-ea"/>
                <a:cs typeface="+mj-cs"/>
                <a:sym typeface="Calibri"/>
              </a:rPr>
              <a:t> de </a:t>
            </a:r>
            <a:r>
              <a:rPr dirty="0" err="1">
                <a:latin typeface="+mj-lt"/>
                <a:ea typeface="+mj-ea"/>
                <a:cs typeface="+mj-cs"/>
                <a:sym typeface="Calibri"/>
              </a:rPr>
              <a:t>notre</a:t>
            </a:r>
            <a:r>
              <a:rPr dirty="0">
                <a:latin typeface="+mj-lt"/>
                <a:ea typeface="+mj-ea"/>
                <a:cs typeface="+mj-cs"/>
                <a:sym typeface="Calibri"/>
              </a:rPr>
              <a:t> population </a:t>
            </a:r>
            <a:r>
              <a:rPr dirty="0" err="1">
                <a:latin typeface="+mj-lt"/>
                <a:ea typeface="+mj-ea"/>
                <a:cs typeface="+mj-cs"/>
                <a:sym typeface="Calibri"/>
              </a:rPr>
              <a:t>d’étude</a:t>
            </a:r>
            <a:r>
              <a:rPr dirty="0">
                <a:latin typeface="+mj-lt"/>
                <a:ea typeface="+mj-ea"/>
                <a:cs typeface="+mj-cs"/>
                <a:sym typeface="Calibri"/>
              </a:rPr>
              <a:t> qui </a:t>
            </a:r>
            <a:r>
              <a:rPr dirty="0" err="1">
                <a:latin typeface="+mj-lt"/>
                <a:ea typeface="+mj-ea"/>
                <a:cs typeface="+mj-cs"/>
                <a:sym typeface="Calibri"/>
              </a:rPr>
              <a:t>avait</a:t>
            </a:r>
            <a:r>
              <a:rPr dirty="0">
                <a:latin typeface="+mj-lt"/>
                <a:ea typeface="+mj-ea"/>
                <a:cs typeface="+mj-cs"/>
                <a:sym typeface="Calibri"/>
              </a:rPr>
              <a:t> un </a:t>
            </a:r>
            <a:r>
              <a:rPr dirty="0" err="1">
                <a:latin typeface="+mj-lt"/>
                <a:ea typeface="+mj-ea"/>
                <a:cs typeface="+mj-cs"/>
                <a:sym typeface="Calibri"/>
              </a:rPr>
              <a:t>âge</a:t>
            </a:r>
            <a:r>
              <a:rPr dirty="0">
                <a:latin typeface="+mj-lt"/>
                <a:ea typeface="+mj-ea"/>
                <a:cs typeface="+mj-cs"/>
                <a:sym typeface="Calibri"/>
              </a:rPr>
              <a:t> </a:t>
            </a:r>
            <a:r>
              <a:rPr dirty="0" err="1">
                <a:latin typeface="+mj-lt"/>
                <a:ea typeface="+mj-ea"/>
                <a:cs typeface="+mj-cs"/>
                <a:sym typeface="Calibri"/>
              </a:rPr>
              <a:t>compris</a:t>
            </a:r>
            <a:r>
              <a:rPr dirty="0">
                <a:latin typeface="+mj-lt"/>
                <a:ea typeface="+mj-ea"/>
                <a:cs typeface="+mj-cs"/>
                <a:sym typeface="Calibri"/>
              </a:rPr>
              <a:t> entre la Première adolescence (10-13 </a:t>
            </a:r>
            <a:r>
              <a:rPr dirty="0" err="1">
                <a:latin typeface="+mj-lt"/>
                <a:ea typeface="+mj-ea"/>
                <a:cs typeface="+mj-cs"/>
                <a:sym typeface="Calibri"/>
              </a:rPr>
              <a:t>ans</a:t>
            </a:r>
            <a:r>
              <a:rPr dirty="0">
                <a:latin typeface="+mj-lt"/>
                <a:ea typeface="+mj-ea"/>
                <a:cs typeface="+mj-cs"/>
                <a:sym typeface="Calibri"/>
              </a:rPr>
              <a:t>) et la </a:t>
            </a:r>
            <a:r>
              <a:rPr dirty="0" err="1">
                <a:latin typeface="+mj-lt"/>
                <a:ea typeface="+mj-ea"/>
                <a:cs typeface="+mj-cs"/>
                <a:sym typeface="Calibri"/>
              </a:rPr>
              <a:t>Deuxième</a:t>
            </a:r>
            <a:r>
              <a:rPr dirty="0">
                <a:latin typeface="+mj-lt"/>
                <a:ea typeface="+mj-ea"/>
                <a:cs typeface="+mj-cs"/>
                <a:sym typeface="Calibri"/>
              </a:rPr>
              <a:t> adolescence (14-16 </a:t>
            </a:r>
            <a:r>
              <a:rPr dirty="0" err="1">
                <a:latin typeface="+mj-lt"/>
                <a:ea typeface="+mj-ea"/>
                <a:cs typeface="+mj-cs"/>
                <a:sym typeface="Calibri"/>
              </a:rPr>
              <a:t>ans</a:t>
            </a:r>
            <a:r>
              <a:rPr dirty="0">
                <a:latin typeface="+mj-lt"/>
                <a:ea typeface="+mj-ea"/>
                <a:cs typeface="+mj-cs"/>
                <a:sym typeface="Calibri"/>
              </a:rPr>
              <a:t>) </a:t>
            </a:r>
            <a:r>
              <a:rPr dirty="0" err="1">
                <a:latin typeface="+mj-lt"/>
                <a:ea typeface="+mj-ea"/>
                <a:cs typeface="+mj-cs"/>
                <a:sym typeface="Calibri"/>
              </a:rPr>
              <a:t>caractérisée</a:t>
            </a:r>
            <a:r>
              <a:rPr dirty="0">
                <a:latin typeface="+mj-lt"/>
                <a:ea typeface="+mj-ea"/>
                <a:cs typeface="+mj-cs"/>
                <a:sym typeface="Calibri"/>
              </a:rPr>
              <a:t> par la </a:t>
            </a:r>
            <a:r>
              <a:rPr dirty="0" err="1">
                <a:latin typeface="+mj-lt"/>
                <a:ea typeface="+mj-ea"/>
                <a:cs typeface="+mj-cs"/>
                <a:sym typeface="Calibri"/>
              </a:rPr>
              <a:t>pensée</a:t>
            </a:r>
            <a:r>
              <a:rPr dirty="0">
                <a:latin typeface="+mj-lt"/>
                <a:ea typeface="+mj-ea"/>
                <a:cs typeface="+mj-cs"/>
                <a:sym typeface="Calibri"/>
              </a:rPr>
              <a:t> </a:t>
            </a:r>
            <a:r>
              <a:rPr dirty="0" err="1">
                <a:latin typeface="+mj-lt"/>
                <a:ea typeface="+mj-ea"/>
                <a:cs typeface="+mj-cs"/>
                <a:sym typeface="Calibri"/>
              </a:rPr>
              <a:t>concrète</a:t>
            </a:r>
            <a:r>
              <a:rPr dirty="0">
                <a:latin typeface="+mj-lt"/>
                <a:ea typeface="+mj-ea"/>
                <a:cs typeface="+mj-cs"/>
                <a:sym typeface="Calibri"/>
              </a:rPr>
              <a:t>, </a:t>
            </a:r>
            <a:r>
              <a:rPr dirty="0" err="1" smtClean="0">
                <a:latin typeface="+mj-lt"/>
                <a:ea typeface="+mj-ea"/>
                <a:cs typeface="+mj-cs"/>
                <a:sym typeface="Calibri"/>
              </a:rPr>
              <a:t>une</a:t>
            </a:r>
            <a:r>
              <a:rPr dirty="0" smtClean="0">
                <a:latin typeface="+mj-lt"/>
                <a:ea typeface="+mj-ea"/>
                <a:cs typeface="+mj-cs"/>
                <a:sym typeface="Calibri"/>
              </a:rPr>
              <a:t> </a:t>
            </a:r>
            <a:r>
              <a:rPr dirty="0" err="1">
                <a:latin typeface="+mj-lt"/>
                <a:ea typeface="+mj-ea"/>
                <a:cs typeface="+mj-cs"/>
                <a:sym typeface="Calibri"/>
              </a:rPr>
              <a:t>interprétation</a:t>
            </a:r>
            <a:r>
              <a:rPr dirty="0">
                <a:latin typeface="+mj-lt"/>
                <a:ea typeface="+mj-ea"/>
                <a:cs typeface="+mj-cs"/>
                <a:sym typeface="Calibri"/>
              </a:rPr>
              <a:t> </a:t>
            </a:r>
            <a:r>
              <a:rPr dirty="0" err="1">
                <a:latin typeface="+mj-lt"/>
                <a:ea typeface="+mj-ea"/>
                <a:cs typeface="+mj-cs"/>
                <a:sym typeface="Calibri"/>
              </a:rPr>
              <a:t>littérale</a:t>
            </a:r>
            <a:r>
              <a:rPr dirty="0">
                <a:latin typeface="+mj-lt"/>
                <a:ea typeface="+mj-ea"/>
                <a:cs typeface="+mj-cs"/>
                <a:sym typeface="Calibri"/>
              </a:rPr>
              <a:t> des </a:t>
            </a:r>
            <a:r>
              <a:rPr dirty="0" err="1">
                <a:latin typeface="+mj-lt"/>
                <a:ea typeface="+mj-ea"/>
                <a:cs typeface="+mj-cs"/>
                <a:sym typeface="Calibri"/>
              </a:rPr>
              <a:t>idées</a:t>
            </a:r>
            <a:r>
              <a:rPr dirty="0">
                <a:latin typeface="+mj-lt"/>
                <a:ea typeface="+mj-ea"/>
                <a:cs typeface="+mj-cs"/>
                <a:sym typeface="Calibri"/>
              </a:rPr>
              <a:t> et la </a:t>
            </a:r>
            <a:r>
              <a:rPr dirty="0" err="1">
                <a:latin typeface="+mj-lt"/>
                <a:ea typeface="+mj-ea"/>
                <a:cs typeface="+mj-cs"/>
                <a:sym typeface="Calibri"/>
              </a:rPr>
              <a:t>capacité</a:t>
            </a:r>
            <a:r>
              <a:rPr dirty="0">
                <a:latin typeface="+mj-lt"/>
                <a:ea typeface="+mj-ea"/>
                <a:cs typeface="+mj-cs"/>
                <a:sym typeface="Calibri"/>
              </a:rPr>
              <a:t> de </a:t>
            </a:r>
            <a:r>
              <a:rPr dirty="0" err="1">
                <a:latin typeface="+mj-lt"/>
                <a:ea typeface="+mj-ea"/>
                <a:cs typeface="+mj-cs"/>
                <a:sym typeface="Calibri"/>
              </a:rPr>
              <a:t>conceptualiser</a:t>
            </a:r>
            <a:r>
              <a:rPr dirty="0">
                <a:latin typeface="+mj-lt"/>
                <a:ea typeface="+mj-ea"/>
                <a:cs typeface="+mj-cs"/>
                <a:sym typeface="Calibri"/>
              </a:rPr>
              <a:t> les </a:t>
            </a:r>
            <a:r>
              <a:rPr dirty="0" err="1">
                <a:latin typeface="+mj-lt"/>
                <a:ea typeface="+mj-ea"/>
                <a:cs typeface="+mj-cs"/>
                <a:sym typeface="Calibri"/>
              </a:rPr>
              <a:t>idées</a:t>
            </a:r>
            <a:r>
              <a:rPr dirty="0">
                <a:latin typeface="+mj-lt"/>
                <a:ea typeface="+mj-ea"/>
                <a:cs typeface="+mj-cs"/>
                <a:sym typeface="Calibri"/>
              </a:rPr>
              <a:t> </a:t>
            </a:r>
            <a:r>
              <a:rPr dirty="0" err="1">
                <a:latin typeface="+mj-lt"/>
                <a:ea typeface="+mj-ea"/>
                <a:cs typeface="+mj-cs"/>
                <a:sym typeface="Calibri"/>
              </a:rPr>
              <a:t>abstraites</a:t>
            </a:r>
            <a:r>
              <a:rPr dirty="0">
                <a:latin typeface="+mj-lt"/>
                <a:ea typeface="+mj-ea"/>
                <a:cs typeface="+mj-cs"/>
                <a:sym typeface="Calibri"/>
              </a:rPr>
              <a:t>  </a:t>
            </a:r>
          </a:p>
        </p:txBody>
      </p:sp>
    </p:spTree>
    <p:extLst>
      <p:ext uri="{BB962C8B-B14F-4D97-AF65-F5344CB8AC3E}">
        <p14:creationId xmlns:p14="http://schemas.microsoft.com/office/powerpoint/2010/main" val="85478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notre étude, Le</a:t>
            </a:r>
            <a:r>
              <a:rPr lang="fr-FR" sz="1200" kern="1200" baseline="0" dirty="0" smtClean="0">
                <a:solidFill>
                  <a:schemeClr val="tx1"/>
                </a:solidFill>
                <a:effectLst/>
                <a:latin typeface="+mn-lt"/>
                <a:ea typeface="+mn-ea"/>
                <a:cs typeface="+mn-cs"/>
              </a:rPr>
              <a:t> taux de passage des enfants et adolescents des stades avancés </a:t>
            </a:r>
            <a:r>
              <a:rPr lang="fr-FR" sz="1200" kern="1200" dirty="0" smtClean="0">
                <a:solidFill>
                  <a:schemeClr val="tx1"/>
                </a:solidFill>
                <a:effectLst/>
                <a:latin typeface="+mn-lt"/>
                <a:ea typeface="+mn-ea"/>
                <a:cs typeface="+mn-cs"/>
              </a:rPr>
              <a:t>(Stades III et IV)</a:t>
            </a:r>
            <a:r>
              <a:rPr lang="fr-FR" sz="1200" kern="1200" baseline="0" dirty="0" smtClean="0">
                <a:solidFill>
                  <a:schemeClr val="tx1"/>
                </a:solidFill>
                <a:effectLst/>
                <a:latin typeface="+mn-lt"/>
                <a:ea typeface="+mn-ea"/>
                <a:cs typeface="+mn-cs"/>
              </a:rPr>
              <a:t> aux stades précoces (Stades I et II) de la classification OMS du SIDA après l’ETP était évaluer à un taux de 97% témoignant ainsi de l’efficacité de l’ETP. </a:t>
            </a:r>
            <a:r>
              <a:rPr lang="fr-FR" sz="1200" kern="1200" dirty="0" smtClean="0">
                <a:solidFill>
                  <a:schemeClr val="tx1"/>
                </a:solidFill>
                <a:effectLst/>
                <a:latin typeface="+mn-lt"/>
                <a:ea typeface="+mn-ea"/>
                <a:cs typeface="+mn-cs"/>
              </a:rPr>
              <a:t>Ces résultats sont largement supérieurs à ceux retrouvés par </a:t>
            </a:r>
            <a:r>
              <a:rPr lang="fr-FR" sz="1200" i="1" kern="1200" dirty="0" smtClean="0">
                <a:solidFill>
                  <a:schemeClr val="tx1"/>
                </a:solidFill>
                <a:effectLst/>
                <a:latin typeface="+mn-lt"/>
                <a:ea typeface="+mn-ea"/>
                <a:cs typeface="+mn-cs"/>
              </a:rPr>
              <a:t>Mumburi et al. </a:t>
            </a:r>
            <a:r>
              <a:rPr lang="fr-FR" sz="1200" kern="1200" dirty="0" smtClean="0">
                <a:solidFill>
                  <a:schemeClr val="tx1"/>
                </a:solidFill>
                <a:effectLst/>
                <a:latin typeface="+mn-lt"/>
                <a:ea typeface="+mn-ea"/>
                <a:cs typeface="+mn-cs"/>
              </a:rPr>
              <a:t>en Tanzanie qui était de 46,45 % pour les enfants aux stades précoces versus 53,55 % d’enfants étant aux stades avancés de la classification </a:t>
            </a:r>
            <a:r>
              <a:rPr lang="fr-FR" sz="1200" kern="1200" dirty="0" err="1" smtClean="0">
                <a:solidFill>
                  <a:schemeClr val="tx1"/>
                </a:solidFill>
                <a:effectLst/>
                <a:latin typeface="+mn-lt"/>
                <a:ea typeface="+mn-ea"/>
                <a:cs typeface="+mn-cs"/>
              </a:rPr>
              <a:t>OMS.La</a:t>
            </a:r>
            <a:r>
              <a:rPr lang="fr-FR" sz="1200" kern="1200" dirty="0" smtClean="0">
                <a:solidFill>
                  <a:schemeClr val="tx1"/>
                </a:solidFill>
                <a:effectLst/>
                <a:latin typeface="+mn-lt"/>
                <a:ea typeface="+mn-ea"/>
                <a:cs typeface="+mn-cs"/>
              </a:rPr>
              <a:t> totalité de notre population d’étude était sous TARV, résultat différent de celui rapporté par </a:t>
            </a:r>
            <a:r>
              <a:rPr lang="fr-FR" sz="1200" i="1" kern="1200" dirty="0" smtClean="0">
                <a:solidFill>
                  <a:schemeClr val="tx1"/>
                </a:solidFill>
                <a:effectLst/>
                <a:latin typeface="+mn-lt"/>
                <a:ea typeface="+mn-ea"/>
                <a:cs typeface="+mn-cs"/>
              </a:rPr>
              <a:t>Mumburi et al.</a:t>
            </a:r>
            <a:r>
              <a:rPr lang="fr-FR" sz="1200" kern="1200" dirty="0" smtClean="0">
                <a:solidFill>
                  <a:schemeClr val="tx1"/>
                </a:solidFill>
                <a:effectLst/>
                <a:latin typeface="+mn-lt"/>
                <a:ea typeface="+mn-ea"/>
                <a:cs typeface="+mn-cs"/>
              </a:rPr>
              <a:t> en Tanzanie. Ces chiffres élevés peuvent  s’expliquer par le fait que notre étude a été réalisée dans un CTA spécialisé dans la PEC du VIH avec un personnel de santé expérimenté dans le domaine contrairement à celle de </a:t>
            </a:r>
            <a:r>
              <a:rPr lang="fr-FR" sz="1200" i="1" kern="1200" dirty="0" smtClean="0">
                <a:solidFill>
                  <a:schemeClr val="tx1"/>
                </a:solidFill>
                <a:effectLst/>
                <a:latin typeface="+mn-lt"/>
                <a:ea typeface="+mn-ea"/>
                <a:cs typeface="+mn-cs"/>
              </a:rPr>
              <a:t>Mumburi et al</a:t>
            </a:r>
            <a:r>
              <a:rPr lang="fr-FR" sz="1200" kern="1200" dirty="0" smtClean="0">
                <a:solidFill>
                  <a:schemeClr val="tx1"/>
                </a:solidFill>
                <a:effectLst/>
                <a:latin typeface="+mn-lt"/>
                <a:ea typeface="+mn-ea"/>
                <a:cs typeface="+mn-cs"/>
              </a:rPr>
              <a:t>. en Tanzanie qui a été réalisée dans un centre médical qui prend en charge toutes les spécialités de manière générale.</a:t>
            </a:r>
          </a:p>
          <a:p>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50A18EA8-18A3-48D4-A0E7-C587A6A0F4C3}" type="slidenum">
              <a:rPr lang="fr-FR" smtClean="0"/>
              <a:t>15</a:t>
            </a:fld>
            <a:endParaRPr lang="fr-FR"/>
          </a:p>
        </p:txBody>
      </p:sp>
    </p:spTree>
    <p:extLst>
      <p:ext uri="{BB962C8B-B14F-4D97-AF65-F5344CB8AC3E}">
        <p14:creationId xmlns:p14="http://schemas.microsoft.com/office/powerpoint/2010/main" val="141747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xfrm>
            <a:off x="381000" y="685800"/>
            <a:ext cx="6096000" cy="3429000"/>
          </a:xfrm>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r>
              <a:rPr dirty="0" err="1"/>
              <a:t>Parmi</a:t>
            </a:r>
            <a:r>
              <a:rPr dirty="0"/>
              <a:t> les 65 </a:t>
            </a:r>
            <a:r>
              <a:rPr dirty="0" err="1"/>
              <a:t>enfants</a:t>
            </a:r>
            <a:r>
              <a:rPr dirty="0"/>
              <a:t> et adolescents qui </a:t>
            </a:r>
            <a:r>
              <a:rPr dirty="0" err="1"/>
              <a:t>avaient</a:t>
            </a:r>
            <a:r>
              <a:rPr dirty="0"/>
              <a:t> </a:t>
            </a:r>
            <a:r>
              <a:rPr dirty="0" err="1"/>
              <a:t>une</a:t>
            </a:r>
            <a:r>
              <a:rPr dirty="0"/>
              <a:t> charge </a:t>
            </a:r>
            <a:r>
              <a:rPr dirty="0" err="1"/>
              <a:t>virale</a:t>
            </a:r>
            <a:r>
              <a:rPr dirty="0"/>
              <a:t> </a:t>
            </a:r>
            <a:r>
              <a:rPr dirty="0" err="1"/>
              <a:t>détectable</a:t>
            </a:r>
            <a:r>
              <a:rPr dirty="0"/>
              <a:t> </a:t>
            </a:r>
            <a:r>
              <a:rPr dirty="0" err="1"/>
              <a:t>avant</a:t>
            </a:r>
            <a:r>
              <a:rPr dirty="0"/>
              <a:t> </a:t>
            </a:r>
            <a:r>
              <a:rPr dirty="0" err="1"/>
              <a:t>l’ETP</a:t>
            </a:r>
            <a:r>
              <a:rPr dirty="0"/>
              <a:t>, plus de la </a:t>
            </a:r>
            <a:r>
              <a:rPr dirty="0" err="1"/>
              <a:t>moitié</a:t>
            </a:r>
            <a:r>
              <a:rPr dirty="0"/>
              <a:t> (53,85 %) </a:t>
            </a:r>
            <a:r>
              <a:rPr dirty="0" err="1"/>
              <a:t>ont</a:t>
            </a:r>
            <a:r>
              <a:rPr dirty="0"/>
              <a:t> </a:t>
            </a:r>
            <a:r>
              <a:rPr dirty="0" err="1"/>
              <a:t>atteint</a:t>
            </a:r>
            <a:r>
              <a:rPr dirty="0"/>
              <a:t>  </a:t>
            </a:r>
            <a:r>
              <a:rPr dirty="0" err="1"/>
              <a:t>une</a:t>
            </a:r>
            <a:r>
              <a:rPr dirty="0"/>
              <a:t> suppression </a:t>
            </a:r>
            <a:r>
              <a:rPr dirty="0" err="1"/>
              <a:t>virale</a:t>
            </a:r>
            <a:r>
              <a:rPr dirty="0"/>
              <a:t> après les séances </a:t>
            </a:r>
            <a:r>
              <a:rPr dirty="0" err="1"/>
              <a:t>d’ETP</a:t>
            </a:r>
            <a:r>
              <a:rPr dirty="0"/>
              <a:t>. Sur les 133 </a:t>
            </a:r>
            <a:r>
              <a:rPr dirty="0" err="1"/>
              <a:t>enfants</a:t>
            </a:r>
            <a:r>
              <a:rPr dirty="0"/>
              <a:t> et adolescents qui </a:t>
            </a:r>
            <a:r>
              <a:rPr dirty="0" err="1"/>
              <a:t>avaient</a:t>
            </a:r>
            <a:r>
              <a:rPr dirty="0"/>
              <a:t> </a:t>
            </a:r>
            <a:r>
              <a:rPr dirty="0" err="1"/>
              <a:t>une</a:t>
            </a:r>
            <a:r>
              <a:rPr dirty="0"/>
              <a:t> charge </a:t>
            </a:r>
            <a:r>
              <a:rPr dirty="0" err="1"/>
              <a:t>virale</a:t>
            </a:r>
            <a:r>
              <a:rPr dirty="0"/>
              <a:t> </a:t>
            </a:r>
            <a:r>
              <a:rPr dirty="0" err="1"/>
              <a:t>indétectable</a:t>
            </a:r>
            <a:r>
              <a:rPr dirty="0"/>
              <a:t> </a:t>
            </a:r>
            <a:r>
              <a:rPr dirty="0" err="1"/>
              <a:t>avant</a:t>
            </a:r>
            <a:r>
              <a:rPr dirty="0"/>
              <a:t> </a:t>
            </a:r>
            <a:r>
              <a:rPr dirty="0" err="1"/>
              <a:t>l’ETP</a:t>
            </a:r>
            <a:r>
              <a:rPr dirty="0"/>
              <a:t>, </a:t>
            </a:r>
            <a:r>
              <a:rPr dirty="0" smtClean="0"/>
              <a:t>75,94 % </a:t>
            </a:r>
            <a:r>
              <a:rPr dirty="0" err="1"/>
              <a:t>ont</a:t>
            </a:r>
            <a:r>
              <a:rPr dirty="0"/>
              <a:t> </a:t>
            </a:r>
            <a:r>
              <a:rPr dirty="0" err="1"/>
              <a:t>pu</a:t>
            </a:r>
            <a:r>
              <a:rPr dirty="0"/>
              <a:t> </a:t>
            </a:r>
            <a:r>
              <a:rPr dirty="0" err="1"/>
              <a:t>maintenir</a:t>
            </a:r>
            <a:r>
              <a:rPr dirty="0"/>
              <a:t> </a:t>
            </a:r>
            <a:r>
              <a:rPr dirty="0" err="1"/>
              <a:t>une</a:t>
            </a:r>
            <a:r>
              <a:rPr dirty="0"/>
              <a:t> suppression </a:t>
            </a:r>
            <a:r>
              <a:rPr dirty="0" err="1"/>
              <a:t>virale</a:t>
            </a:r>
            <a:r>
              <a:rPr dirty="0"/>
              <a:t> après les séances </a:t>
            </a:r>
            <a:r>
              <a:rPr dirty="0" err="1"/>
              <a:t>d’ETP</a:t>
            </a:r>
            <a:r>
              <a:rPr dirty="0"/>
              <a:t>. L’ETP a </a:t>
            </a:r>
            <a:r>
              <a:rPr dirty="0" err="1"/>
              <a:t>impacté</a:t>
            </a:r>
            <a:r>
              <a:rPr dirty="0"/>
              <a:t> de </a:t>
            </a:r>
            <a:r>
              <a:rPr dirty="0" err="1"/>
              <a:t>manière</a:t>
            </a:r>
            <a:r>
              <a:rPr dirty="0"/>
              <a:t> </a:t>
            </a:r>
            <a:r>
              <a:rPr dirty="0" err="1"/>
              <a:t>significative</a:t>
            </a:r>
            <a:r>
              <a:rPr dirty="0"/>
              <a:t> (p</a:t>
            </a:r>
            <a:r>
              <a:rPr b="1" dirty="0"/>
              <a:t>˂</a:t>
            </a:r>
            <a:r>
              <a:rPr dirty="0"/>
              <a:t>0,0001) </a:t>
            </a:r>
            <a:r>
              <a:rPr dirty="0" err="1"/>
              <a:t>l’évolution</a:t>
            </a:r>
            <a:r>
              <a:rPr dirty="0"/>
              <a:t> de la charge </a:t>
            </a:r>
            <a:r>
              <a:rPr dirty="0" err="1"/>
              <a:t>virale</a:t>
            </a:r>
            <a:r>
              <a:rPr dirty="0"/>
              <a:t> chez des patients avec </a:t>
            </a:r>
            <a:r>
              <a:rPr dirty="0" err="1"/>
              <a:t>une</a:t>
            </a:r>
            <a:r>
              <a:rPr dirty="0"/>
              <a:t> CV </a:t>
            </a:r>
            <a:r>
              <a:rPr dirty="0" err="1"/>
              <a:t>indétectable</a:t>
            </a:r>
            <a:r>
              <a:rPr dirty="0"/>
              <a:t> </a:t>
            </a:r>
            <a:r>
              <a:rPr dirty="0" err="1"/>
              <a:t>avant</a:t>
            </a:r>
            <a:r>
              <a:rPr dirty="0"/>
              <a:t> </a:t>
            </a:r>
            <a:r>
              <a:rPr dirty="0" err="1"/>
              <a:t>l’ETP</a:t>
            </a:r>
            <a:r>
              <a:rPr dirty="0"/>
              <a:t> </a:t>
            </a:r>
          </a:p>
        </p:txBody>
      </p:sp>
    </p:spTree>
    <p:extLst>
      <p:ext uri="{BB962C8B-B14F-4D97-AF65-F5344CB8AC3E}">
        <p14:creationId xmlns:p14="http://schemas.microsoft.com/office/powerpoint/2010/main" val="39313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xfrm>
            <a:off x="381000" y="685800"/>
            <a:ext cx="6096000" cy="3429000"/>
          </a:xfrm>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rPr dirty="0" err="1"/>
              <a:t>Dans</a:t>
            </a:r>
            <a:r>
              <a:rPr dirty="0"/>
              <a:t> </a:t>
            </a:r>
            <a:r>
              <a:rPr dirty="0" err="1"/>
              <a:t>notre</a:t>
            </a:r>
            <a:r>
              <a:rPr dirty="0"/>
              <a:t> </a:t>
            </a:r>
            <a:r>
              <a:rPr dirty="0" err="1"/>
              <a:t>étude</a:t>
            </a:r>
            <a:r>
              <a:rPr dirty="0"/>
              <a:t>, la </a:t>
            </a:r>
            <a:r>
              <a:rPr dirty="0" err="1"/>
              <a:t>révélation</a:t>
            </a:r>
            <a:r>
              <a:rPr dirty="0"/>
              <a:t> progressive du </a:t>
            </a:r>
            <a:r>
              <a:rPr dirty="0" err="1"/>
              <a:t>statut</a:t>
            </a:r>
            <a:r>
              <a:rPr dirty="0"/>
              <a:t> </a:t>
            </a:r>
            <a:r>
              <a:rPr dirty="0" err="1"/>
              <a:t>sérologique</a:t>
            </a:r>
            <a:r>
              <a:rPr dirty="0"/>
              <a:t>  VIH qui </a:t>
            </a:r>
            <a:r>
              <a:rPr dirty="0" err="1"/>
              <a:t>constitue</a:t>
            </a:r>
            <a:r>
              <a:rPr dirty="0"/>
              <a:t> un des grands axes </a:t>
            </a:r>
            <a:r>
              <a:rPr dirty="0" err="1"/>
              <a:t>pédagogiques</a:t>
            </a:r>
            <a:r>
              <a:rPr dirty="0"/>
              <a:t> de </a:t>
            </a:r>
            <a:r>
              <a:rPr dirty="0" err="1"/>
              <a:t>l’ETP</a:t>
            </a:r>
            <a:r>
              <a:rPr dirty="0"/>
              <a:t> </a:t>
            </a:r>
            <a:r>
              <a:rPr dirty="0" err="1"/>
              <a:t>n’impactait</a:t>
            </a:r>
            <a:r>
              <a:rPr dirty="0"/>
              <a:t> pas de </a:t>
            </a:r>
            <a:r>
              <a:rPr dirty="0" err="1"/>
              <a:t>manière</a:t>
            </a:r>
            <a:r>
              <a:rPr dirty="0"/>
              <a:t> </a:t>
            </a:r>
            <a:r>
              <a:rPr dirty="0" err="1"/>
              <a:t>statistiquement</a:t>
            </a:r>
            <a:r>
              <a:rPr dirty="0"/>
              <a:t> </a:t>
            </a:r>
            <a:r>
              <a:rPr dirty="0" err="1"/>
              <a:t>significative</a:t>
            </a:r>
            <a:r>
              <a:rPr dirty="0"/>
              <a:t> </a:t>
            </a:r>
            <a:r>
              <a:rPr dirty="0" err="1"/>
              <a:t>l’évolution</a:t>
            </a:r>
            <a:r>
              <a:rPr dirty="0"/>
              <a:t> de la charge </a:t>
            </a:r>
            <a:r>
              <a:rPr dirty="0" err="1"/>
              <a:t>virale</a:t>
            </a:r>
            <a:r>
              <a:rPr dirty="0"/>
              <a:t>. </a:t>
            </a:r>
            <a:r>
              <a:rPr dirty="0" err="1"/>
              <a:t>Ces</a:t>
            </a:r>
            <a:r>
              <a:rPr dirty="0"/>
              <a:t> </a:t>
            </a:r>
            <a:r>
              <a:rPr dirty="0" err="1"/>
              <a:t>résultats</a:t>
            </a:r>
            <a:r>
              <a:rPr dirty="0"/>
              <a:t> </a:t>
            </a:r>
            <a:r>
              <a:rPr dirty="0" err="1"/>
              <a:t>sont</a:t>
            </a:r>
            <a:r>
              <a:rPr dirty="0"/>
              <a:t> </a:t>
            </a:r>
            <a:r>
              <a:rPr dirty="0" err="1"/>
              <a:t>différents</a:t>
            </a:r>
            <a:r>
              <a:rPr dirty="0"/>
              <a:t> de </a:t>
            </a:r>
            <a:r>
              <a:rPr dirty="0" err="1"/>
              <a:t>ceux</a:t>
            </a:r>
            <a:r>
              <a:rPr dirty="0"/>
              <a:t> </a:t>
            </a:r>
            <a:r>
              <a:rPr dirty="0" err="1"/>
              <a:t>retrouvés</a:t>
            </a:r>
            <a:r>
              <a:rPr dirty="0"/>
              <a:t> par </a:t>
            </a:r>
            <a:r>
              <a:rPr i="1" dirty="0"/>
              <a:t>Ferris et al</a:t>
            </a:r>
            <a:r>
              <a:rPr dirty="0"/>
              <a:t>. </a:t>
            </a:r>
            <a:r>
              <a:rPr dirty="0" err="1"/>
              <a:t>en</a:t>
            </a:r>
            <a:r>
              <a:rPr dirty="0"/>
              <a:t> </a:t>
            </a:r>
            <a:r>
              <a:rPr dirty="0" err="1"/>
              <a:t>Roumanie</a:t>
            </a:r>
            <a:r>
              <a:rPr dirty="0"/>
              <a:t> </a:t>
            </a:r>
            <a:r>
              <a:rPr dirty="0" err="1"/>
              <a:t>en</a:t>
            </a:r>
            <a:r>
              <a:rPr dirty="0"/>
              <a:t> 2007 </a:t>
            </a:r>
            <a:r>
              <a:rPr dirty="0" smtClean="0"/>
              <a:t> </a:t>
            </a:r>
            <a:r>
              <a:rPr dirty="0"/>
              <a:t>qui </a:t>
            </a:r>
            <a:r>
              <a:rPr dirty="0" err="1"/>
              <a:t>avait</a:t>
            </a:r>
            <a:r>
              <a:rPr dirty="0"/>
              <a:t> </a:t>
            </a:r>
            <a:r>
              <a:rPr dirty="0" err="1"/>
              <a:t>retrouvé</a:t>
            </a:r>
            <a:r>
              <a:rPr dirty="0"/>
              <a:t> </a:t>
            </a:r>
            <a:r>
              <a:rPr dirty="0" err="1"/>
              <a:t>une</a:t>
            </a:r>
            <a:r>
              <a:rPr dirty="0"/>
              <a:t> association </a:t>
            </a:r>
            <a:r>
              <a:rPr dirty="0" err="1"/>
              <a:t>significative</a:t>
            </a:r>
            <a:r>
              <a:rPr dirty="0"/>
              <a:t> entre </a:t>
            </a:r>
            <a:r>
              <a:rPr dirty="0" err="1"/>
              <a:t>l’absence</a:t>
            </a:r>
            <a:r>
              <a:rPr dirty="0"/>
              <a:t> de la </a:t>
            </a:r>
            <a:r>
              <a:rPr dirty="0" err="1"/>
              <a:t>révélation</a:t>
            </a:r>
            <a:r>
              <a:rPr dirty="0"/>
              <a:t> du </a:t>
            </a:r>
            <a:r>
              <a:rPr dirty="0" err="1"/>
              <a:t>statut</a:t>
            </a:r>
            <a:r>
              <a:rPr dirty="0"/>
              <a:t> </a:t>
            </a:r>
            <a:r>
              <a:rPr dirty="0" err="1"/>
              <a:t>sérologique</a:t>
            </a:r>
            <a:r>
              <a:rPr dirty="0"/>
              <a:t> VIH et la progression de la </a:t>
            </a:r>
            <a:r>
              <a:rPr dirty="0" err="1" smtClean="0"/>
              <a:t>maladie</a:t>
            </a:r>
            <a:r>
              <a:rPr dirty="0" smtClean="0"/>
              <a:t>. </a:t>
            </a:r>
            <a:r>
              <a:rPr dirty="0"/>
              <a:t>La </a:t>
            </a:r>
            <a:r>
              <a:rPr dirty="0" err="1"/>
              <a:t>différence</a:t>
            </a:r>
            <a:r>
              <a:rPr dirty="0"/>
              <a:t> entre </a:t>
            </a:r>
            <a:r>
              <a:rPr dirty="0" err="1"/>
              <a:t>ces</a:t>
            </a:r>
            <a:r>
              <a:rPr dirty="0"/>
              <a:t> </a:t>
            </a:r>
            <a:r>
              <a:rPr dirty="0" err="1"/>
              <a:t>résultats</a:t>
            </a:r>
            <a:r>
              <a:rPr dirty="0"/>
              <a:t> </a:t>
            </a:r>
            <a:r>
              <a:rPr dirty="0" err="1"/>
              <a:t>peut</a:t>
            </a:r>
            <a:r>
              <a:rPr dirty="0"/>
              <a:t> </a:t>
            </a:r>
            <a:r>
              <a:rPr dirty="0" err="1"/>
              <a:t>s’expliquer</a:t>
            </a:r>
            <a:r>
              <a:rPr dirty="0"/>
              <a:t> par le fait que </a:t>
            </a:r>
            <a:r>
              <a:rPr dirty="0" err="1"/>
              <a:t>notre</a:t>
            </a:r>
            <a:r>
              <a:rPr dirty="0"/>
              <a:t> population </a:t>
            </a:r>
            <a:r>
              <a:rPr dirty="0" err="1"/>
              <a:t>d’étude</a:t>
            </a:r>
            <a:r>
              <a:rPr dirty="0"/>
              <a:t> </a:t>
            </a:r>
            <a:r>
              <a:rPr dirty="0" err="1"/>
              <a:t>avait</a:t>
            </a:r>
            <a:r>
              <a:rPr dirty="0"/>
              <a:t> déjà </a:t>
            </a:r>
            <a:r>
              <a:rPr dirty="0" err="1"/>
              <a:t>bénéficié</a:t>
            </a:r>
            <a:r>
              <a:rPr dirty="0"/>
              <a:t> au </a:t>
            </a:r>
            <a:r>
              <a:rPr dirty="0" err="1"/>
              <a:t>préalable</a:t>
            </a:r>
            <a:r>
              <a:rPr dirty="0"/>
              <a:t> de la </a:t>
            </a:r>
            <a:r>
              <a:rPr dirty="0" err="1"/>
              <a:t>révélation</a:t>
            </a:r>
            <a:r>
              <a:rPr dirty="0"/>
              <a:t> </a:t>
            </a:r>
            <a:r>
              <a:rPr dirty="0" err="1"/>
              <a:t>partielle</a:t>
            </a:r>
            <a:r>
              <a:rPr dirty="0"/>
              <a:t> du </a:t>
            </a:r>
            <a:r>
              <a:rPr dirty="0" err="1"/>
              <a:t>statut</a:t>
            </a:r>
            <a:r>
              <a:rPr dirty="0"/>
              <a:t> VIH au minimum </a:t>
            </a:r>
            <a:r>
              <a:rPr dirty="0" err="1"/>
              <a:t>dans</a:t>
            </a:r>
            <a:r>
              <a:rPr dirty="0"/>
              <a:t> le cadre de </a:t>
            </a:r>
            <a:r>
              <a:rPr dirty="0" err="1"/>
              <a:t>l’ETP</a:t>
            </a:r>
            <a:r>
              <a:rPr dirty="0"/>
              <a:t> </a:t>
            </a:r>
            <a:r>
              <a:rPr dirty="0" err="1"/>
              <a:t>contrairement</a:t>
            </a:r>
            <a:r>
              <a:rPr dirty="0"/>
              <a:t> à </a:t>
            </a:r>
            <a:r>
              <a:rPr dirty="0" err="1"/>
              <a:t>l’étude</a:t>
            </a:r>
            <a:r>
              <a:rPr dirty="0"/>
              <a:t> </a:t>
            </a:r>
            <a:r>
              <a:rPr dirty="0" err="1"/>
              <a:t>menée</a:t>
            </a:r>
            <a:r>
              <a:rPr dirty="0"/>
              <a:t> par </a:t>
            </a:r>
            <a:r>
              <a:rPr i="1" dirty="0"/>
              <a:t>Ferris et al. </a:t>
            </a:r>
            <a:endParaRPr dirty="0"/>
          </a:p>
        </p:txBody>
      </p:sp>
    </p:spTree>
    <p:extLst>
      <p:ext uri="{BB962C8B-B14F-4D97-AF65-F5344CB8AC3E}">
        <p14:creationId xmlns:p14="http://schemas.microsoft.com/office/powerpoint/2010/main" val="261769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381000" y="685800"/>
            <a:ext cx="6096000" cy="3429000"/>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r>
              <a:rPr lang="fr-FR" dirty="0" smtClean="0"/>
              <a:t>De</a:t>
            </a:r>
            <a:r>
              <a:rPr lang="fr-FR" baseline="0" dirty="0" smtClean="0"/>
              <a:t> ces résultats</a:t>
            </a:r>
            <a:r>
              <a:rPr dirty="0" smtClean="0"/>
              <a:t>, </a:t>
            </a:r>
            <a:r>
              <a:rPr dirty="0"/>
              <a:t>nous </a:t>
            </a:r>
            <a:r>
              <a:rPr dirty="0" err="1"/>
              <a:t>pouvons</a:t>
            </a:r>
            <a:r>
              <a:rPr dirty="0"/>
              <a:t> </a:t>
            </a:r>
            <a:r>
              <a:rPr dirty="0" err="1"/>
              <a:t>tirer</a:t>
            </a:r>
            <a:r>
              <a:rPr dirty="0"/>
              <a:t> les conclusions </a:t>
            </a:r>
            <a:r>
              <a:rPr dirty="0" err="1"/>
              <a:t>suivantes</a:t>
            </a:r>
            <a:r>
              <a:rPr dirty="0"/>
              <a:t> </a:t>
            </a:r>
          </a:p>
        </p:txBody>
      </p:sp>
    </p:spTree>
    <p:extLst>
      <p:ext uri="{BB962C8B-B14F-4D97-AF65-F5344CB8AC3E}">
        <p14:creationId xmlns:p14="http://schemas.microsoft.com/office/powerpoint/2010/main" val="1155577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381000" y="685800"/>
            <a:ext cx="6096000" cy="3429000"/>
          </a:xfrm>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5648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L’infection par le VIH en pédiatrie de par son ampleur demeure une priorité de santé publique. Selon l‘ONUSIDA en 2015 sur les 1,8 millions d‘enfants de moins de 15 ans vivant avec le VIH dans le monde,90 % vivaient en Afrique subsaharienne</a:t>
            </a:r>
            <a:r>
              <a:rPr lang="fr-FR" baseline="0" dirty="0" smtClean="0"/>
              <a:t> relevant ainsi une insuffisance de </a:t>
            </a:r>
            <a:r>
              <a:rPr lang="fr-FR" baseline="0" dirty="0" err="1" smtClean="0"/>
              <a:t>retention</a:t>
            </a:r>
            <a:r>
              <a:rPr lang="fr-FR" baseline="0" dirty="0" smtClean="0"/>
              <a:t> des enfants infectés ans les </a:t>
            </a:r>
            <a:r>
              <a:rPr lang="fr-FR" baseline="0" dirty="0" err="1" smtClean="0"/>
              <a:t>soins</a:t>
            </a:r>
            <a:r>
              <a:rPr lang="fr-FR" dirty="0" err="1" smtClean="0"/>
              <a:t>.Une</a:t>
            </a:r>
            <a:r>
              <a:rPr lang="fr-FR" dirty="0" smtClean="0"/>
              <a:t> étude réalisée au Cameroun en 2014 a révélé une rétention dans les soins de 60,3% chez les adultes versus 58,8% chez les enfants.</a:t>
            </a:r>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2</a:t>
            </a:fld>
            <a:endParaRPr lang="fr-FR"/>
          </a:p>
        </p:txBody>
      </p:sp>
    </p:spTree>
    <p:extLst>
      <p:ext uri="{BB962C8B-B14F-4D97-AF65-F5344CB8AC3E}">
        <p14:creationId xmlns:p14="http://schemas.microsoft.com/office/powerpoint/2010/main" val="306216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defRPr>
                <a:latin typeface="Arial"/>
                <a:ea typeface="Arial"/>
                <a:cs typeface="Arial"/>
                <a:sym typeface="Arial"/>
              </a:defRPr>
            </a:pPr>
            <a:r>
              <a:rPr lang="fr-FR" dirty="0" smtClean="0"/>
              <a:t>En effet, en 2013 l’ONUSIDA s’est fixé pour objectif stratégique 90-90-90 chez les enfants de 0 à 19 ans infectés par le VIH d’ici</a:t>
            </a:r>
            <a:r>
              <a:rPr lang="fr-FR" baseline="0" dirty="0" smtClean="0"/>
              <a:t> 2020 à savoir a</a:t>
            </a:r>
            <a:r>
              <a:rPr lang="fr-FR" dirty="0" smtClean="0"/>
              <a:t>ccroitre à 90% le dépistage du VIH, réaliser une couverture en TARV de 90%, Permettre à 90% des enfants sous TARV d’avoir une suppression virale. L’Education thérapeutique (ETP) fait partie des stratégies qui contribuent à l’atteinte de la suppression virale à travers le contrat d’adhésion thérapeutique et le suivi du patient</a:t>
            </a:r>
            <a:r>
              <a:rPr lang="fr-FR" sz="1200" kern="1200" dirty="0" smtClean="0">
                <a:solidFill>
                  <a:schemeClr val="tx1"/>
                </a:solidFill>
                <a:latin typeface="+mn-lt"/>
                <a:ea typeface="+mn-ea"/>
                <a:cs typeface="+mn-cs"/>
                <a:sym typeface="Calibri"/>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3</a:t>
            </a:fld>
            <a:endParaRPr lang="fr-FR"/>
          </a:p>
        </p:txBody>
      </p:sp>
    </p:spTree>
    <p:extLst>
      <p:ext uri="{BB962C8B-B14F-4D97-AF65-F5344CB8AC3E}">
        <p14:creationId xmlns:p14="http://schemas.microsoft.com/office/powerpoint/2010/main" val="313931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L’école thérapeutique, stratégie innovatrice, a pour but de transmettre les compétences d’autogestion thérapeutique aux enfants et adolescents et de faciliter le processus d’annonce de leur statut </a:t>
            </a:r>
            <a:r>
              <a:rPr lang="fr-FR" dirty="0" err="1" smtClean="0"/>
              <a:t>VIH.</a:t>
            </a:r>
            <a:r>
              <a:rPr lang="fr-FR" dirty="0" err="1" smtClean="0">
                <a:latin typeface="Times New Roman"/>
                <a:ea typeface="Times New Roman"/>
                <a:cs typeface="Times New Roman"/>
                <a:sym typeface="Times New Roman"/>
              </a:rPr>
              <a:t>Les</a:t>
            </a:r>
            <a:r>
              <a:rPr lang="fr-FR" dirty="0" smtClean="0">
                <a:latin typeface="Times New Roman"/>
                <a:ea typeface="Times New Roman"/>
                <a:cs typeface="Times New Roman"/>
                <a:sym typeface="Times New Roman"/>
              </a:rPr>
              <a:t> acquisitions des dites compétences permettent l’autonomie familiale dans la gestion quotidienne du traitement de l’enfant dans un partage progressif et évolutif des compétences entre parents et enfants. Elle </a:t>
            </a:r>
            <a:r>
              <a:rPr lang="fr-FR" sz="1600" dirty="0" smtClean="0"/>
              <a:t>aide les patients et leurs familles à comprendre la maladie et le traitement, à coopérer avec les soignants, à vivre plus sainement et à améliorer l’observance.</a:t>
            </a:r>
          </a:p>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4</a:t>
            </a:fld>
            <a:endParaRPr lang="fr-FR"/>
          </a:p>
        </p:txBody>
      </p:sp>
    </p:spTree>
    <p:extLst>
      <p:ext uri="{BB962C8B-B14F-4D97-AF65-F5344CB8AC3E}">
        <p14:creationId xmlns:p14="http://schemas.microsoft.com/office/powerpoint/2010/main" val="108982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mener à bien cette étude nous</a:t>
            </a:r>
            <a:r>
              <a:rPr lang="fr-FR" baseline="0" dirty="0" smtClean="0"/>
              <a:t> nous sommes fixés comme objectif général</a:t>
            </a:r>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5</a:t>
            </a:fld>
            <a:endParaRPr lang="fr-FR"/>
          </a:p>
        </p:txBody>
      </p:sp>
    </p:spTree>
    <p:extLst>
      <p:ext uri="{BB962C8B-B14F-4D97-AF65-F5344CB8AC3E}">
        <p14:creationId xmlns:p14="http://schemas.microsoft.com/office/powerpoint/2010/main" val="133866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6</a:t>
            </a:fld>
            <a:endParaRPr lang="fr-FR"/>
          </a:p>
        </p:txBody>
      </p:sp>
    </p:spTree>
    <p:extLst>
      <p:ext uri="{BB962C8B-B14F-4D97-AF65-F5344CB8AC3E}">
        <p14:creationId xmlns:p14="http://schemas.microsoft.com/office/powerpoint/2010/main" val="218860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atteindre ces objectifs</a:t>
            </a:r>
            <a:r>
              <a:rPr lang="fr-FR" baseline="0" dirty="0" smtClean="0"/>
              <a:t> nous avons mené une…</a:t>
            </a:r>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7</a:t>
            </a:fld>
            <a:endParaRPr lang="fr-FR"/>
          </a:p>
        </p:txBody>
      </p:sp>
    </p:spTree>
    <p:extLst>
      <p:ext uri="{BB962C8B-B14F-4D97-AF65-F5344CB8AC3E}">
        <p14:creationId xmlns:p14="http://schemas.microsoft.com/office/powerpoint/2010/main" val="243664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Après obtention des autorisations et de la clairance éthique, la présentation du sujet était faite aux parents des enfants et aux adolescents </a:t>
            </a:r>
            <a:r>
              <a:rPr lang="fr-FR" dirty="0" err="1" smtClean="0"/>
              <a:t>agés</a:t>
            </a:r>
            <a:r>
              <a:rPr lang="fr-FR" dirty="0" smtClean="0"/>
              <a:t> de plus de 14 ans, tout en les assurant du respect de leur anonymat. Par la suite l’</a:t>
            </a:r>
            <a:r>
              <a:rPr lang="fr-FR" dirty="0" err="1" smtClean="0"/>
              <a:t>echelle</a:t>
            </a:r>
            <a:r>
              <a:rPr lang="fr-FR" dirty="0" smtClean="0"/>
              <a:t> d’évaluation des connaissances </a:t>
            </a:r>
            <a:r>
              <a:rPr lang="fr-FR" dirty="0" err="1" smtClean="0"/>
              <a:t>concue</a:t>
            </a:r>
            <a:r>
              <a:rPr lang="fr-FR" dirty="0" smtClean="0"/>
              <a:t> sur la base</a:t>
            </a:r>
            <a:r>
              <a:rPr lang="fr-FR" baseline="0" dirty="0" smtClean="0"/>
              <a:t> des objectifs pédagogiques de l’ETP</a:t>
            </a:r>
            <a:r>
              <a:rPr lang="fr-FR" dirty="0" smtClean="0"/>
              <a:t> en fonction de </a:t>
            </a:r>
            <a:r>
              <a:rPr lang="fr-FR" baseline="0" dirty="0" smtClean="0"/>
              <a:t>différentes classes </a:t>
            </a:r>
            <a:r>
              <a:rPr lang="fr-FR" baseline="0" dirty="0" err="1" smtClean="0"/>
              <a:t>d’age</a:t>
            </a:r>
            <a:r>
              <a:rPr lang="fr-FR" baseline="0" dirty="0" smtClean="0"/>
              <a:t> à savoir celle de 8 à10 </a:t>
            </a:r>
            <a:r>
              <a:rPr lang="fr-FR" baseline="0" dirty="0" err="1" smtClean="0"/>
              <a:t>ans,de</a:t>
            </a:r>
            <a:r>
              <a:rPr lang="fr-FR" baseline="0" dirty="0" smtClean="0"/>
              <a:t> 11 à 14 ans et de 15 à 19 ans </a:t>
            </a:r>
            <a:r>
              <a:rPr lang="fr-FR" dirty="0" smtClean="0"/>
              <a:t>était rempli par les </a:t>
            </a:r>
            <a:r>
              <a:rPr lang="fr-FR" dirty="0" err="1" smtClean="0"/>
              <a:t>enfants</a:t>
            </a:r>
            <a:r>
              <a:rPr lang="fr-FR" baseline="0" dirty="0" err="1" smtClean="0"/>
              <a:t>;</a:t>
            </a:r>
            <a:r>
              <a:rPr lang="fr-FR" dirty="0" err="1" smtClean="0"/>
              <a:t>suivi</a:t>
            </a:r>
            <a:r>
              <a:rPr lang="fr-FR" dirty="0" smtClean="0"/>
              <a:t> de la collecte des  données </a:t>
            </a:r>
            <a:r>
              <a:rPr lang="fr-FR" dirty="0" err="1" smtClean="0"/>
              <a:t>socio-démographiques</a:t>
            </a:r>
            <a:r>
              <a:rPr lang="fr-FR" dirty="0" smtClean="0"/>
              <a:t>, cliniques et biologiques à partir des dossiers </a:t>
            </a:r>
            <a:r>
              <a:rPr lang="fr-FR" dirty="0" err="1" smtClean="0"/>
              <a:t>médicaux.Nous</a:t>
            </a:r>
            <a:r>
              <a:rPr lang="fr-FR" dirty="0" smtClean="0"/>
              <a:t> terminions ensuite par l’entrée et l’analyse des données. Du point de vue statistique, l’analyse s’est faite à l’aide du logiciel </a:t>
            </a:r>
            <a:r>
              <a:rPr lang="fr-FR" dirty="0" err="1" smtClean="0"/>
              <a:t>Spss</a:t>
            </a:r>
            <a:r>
              <a:rPr lang="fr-FR" dirty="0" smtClean="0"/>
              <a:t> version 20, Le seuil de significativité était de p ˂ 0,05.</a:t>
            </a:r>
          </a:p>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8</a:t>
            </a:fld>
            <a:endParaRPr lang="fr-FR"/>
          </a:p>
        </p:txBody>
      </p:sp>
    </p:spTree>
    <p:extLst>
      <p:ext uri="{BB962C8B-B14F-4D97-AF65-F5344CB8AC3E}">
        <p14:creationId xmlns:p14="http://schemas.microsoft.com/office/powerpoint/2010/main" val="112428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Au terme de notre étude nous avons répertorié 216 patients, parmi lesquels 18 avaient des dossiers incomplets.198 ont donc été inclus</a:t>
            </a:r>
            <a:r>
              <a:rPr lang="fr-FR" baseline="0" dirty="0" smtClean="0"/>
              <a:t> parmi les quels 17% de la classe d’enfants de 8 à 10 ans, 44% de celle de 11 à 14 ans et 37% de celle de 15 à 19 ans.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B505FDC-D4D8-49C4-9C31-6AD414D2E261}" type="slidenum">
              <a:rPr lang="fr-FR" smtClean="0"/>
              <a:t>9</a:t>
            </a:fld>
            <a:endParaRPr lang="fr-FR"/>
          </a:p>
        </p:txBody>
      </p:sp>
    </p:spTree>
    <p:extLst>
      <p:ext uri="{BB962C8B-B14F-4D97-AF65-F5344CB8AC3E}">
        <p14:creationId xmlns:p14="http://schemas.microsoft.com/office/powerpoint/2010/main" val="183534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34034F-EAD3-4CA0-A4CF-4BCCA26E075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31913514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034F-EAD3-4CA0-A4CF-4BCCA26E075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1493087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034F-EAD3-4CA0-A4CF-4BCCA26E075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9508105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Texte du titre</a:t>
            </a:r>
          </a:p>
        </p:txBody>
      </p:sp>
      <p:sp>
        <p:nvSpPr>
          <p:cNvPr id="21" name="Shape 2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261884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34034F-EAD3-4CA0-A4CF-4BCCA26E075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4000442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4034F-EAD3-4CA0-A4CF-4BCCA26E075C}"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8555648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34034F-EAD3-4CA0-A4CF-4BCCA26E075C}"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1835986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34034F-EAD3-4CA0-A4CF-4BCCA26E075C}"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40581880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34034F-EAD3-4CA0-A4CF-4BCCA26E075C}"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3927191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4034F-EAD3-4CA0-A4CF-4BCCA26E075C}"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11807351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4034F-EAD3-4CA0-A4CF-4BCCA26E075C}"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526687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4034F-EAD3-4CA0-A4CF-4BCCA26E075C}"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EB246-CF97-40BE-A7E8-C55186EB7FA9}" type="slidenum">
              <a:rPr lang="en-US" smtClean="0"/>
              <a:t>‹N°›</a:t>
            </a:fld>
            <a:endParaRPr lang="en-US"/>
          </a:p>
        </p:txBody>
      </p:sp>
    </p:spTree>
    <p:extLst>
      <p:ext uri="{BB962C8B-B14F-4D97-AF65-F5344CB8AC3E}">
        <p14:creationId xmlns:p14="http://schemas.microsoft.com/office/powerpoint/2010/main" val="4721781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4034F-EAD3-4CA0-A4CF-4BCCA26E075C}"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EB246-CF97-40BE-A7E8-C55186EB7FA9}" type="slidenum">
              <a:rPr lang="en-US" smtClean="0"/>
              <a:t>‹N°›</a:t>
            </a:fld>
            <a:endParaRPr lang="en-US"/>
          </a:p>
        </p:txBody>
      </p:sp>
    </p:spTree>
    <p:extLst>
      <p:ext uri="{BB962C8B-B14F-4D97-AF65-F5344CB8AC3E}">
        <p14:creationId xmlns:p14="http://schemas.microsoft.com/office/powerpoint/2010/main" val="4272974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0931" y="3180521"/>
            <a:ext cx="9147313" cy="1861974"/>
          </a:xfrm>
        </p:spPr>
        <p:txBody>
          <a:bodyPr>
            <a:normAutofit fontScale="90000"/>
          </a:bodyPr>
          <a:lstStyle/>
          <a:p>
            <a:pPr lvl="0" hangingPunct="0">
              <a:lnSpc>
                <a:spcPct val="100000"/>
              </a:lnSpc>
              <a:spcBef>
                <a:spcPts val="0"/>
              </a:spcBef>
              <a:defRPr sz="2400" b="1"/>
            </a:pPr>
            <a:r>
              <a:rPr lang="fr-FR" sz="2400" b="1" kern="0" dirty="0">
                <a:solidFill>
                  <a:srgbClr val="000000"/>
                </a:solidFill>
                <a:latin typeface="Calibri"/>
                <a:sym typeface="Calibri"/>
              </a:rPr>
              <a:t>EVALUATION DE L'APPRENTISSAGE DU VIH ET DU TRAITEMENT ANTIRETROVIRAL CHEZ LES ENFANTS ET ADOLESCENTS INFECTES PAR LE VIH AU CENTRE DE TRAITEMENT AGRÉE DE L'HOPITAL LAQUINTINIE DE DOUALA : IMPACT DE L’ANNONCE DU STATUT VIH</a:t>
            </a:r>
            <a:br>
              <a:rPr lang="fr-FR" sz="2400" b="1" kern="0" dirty="0">
                <a:solidFill>
                  <a:srgbClr val="000000"/>
                </a:solidFill>
                <a:latin typeface="Calibri"/>
                <a:sym typeface="Calibri"/>
              </a:rPr>
            </a:br>
            <a:endParaRPr lang="en-US" dirty="0"/>
          </a:p>
        </p:txBody>
      </p:sp>
    </p:spTree>
    <p:extLst>
      <p:ext uri="{BB962C8B-B14F-4D97-AF65-F5344CB8AC3E}">
        <p14:creationId xmlns:p14="http://schemas.microsoft.com/office/powerpoint/2010/main" val="18593203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prstClr val="black"/>
                </a:solidFill>
                <a:latin typeface="Calibri Light" panose="020F0302020204030204" pitchFamily="34" charset="0"/>
                <a:cs typeface="Arial" panose="020B0604020202020204" pitchFamily="34" charset="0"/>
              </a:rPr>
              <a:t>IV- RESULTATS ET DISCUSSION (</a:t>
            </a:r>
            <a:r>
              <a:rPr lang="fr-FR" b="1" dirty="0" smtClean="0">
                <a:solidFill>
                  <a:prstClr val="black"/>
                </a:solidFill>
                <a:latin typeface="Calibri Light" panose="020F0302020204030204" pitchFamily="34" charset="0"/>
                <a:cs typeface="Arial" panose="020B0604020202020204" pitchFamily="34" charset="0"/>
              </a:rPr>
              <a:t>2/9) </a:t>
            </a:r>
            <a:endParaRPr lang="fr-FR" dirty="0">
              <a:latin typeface="Calibri Light" panose="020F0302020204030204" pitchFamily="34" charset="0"/>
            </a:endParaRPr>
          </a:p>
        </p:txBody>
      </p:sp>
      <p:sp>
        <p:nvSpPr>
          <p:cNvPr id="4" name="Rectangle 3"/>
          <p:cNvSpPr/>
          <p:nvPr/>
        </p:nvSpPr>
        <p:spPr>
          <a:xfrm>
            <a:off x="2262808" y="1166013"/>
            <a:ext cx="7029450" cy="647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anose="020B0604020202020204" pitchFamily="34" charset="0"/>
                <a:cs typeface="Arial" panose="020B0604020202020204" pitchFamily="34" charset="0"/>
              </a:rPr>
              <a:t>  Caractéristiques sociodémographiques</a:t>
            </a:r>
            <a:endParaRPr lang="fr-FR" sz="2400" b="1"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05772761"/>
              </p:ext>
            </p:extLst>
          </p:nvPr>
        </p:nvGraphicFramePr>
        <p:xfrm>
          <a:off x="1244600" y="1624013"/>
          <a:ext cx="9702800" cy="4883467"/>
        </p:xfrm>
        <a:graphic>
          <a:graphicData uri="http://schemas.openxmlformats.org/drawingml/2006/table">
            <a:tbl>
              <a:tblPr>
                <a:tableStyleId>{5C22544A-7EE6-4342-B048-85BDC9FD1C3A}</a:tableStyleId>
              </a:tblPr>
              <a:tblGrid>
                <a:gridCol w="3859264"/>
                <a:gridCol w="2617736"/>
                <a:gridCol w="3225800"/>
              </a:tblGrid>
              <a:tr h="361950">
                <a:tc rowSpan="2" gridSpan="2">
                  <a:txBody>
                    <a:bodyPr/>
                    <a:lstStyle/>
                    <a:p>
                      <a:pPr algn="l" fontAlgn="ctr"/>
                      <a:r>
                        <a:rPr lang="fr-FR" sz="1800" u="none" strike="noStrike" dirty="0">
                          <a:effectLst/>
                          <a:latin typeface="Arial" panose="020B0604020202020204" pitchFamily="34" charset="0"/>
                          <a:cs typeface="Arial" panose="020B0604020202020204" pitchFamily="34" charset="0"/>
                        </a:rPr>
                        <a:t> </a:t>
                      </a:r>
                      <a:r>
                        <a:rPr lang="fr-FR" sz="1800" b="1" u="none" strike="noStrike" dirty="0" smtClean="0">
                          <a:effectLst/>
                          <a:latin typeface="Arial" panose="020B0604020202020204" pitchFamily="34" charset="0"/>
                          <a:cs typeface="Arial" panose="020B0604020202020204" pitchFamily="34" charset="0"/>
                        </a:rPr>
                        <a:t>Variables</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fr-FR"/>
                    </a:p>
                  </a:txBody>
                  <a:tcPr/>
                </a:tc>
                <a:tc>
                  <a:txBody>
                    <a:bodyPr/>
                    <a:lstStyle/>
                    <a:p>
                      <a:pPr algn="ctr" fontAlgn="ctr"/>
                      <a:r>
                        <a:rPr lang="fr-FR" sz="1800" b="1" u="none" strike="noStrike" dirty="0">
                          <a:effectLst/>
                          <a:latin typeface="Arial" panose="020B0604020202020204" pitchFamily="34" charset="0"/>
                          <a:cs typeface="Arial" panose="020B0604020202020204" pitchFamily="34" charset="0"/>
                        </a:rPr>
                        <a:t>Enfants et adolescents</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0025">
                <a:tc gridSpan="2" vMerge="1">
                  <a:txBody>
                    <a:bodyPr/>
                    <a:lstStyle/>
                    <a:p>
                      <a:endParaRPr lang="fr-FR"/>
                    </a:p>
                  </a:txBody>
                  <a:tcPr/>
                </a:tc>
                <a:tc hMerge="1" vMerge="1">
                  <a:txBody>
                    <a:bodyPr/>
                    <a:lstStyle/>
                    <a:p>
                      <a:endParaRPr lang="fr-FR"/>
                    </a:p>
                  </a:txBody>
                  <a:tcPr/>
                </a:tc>
                <a:tc>
                  <a:txBody>
                    <a:bodyPr/>
                    <a:lstStyle/>
                    <a:p>
                      <a:pPr algn="ctr" fontAlgn="ctr"/>
                      <a:r>
                        <a:rPr lang="fr-FR" sz="1800" b="1" u="none" strike="noStrike" dirty="0">
                          <a:effectLst/>
                          <a:latin typeface="Arial" panose="020B0604020202020204" pitchFamily="34" charset="0"/>
                          <a:cs typeface="Arial" panose="020B0604020202020204" pitchFamily="34" charset="0"/>
                        </a:rPr>
                        <a:t>n (%)</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2417">
                <a:tc>
                  <a:txBody>
                    <a:bodyPr/>
                    <a:lstStyle/>
                    <a:p>
                      <a:pPr algn="l" fontAlgn="ctr"/>
                      <a:r>
                        <a:rPr lang="fr-FR" sz="1800" u="none" strike="noStrike" dirty="0">
                          <a:effectLst/>
                          <a:latin typeface="Arial" panose="020B0604020202020204" pitchFamily="34" charset="0"/>
                          <a:cs typeface="Arial" panose="020B0604020202020204" pitchFamily="34" charset="0"/>
                        </a:rPr>
                        <a:t>Age (</a:t>
                      </a:r>
                      <a:r>
                        <a:rPr lang="fr-FR" sz="1800" u="none" strike="noStrike" dirty="0" err="1">
                          <a:effectLst/>
                          <a:latin typeface="Arial" panose="020B0604020202020204" pitchFamily="34" charset="0"/>
                          <a:cs typeface="Arial" panose="020B0604020202020204" pitchFamily="34" charset="0"/>
                        </a:rPr>
                        <a:t>moy+ET</a:t>
                      </a:r>
                      <a:r>
                        <a:rPr lang="fr-FR" sz="1800" u="none" strike="noStrike" dirty="0">
                          <a:effectLst/>
                          <a:latin typeface="Arial" panose="020B0604020202020204" pitchFamily="34" charset="0"/>
                          <a:cs typeface="Arial" panose="020B0604020202020204" pitchFamily="34" charset="0"/>
                        </a:rPr>
                        <a:t>), ans</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800" u="none" strike="noStrike">
                          <a:effectLst/>
                          <a:latin typeface="Arial" panose="020B0604020202020204" pitchFamily="34" charset="0"/>
                          <a:cs typeface="Arial" panose="020B0604020202020204" pitchFamily="34" charset="0"/>
                        </a:rPr>
                        <a:t>14±3 </a:t>
                      </a:r>
                      <a:endParaRPr lang="fr-F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 </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rowSpan="3">
                  <a:txBody>
                    <a:bodyPr/>
                    <a:lstStyle/>
                    <a:p>
                      <a:pPr algn="l" fontAlgn="ctr"/>
                      <a:r>
                        <a:rPr lang="fr-FR" sz="1800" u="none" strike="noStrike" dirty="0">
                          <a:effectLst/>
                          <a:latin typeface="Arial" panose="020B0604020202020204" pitchFamily="34" charset="0"/>
                          <a:cs typeface="Arial" panose="020B0604020202020204" pitchFamily="34" charset="0"/>
                        </a:rPr>
                        <a:t> </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800" u="none" strike="noStrike" dirty="0">
                          <a:effectLst/>
                          <a:latin typeface="Arial" panose="020B0604020202020204" pitchFamily="34" charset="0"/>
                          <a:cs typeface="Arial" panose="020B0604020202020204" pitchFamily="34" charset="0"/>
                        </a:rPr>
                        <a:t>8-10</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34 (17,2)</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11-14</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a:effectLst/>
                          <a:latin typeface="Arial" panose="020B0604020202020204" pitchFamily="34" charset="0"/>
                          <a:cs typeface="Arial" panose="020B0604020202020204" pitchFamily="34" charset="0"/>
                        </a:rPr>
                        <a:t>89 (44,9)</a:t>
                      </a:r>
                      <a:endParaRPr lang="fr-F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15-19</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a:effectLst/>
                          <a:latin typeface="Arial" panose="020B0604020202020204" pitchFamily="34" charset="0"/>
                          <a:cs typeface="Arial" panose="020B0604020202020204" pitchFamily="34" charset="0"/>
                        </a:rPr>
                        <a:t>75 (37,9)</a:t>
                      </a:r>
                      <a:endParaRPr lang="fr-F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ctr"/>
                      <a:r>
                        <a:rPr lang="fr-FR" sz="1800" u="none" strike="noStrike" dirty="0">
                          <a:effectLst/>
                          <a:latin typeface="Arial" panose="020B0604020202020204" pitchFamily="34" charset="0"/>
                          <a:cs typeface="Arial" panose="020B0604020202020204" pitchFamily="34" charset="0"/>
                        </a:rPr>
                        <a:t>Sexe</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800" u="none" strike="noStrike" dirty="0">
                          <a:effectLst/>
                          <a:latin typeface="Arial" panose="020B0604020202020204" pitchFamily="34" charset="0"/>
                          <a:cs typeface="Arial" panose="020B0604020202020204" pitchFamily="34" charset="0"/>
                        </a:rPr>
                        <a:t>Féminin</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103 (52)</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rowSpan="2">
                  <a:txBody>
                    <a:bodyPr/>
                    <a:lstStyle/>
                    <a:p>
                      <a:pPr algn="l" fontAlgn="ctr"/>
                      <a:r>
                        <a:rPr lang="fr-FR" sz="1800" u="none" strike="noStrike" dirty="0">
                          <a:effectLst/>
                          <a:latin typeface="Arial" panose="020B0604020202020204" pitchFamily="34" charset="0"/>
                          <a:cs typeface="Arial" panose="020B0604020202020204" pitchFamily="34" charset="0"/>
                        </a:rPr>
                        <a:t>Statut familial de l'enfant</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fr-FR" sz="1800" u="none" strike="noStrike" dirty="0" smtClean="0">
                        <a:effectLst/>
                        <a:latin typeface="Arial" panose="020B0604020202020204" pitchFamily="34" charset="0"/>
                        <a:cs typeface="Arial" panose="020B0604020202020204" pitchFamily="34" charset="0"/>
                      </a:endParaRPr>
                    </a:p>
                    <a:p>
                      <a:pPr algn="l" fontAlgn="ctr"/>
                      <a:r>
                        <a:rPr lang="fr-FR" sz="1800" u="none" strike="noStrike" dirty="0" smtClean="0">
                          <a:effectLst/>
                          <a:latin typeface="Arial" panose="020B0604020202020204" pitchFamily="34" charset="0"/>
                          <a:cs typeface="Arial" panose="020B0604020202020204" pitchFamily="34" charset="0"/>
                        </a:rPr>
                        <a:t>Parents </a:t>
                      </a:r>
                      <a:r>
                        <a:rPr lang="fr-FR" sz="1800" u="none" strike="noStrike" dirty="0">
                          <a:effectLst/>
                          <a:latin typeface="Arial" panose="020B0604020202020204" pitchFamily="34" charset="0"/>
                          <a:cs typeface="Arial" panose="020B0604020202020204" pitchFamily="34" charset="0"/>
                        </a:rPr>
                        <a:t>vivants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800" u="none" strike="noStrike" dirty="0" smtClean="0">
                        <a:effectLst/>
                        <a:latin typeface="Arial" panose="020B0604020202020204" pitchFamily="34" charset="0"/>
                        <a:cs typeface="Arial" panose="020B0604020202020204" pitchFamily="34" charset="0"/>
                      </a:endParaRPr>
                    </a:p>
                    <a:p>
                      <a:pPr algn="ctr" fontAlgn="ctr"/>
                      <a:r>
                        <a:rPr lang="fr-FR" sz="1800" u="none" strike="noStrike" dirty="0" smtClean="0">
                          <a:effectLst/>
                          <a:latin typeface="Arial" panose="020B0604020202020204" pitchFamily="34" charset="0"/>
                          <a:cs typeface="Arial" panose="020B0604020202020204" pitchFamily="34" charset="0"/>
                        </a:rPr>
                        <a:t>75 </a:t>
                      </a:r>
                      <a:r>
                        <a:rPr lang="fr-FR" sz="1800" u="none" strike="noStrike" dirty="0">
                          <a:effectLst/>
                          <a:latin typeface="Arial" panose="020B0604020202020204" pitchFamily="34" charset="0"/>
                          <a:cs typeface="Arial" panose="020B0604020202020204" pitchFamily="34" charset="0"/>
                        </a:rPr>
                        <a:t>(37,9)</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Orphelins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123 (62,1)</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rowSpan="3">
                  <a:txBody>
                    <a:bodyPr/>
                    <a:lstStyle/>
                    <a:p>
                      <a:pPr algn="l" fontAlgn="ctr"/>
                      <a:r>
                        <a:rPr lang="fr-FR" sz="1800" u="none" strike="noStrike" dirty="0">
                          <a:effectLst/>
                          <a:latin typeface="Arial" panose="020B0604020202020204" pitchFamily="34" charset="0"/>
                          <a:cs typeface="Arial" panose="020B0604020202020204" pitchFamily="34" charset="0"/>
                        </a:rPr>
                        <a:t>Responsable de l'administration du médicament</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fr-FR" sz="1800" u="none" strike="noStrike" dirty="0" smtClean="0">
                        <a:effectLst/>
                        <a:latin typeface="Arial" panose="020B0604020202020204" pitchFamily="34" charset="0"/>
                        <a:cs typeface="Arial" panose="020B0604020202020204" pitchFamily="34" charset="0"/>
                      </a:endParaRPr>
                    </a:p>
                    <a:p>
                      <a:pPr algn="l" fontAlgn="ctr"/>
                      <a:r>
                        <a:rPr lang="fr-FR" sz="1800" u="none" strike="noStrike" dirty="0" smtClean="0">
                          <a:effectLst/>
                          <a:latin typeface="Arial" panose="020B0604020202020204" pitchFamily="34" charset="0"/>
                          <a:cs typeface="Arial" panose="020B0604020202020204" pitchFamily="34" charset="0"/>
                        </a:rPr>
                        <a:t>Mère</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96 (48,5)</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Tuteur</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80 (39,9)</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vMerge="1">
                  <a:txBody>
                    <a:bodyPr/>
                    <a:lstStyle/>
                    <a:p>
                      <a:endParaRPr lang="fr-FR"/>
                    </a:p>
                  </a:txBody>
                  <a:tcPr/>
                </a:tc>
                <a:tc>
                  <a:txBody>
                    <a:bodyPr/>
                    <a:lstStyle/>
                    <a:p>
                      <a:pPr algn="l" fontAlgn="ctr"/>
                      <a:r>
                        <a:rPr lang="fr-FR" sz="1800" u="none" strike="noStrike" dirty="0">
                          <a:effectLst/>
                          <a:latin typeface="Arial" panose="020B0604020202020204" pitchFamily="34" charset="0"/>
                          <a:cs typeface="Arial" panose="020B0604020202020204" pitchFamily="34" charset="0"/>
                        </a:rPr>
                        <a:t>Père</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23 (11,6)</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l" fontAlgn="t"/>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800" u="none" strike="noStrike">
                          <a:effectLst/>
                          <a:latin typeface="Arial" panose="020B0604020202020204" pitchFamily="34" charset="0"/>
                          <a:cs typeface="Arial" panose="020B0604020202020204" pitchFamily="34" charset="0"/>
                        </a:rPr>
                        <a:t>Institution</a:t>
                      </a:r>
                      <a:endParaRPr lang="fr-FR"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1 (1,3)</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fontAlgn="ctr"/>
                      <a:r>
                        <a:rPr lang="fr-FR" sz="1800" u="none" strike="noStrike" dirty="0">
                          <a:effectLst/>
                          <a:latin typeface="Arial" panose="020B0604020202020204" pitchFamily="34" charset="0"/>
                          <a:cs typeface="Arial" panose="020B0604020202020204" pitchFamily="34" charset="0"/>
                        </a:rPr>
                        <a:t>Statut sérologique du responsable de l’administration du médicament</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800" u="none" strike="noStrike" dirty="0">
                          <a:effectLst/>
                          <a:latin typeface="Arial" panose="020B0604020202020204" pitchFamily="34" charset="0"/>
                          <a:cs typeface="Arial" panose="020B0604020202020204" pitchFamily="34" charset="0"/>
                        </a:rPr>
                        <a:t>Positif</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108 (54,5)</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5"/>
          <p:cNvSpPr/>
          <p:nvPr/>
        </p:nvSpPr>
        <p:spPr>
          <a:xfrm>
            <a:off x="1075635" y="3417245"/>
            <a:ext cx="9658626" cy="317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075635" y="2297660"/>
            <a:ext cx="9658626" cy="316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38650" y="4267200"/>
            <a:ext cx="6381336" cy="270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5184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2165" y="1274490"/>
            <a:ext cx="5488633" cy="461665"/>
          </a:xfrm>
          <a:prstGeom prst="rect">
            <a:avLst/>
          </a:prstGeom>
        </p:spPr>
        <p:txBody>
          <a:bodyPr wrap="square">
            <a:spAutoFit/>
          </a:bodyPr>
          <a:lstStyle/>
          <a:p>
            <a:r>
              <a:rPr lang="fr-FR" dirty="0"/>
              <a:t> </a:t>
            </a:r>
            <a:r>
              <a:rPr lang="fr-FR" sz="2400" b="1" dirty="0">
                <a:latin typeface="Arial" panose="020B0604020202020204" pitchFamily="34" charset="0"/>
                <a:cs typeface="Arial" panose="020B0604020202020204" pitchFamily="34" charset="0"/>
              </a:rPr>
              <a:t>Niveau de révélation du statut VIH</a:t>
            </a:r>
          </a:p>
        </p:txBody>
      </p:sp>
      <p:sp>
        <p:nvSpPr>
          <p:cNvPr id="9" name="Titre 8"/>
          <p:cNvSpPr>
            <a:spLocks noGrp="1"/>
          </p:cNvSpPr>
          <p:nvPr>
            <p:ph type="title"/>
          </p:nvPr>
        </p:nvSpPr>
        <p:spPr/>
        <p:txBody>
          <a:bodyPr/>
          <a:lstStyle/>
          <a:p>
            <a:pPr algn="ctr"/>
            <a:r>
              <a:rPr lang="fr-FR" b="1" dirty="0">
                <a:solidFill>
                  <a:prstClr val="black"/>
                </a:solidFill>
                <a:latin typeface="Calibri Light" panose="020F0302020204030204" pitchFamily="34" charset="0"/>
                <a:cs typeface="Arial" panose="020B0604020202020204" pitchFamily="34" charset="0"/>
              </a:rPr>
              <a:t>IV- RESULTATS ET DISCUSSION </a:t>
            </a:r>
            <a:r>
              <a:rPr lang="fr-FR" b="1" dirty="0" smtClean="0">
                <a:solidFill>
                  <a:prstClr val="black"/>
                </a:solidFill>
                <a:latin typeface="Calibri Light" panose="020F0302020204030204" pitchFamily="34" charset="0"/>
                <a:cs typeface="Arial" panose="020B0604020202020204" pitchFamily="34" charset="0"/>
              </a:rPr>
              <a:t>(3/9) </a:t>
            </a:r>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729298753"/>
              </p:ext>
            </p:extLst>
          </p:nvPr>
        </p:nvGraphicFramePr>
        <p:xfrm>
          <a:off x="1461053" y="2017643"/>
          <a:ext cx="8885582" cy="3844025"/>
        </p:xfrm>
        <a:graphic>
          <a:graphicData uri="http://schemas.openxmlformats.org/drawingml/2006/table">
            <a:tbl>
              <a:tblPr firstRow="1" firstCol="1" bandRow="1"/>
              <a:tblGrid>
                <a:gridCol w="4945803"/>
                <a:gridCol w="1164873"/>
                <a:gridCol w="1309011"/>
                <a:gridCol w="1465895"/>
              </a:tblGrid>
              <a:tr h="862442">
                <a:tc>
                  <a:txBody>
                    <a:bodyPr/>
                    <a:lstStyle/>
                    <a:p>
                      <a:endParaRPr lang="fr-FR" sz="2000" dirty="0">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2000">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Effectif</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2000" dirty="0" smtClean="0">
                          <a:effectLst/>
                          <a:latin typeface="Calibri" panose="020F0502020204030204" pitchFamily="34" charset="0"/>
                          <a:ea typeface="Calibri" panose="020F0502020204030204" pitchFamily="34" charset="0"/>
                          <a:cs typeface="Times New Roman" panose="02020603050405020304" pitchFamily="18" charset="0"/>
                        </a:rPr>
                        <a:t>    Pourcentage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42669">
                <a:tc>
                  <a:txBody>
                    <a:bodyPr/>
                    <a:lstStyle/>
                    <a:p>
                      <a:endParaRPr lang="fr-FR" sz="2000">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fr-FR" sz="2000">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(n=198)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42669">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Niveau de révélation du statut VIH</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Complète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56,1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42669">
                <a:tc>
                  <a:txBody>
                    <a:bodyPr/>
                    <a:lstStyle/>
                    <a:p>
                      <a:endParaRPr lang="fr-FR" sz="2000">
                        <a:effectLst/>
                        <a:latin typeface="Calibri" panose="020F0502020204030204" pitchFamily="34" charset="0"/>
                      </a:endParaRPr>
                    </a:p>
                  </a:txBody>
                  <a:tcPr marL="68580" marR="68580" marT="0" marB="0">
                    <a:lnL>
                      <a:noFill/>
                    </a:lnL>
                    <a:lnR>
                      <a:noFill/>
                    </a:lnR>
                    <a:lnT>
                      <a:noFill/>
                    </a:lnT>
                    <a:lnB>
                      <a:noFill/>
                    </a:lnB>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Partielle</a:t>
                      </a:r>
                    </a:p>
                  </a:txBody>
                  <a:tcPr marL="68580" marR="68580" marT="0" marB="0">
                    <a:lnL>
                      <a:noFill/>
                    </a:lnL>
                    <a:lnR>
                      <a:noFill/>
                    </a:lnR>
                    <a:lnT>
                      <a:noFill/>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lnL>
                      <a:noFill/>
                    </a:lnL>
                    <a:lnR>
                      <a:noFill/>
                    </a:lnR>
                    <a:lnT>
                      <a:noFill/>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43,9</a:t>
                      </a:r>
                    </a:p>
                  </a:txBody>
                  <a:tcPr marL="68580" marR="68580" marT="0" marB="0">
                    <a:lnL>
                      <a:noFill/>
                    </a:lnL>
                    <a:lnR>
                      <a:noFill/>
                    </a:lnR>
                    <a:lnT>
                      <a:noFill/>
                    </a:lnT>
                    <a:lnB>
                      <a:noFill/>
                    </a:lnB>
                  </a:tcPr>
                </a:tc>
              </a:tr>
              <a:tr h="442669">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Révélation complète faite en présence de la famille</a:t>
                      </a:r>
                    </a:p>
                  </a:txBody>
                  <a:tcPr marL="68580" marR="68580" marT="0" marB="0">
                    <a:lnL>
                      <a:noFill/>
                    </a:lnL>
                    <a:lnR>
                      <a:noFill/>
                    </a:lnR>
                    <a:lnT>
                      <a:noFill/>
                    </a:lnT>
                    <a:lnB>
                      <a:noFill/>
                    </a:lnB>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Oui</a:t>
                      </a:r>
                    </a:p>
                  </a:txBody>
                  <a:tcPr marL="68580" marR="68580" marT="0" marB="0">
                    <a:lnL>
                      <a:noFill/>
                    </a:lnL>
                    <a:lnR>
                      <a:noFill/>
                    </a:lnR>
                    <a:lnT>
                      <a:noFill/>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lnL>
                      <a:noFill/>
                    </a:lnL>
                    <a:lnR>
                      <a:noFill/>
                    </a:lnR>
                    <a:lnT>
                      <a:noFill/>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99,1</a:t>
                      </a:r>
                    </a:p>
                  </a:txBody>
                  <a:tcPr marL="68580" marR="68580" marT="0" marB="0">
                    <a:lnL>
                      <a:noFill/>
                    </a:lnL>
                    <a:lnR>
                      <a:noFill/>
                    </a:lnR>
                    <a:lnT>
                      <a:noFill/>
                    </a:lnT>
                    <a:lnB>
                      <a:noFill/>
                    </a:lnB>
                  </a:tcPr>
                </a:tc>
              </a:tr>
              <a:tr h="442669">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Non</a:t>
                      </a:r>
                    </a:p>
                  </a:txBody>
                  <a:tcPr marL="68580" marR="68580" marT="0" marB="0">
                    <a:lnL>
                      <a:noFill/>
                    </a:lnL>
                    <a:lnR>
                      <a:noFill/>
                    </a:lnR>
                    <a:lnT>
                      <a:noFill/>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a:noFill/>
                    </a:lnL>
                    <a:lnR>
                      <a:noFill/>
                    </a:lnR>
                    <a:lnT>
                      <a:noFill/>
                    </a:lnT>
                    <a:lnB>
                      <a:noFill/>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0,9</a:t>
                      </a:r>
                    </a:p>
                  </a:txBody>
                  <a:tcPr marL="68580" marR="68580" marT="0" marB="0">
                    <a:lnL>
                      <a:noFill/>
                    </a:lnL>
                    <a:lnR>
                      <a:noFill/>
                    </a:lnR>
                    <a:lnT>
                      <a:noFill/>
                    </a:lnT>
                    <a:lnB>
                      <a:noFill/>
                    </a:lnB>
                  </a:tcPr>
                </a:tc>
              </a:tr>
              <a:tr h="442669">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1171576" y="3448050"/>
            <a:ext cx="9175059" cy="847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hape 305"/>
          <p:cNvSpPr/>
          <p:nvPr/>
        </p:nvSpPr>
        <p:spPr>
          <a:xfrm>
            <a:off x="228113" y="6053137"/>
            <a:ext cx="6504343"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a:solidFill>
                  <a:schemeClr val="accent1"/>
                </a:solidFill>
                <a:latin typeface="Arial"/>
                <a:ea typeface="Arial"/>
                <a:cs typeface="Arial"/>
                <a:sym typeface="Arial"/>
              </a:defRPr>
            </a:lvl1p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dirty="0" err="1">
                <a:ln>
                  <a:noFill/>
                </a:ln>
                <a:solidFill>
                  <a:srgbClr val="000000"/>
                </a:solidFill>
                <a:effectLst/>
                <a:uLnTx/>
                <a:uFillTx/>
                <a:latin typeface="Arial"/>
                <a:cs typeface="Arial"/>
                <a:sym typeface="Arial"/>
              </a:rPr>
              <a:t>Attwine</a:t>
            </a:r>
            <a:r>
              <a:rPr kumimoji="0" sz="1800" b="0" i="0" u="none" strike="noStrike" kern="0" cap="none" spc="0" normalizeH="0" baseline="0" noProof="0" dirty="0">
                <a:ln>
                  <a:noFill/>
                </a:ln>
                <a:solidFill>
                  <a:srgbClr val="000000"/>
                </a:solidFill>
                <a:effectLst/>
                <a:uLnTx/>
                <a:uFillTx/>
                <a:latin typeface="Arial"/>
                <a:cs typeface="Arial"/>
                <a:sym typeface="Arial"/>
              </a:rPr>
              <a:t> et al. Ouganda,2012       </a:t>
            </a:r>
            <a:r>
              <a:rPr kumimoji="0" sz="1800" b="0" i="0" u="none" strike="noStrike" kern="0" cap="none" spc="0" normalizeH="0" baseline="0" noProof="0" dirty="0" err="1">
                <a:ln>
                  <a:noFill/>
                </a:ln>
                <a:solidFill>
                  <a:srgbClr val="000000"/>
                </a:solidFill>
                <a:effectLst/>
                <a:uLnTx/>
                <a:uFillTx/>
                <a:latin typeface="Arial"/>
                <a:cs typeface="Arial"/>
                <a:sym typeface="Arial"/>
              </a:rPr>
              <a:t>Mumburi</a:t>
            </a:r>
            <a:r>
              <a:rPr kumimoji="0" sz="1800" b="0" i="0" u="none" strike="noStrike" kern="0" cap="none" spc="0" normalizeH="0" baseline="0" noProof="0" dirty="0">
                <a:ln>
                  <a:noFill/>
                </a:ln>
                <a:solidFill>
                  <a:srgbClr val="000000"/>
                </a:solidFill>
                <a:effectLst/>
                <a:uLnTx/>
                <a:uFillTx/>
                <a:latin typeface="Arial"/>
                <a:cs typeface="Arial"/>
                <a:sym typeface="Arial"/>
              </a:rPr>
              <a:t> et al. Tanzanie,2012</a:t>
            </a:r>
          </a:p>
        </p:txBody>
      </p:sp>
    </p:spTree>
    <p:extLst>
      <p:ext uri="{BB962C8B-B14F-4D97-AF65-F5344CB8AC3E}">
        <p14:creationId xmlns:p14="http://schemas.microsoft.com/office/powerpoint/2010/main" val="832521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IV- RESULTATS ET DISCUSSION (</a:t>
            </a:r>
            <a:r>
              <a:rPr lang="fr-FR" b="1" dirty="0" smtClean="0"/>
              <a:t>4/9)</a:t>
            </a:r>
            <a:endParaRPr lang="fr-FR" b="1" dirty="0"/>
          </a:p>
        </p:txBody>
      </p:sp>
      <p:pic>
        <p:nvPicPr>
          <p:cNvPr id="4" name="image7.png"/>
          <p:cNvPicPr>
            <a:picLocks/>
          </p:cNvPicPr>
          <p:nvPr/>
        </p:nvPicPr>
        <p:blipFill>
          <a:blip r:embed="rId3">
            <a:extLst/>
          </a:blip>
          <a:stretch>
            <a:fillRect/>
          </a:stretch>
        </p:blipFill>
        <p:spPr>
          <a:xfrm>
            <a:off x="566531" y="1490871"/>
            <a:ext cx="9565119" cy="3923953"/>
          </a:xfrm>
          <a:prstGeom prst="rect">
            <a:avLst/>
          </a:prstGeom>
          <a:ln w="12700">
            <a:miter lim="400000"/>
          </a:ln>
        </p:spPr>
      </p:pic>
      <p:grpSp>
        <p:nvGrpSpPr>
          <p:cNvPr id="5" name="Group 308"/>
          <p:cNvGrpSpPr/>
          <p:nvPr/>
        </p:nvGrpSpPr>
        <p:grpSpPr>
          <a:xfrm>
            <a:off x="1272208" y="5414823"/>
            <a:ext cx="7987752" cy="512336"/>
            <a:chOff x="-1" y="-1"/>
            <a:chExt cx="7987750" cy="512335"/>
          </a:xfrm>
          <a:noFill/>
        </p:grpSpPr>
        <p:sp>
          <p:nvSpPr>
            <p:cNvPr id="6" name="Shape 306"/>
            <p:cNvSpPr/>
            <p:nvPr/>
          </p:nvSpPr>
          <p:spPr>
            <a:xfrm>
              <a:off x="-1" y="-1"/>
              <a:ext cx="7987750" cy="512335"/>
            </a:xfrm>
            <a:prstGeom prst="rect">
              <a:avLst/>
            </a:prstGeom>
            <a:grpFill/>
            <a:ln w="12700" cap="flat">
              <a:solidFill>
                <a:srgbClr val="FFFFFF"/>
              </a:solidFill>
              <a:prstDash val="solid"/>
              <a:miter lim="800000"/>
            </a:ln>
            <a:effectLst/>
          </p:spPr>
          <p:txBody>
            <a:bodyPr wrap="square" lIns="45719" tIns="45719" rIns="45719" bIns="45719" numCol="1" anchor="ctr">
              <a:noAutofit/>
            </a:bodyPr>
            <a:lstStyle/>
            <a:p>
              <a:pPr algn="ctr">
                <a:defRPr sz="2000" b="1" i="1">
                  <a:solidFill>
                    <a:srgbClr val="FFFFFF"/>
                  </a:solidFill>
                  <a:latin typeface="Arial"/>
                  <a:ea typeface="Arial"/>
                  <a:cs typeface="Arial"/>
                  <a:sym typeface="Arial"/>
                </a:defRPr>
              </a:pPr>
              <a:endParaRPr/>
            </a:p>
          </p:txBody>
        </p:sp>
        <p:sp>
          <p:nvSpPr>
            <p:cNvPr id="7" name="Shape 307"/>
            <p:cNvSpPr/>
            <p:nvPr/>
          </p:nvSpPr>
          <p:spPr>
            <a:xfrm>
              <a:off x="-1" y="56113"/>
              <a:ext cx="7987750" cy="400107"/>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i="1">
                  <a:latin typeface="Arial"/>
                  <a:ea typeface="Arial"/>
                  <a:cs typeface="Arial"/>
                  <a:sym typeface="Arial"/>
                </a:defRPr>
              </a:lvl1pPr>
            </a:lstStyle>
            <a:p>
              <a:r>
                <a:rPr i="0" dirty="0" err="1"/>
                <a:t>Annonce</a:t>
              </a:r>
              <a:r>
                <a:rPr i="0" dirty="0"/>
                <a:t> </a:t>
              </a:r>
              <a:r>
                <a:rPr i="0" dirty="0" err="1"/>
                <a:t>complète</a:t>
              </a:r>
              <a:r>
                <a:rPr i="0" dirty="0"/>
                <a:t> du </a:t>
              </a:r>
              <a:r>
                <a:rPr i="0" dirty="0" err="1"/>
                <a:t>statut</a:t>
              </a:r>
              <a:r>
                <a:rPr i="0" dirty="0"/>
                <a:t> </a:t>
              </a:r>
              <a:r>
                <a:rPr i="0" dirty="0" err="1"/>
                <a:t>sérologique</a:t>
              </a:r>
              <a:r>
                <a:rPr i="0" dirty="0"/>
                <a:t> </a:t>
              </a:r>
              <a:r>
                <a:rPr i="0" dirty="0" err="1"/>
                <a:t>en</a:t>
              </a:r>
              <a:r>
                <a:rPr i="0" dirty="0"/>
                <a:t> </a:t>
              </a:r>
              <a:r>
                <a:rPr i="0" dirty="0" err="1"/>
                <a:t>fonction</a:t>
              </a:r>
              <a:r>
                <a:rPr i="0" dirty="0"/>
                <a:t> de </a:t>
              </a:r>
              <a:r>
                <a:rPr i="0" dirty="0" err="1"/>
                <a:t>l'âge</a:t>
              </a:r>
              <a:endParaRPr i="0" dirty="0"/>
            </a:p>
          </p:txBody>
        </p:sp>
      </p:grpSp>
      <p:sp>
        <p:nvSpPr>
          <p:cNvPr id="8" name="Shape 305"/>
          <p:cNvSpPr/>
          <p:nvPr/>
        </p:nvSpPr>
        <p:spPr>
          <a:xfrm>
            <a:off x="33130" y="6171238"/>
            <a:ext cx="650434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a:solidFill>
                  <a:schemeClr val="accent1"/>
                </a:solidFill>
                <a:latin typeface="Arial"/>
                <a:ea typeface="Arial"/>
                <a:cs typeface="Arial"/>
                <a:sym typeface="Arial"/>
              </a:defRPr>
            </a:lvl1pPr>
          </a:lstStyle>
          <a:p>
            <a:r>
              <a:rPr dirty="0" err="1">
                <a:solidFill>
                  <a:schemeClr val="tx1"/>
                </a:solidFill>
              </a:rPr>
              <a:t>Attwine</a:t>
            </a:r>
            <a:r>
              <a:rPr dirty="0">
                <a:solidFill>
                  <a:schemeClr val="tx1"/>
                </a:solidFill>
              </a:rPr>
              <a:t> et al. Ouganda,2012       </a:t>
            </a:r>
            <a:r>
              <a:rPr dirty="0" err="1">
                <a:solidFill>
                  <a:schemeClr val="tx1"/>
                </a:solidFill>
              </a:rPr>
              <a:t>Mumburi</a:t>
            </a:r>
            <a:r>
              <a:rPr dirty="0">
                <a:solidFill>
                  <a:schemeClr val="tx1"/>
                </a:solidFill>
              </a:rPr>
              <a:t> et al. Tanzanie,2012</a:t>
            </a:r>
          </a:p>
        </p:txBody>
      </p:sp>
      <p:sp>
        <p:nvSpPr>
          <p:cNvPr id="3" name="Ellipse 2"/>
          <p:cNvSpPr/>
          <p:nvPr/>
        </p:nvSpPr>
        <p:spPr>
          <a:xfrm>
            <a:off x="5715000" y="1934767"/>
            <a:ext cx="1114425" cy="29677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56518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1" name="Table 321"/>
          <p:cNvGraphicFramePr/>
          <p:nvPr>
            <p:extLst>
              <p:ext uri="{D42A27DB-BD31-4B8C-83A1-F6EECF244321}">
                <p14:modId xmlns:p14="http://schemas.microsoft.com/office/powerpoint/2010/main" val="847855784"/>
              </p:ext>
            </p:extLst>
          </p:nvPr>
        </p:nvGraphicFramePr>
        <p:xfrm>
          <a:off x="1979111" y="1381481"/>
          <a:ext cx="8919594" cy="1394091"/>
        </p:xfrm>
        <a:graphic>
          <a:graphicData uri="http://schemas.openxmlformats.org/drawingml/2006/table">
            <a:tbl>
              <a:tblPr firstRow="1" firstCol="1" bandRow="1"/>
              <a:tblGrid>
                <a:gridCol w="4027003"/>
                <a:gridCol w="1035816"/>
                <a:gridCol w="1437335"/>
                <a:gridCol w="892791"/>
                <a:gridCol w="1526649"/>
              </a:tblGrid>
              <a:tr h="798207">
                <a:tc>
                  <a:txBody>
                    <a:bodyPr/>
                    <a:lstStyle/>
                    <a:p>
                      <a:pPr>
                        <a:defRPr sz="1800" b="0">
                          <a:solidFill>
                            <a:srgbClr val="000000"/>
                          </a:solidFill>
                        </a:defRPr>
                      </a:pPr>
                      <a:r>
                        <a:rPr sz="1700" b="1" dirty="0">
                          <a:solidFill>
                            <a:srgbClr val="0D0D0D"/>
                          </a:solidFill>
                        </a:rPr>
                        <a:t> </a:t>
                      </a:r>
                    </a:p>
                  </a:txBody>
                  <a:tcPr marL="0" marR="0" marT="0" marB="0" anchor="b"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gridSpan="2">
                  <a:txBody>
                    <a:bodyPr/>
                    <a:lstStyle/>
                    <a:p>
                      <a:pPr algn="ctr">
                        <a:defRPr sz="1800" b="0">
                          <a:solidFill>
                            <a:srgbClr val="000000"/>
                          </a:solidFill>
                        </a:defRPr>
                      </a:pPr>
                      <a:r>
                        <a:rPr sz="1700" b="1" dirty="0">
                          <a:solidFill>
                            <a:srgbClr val="0D0D0D"/>
                          </a:solidFill>
                          <a:latin typeface="Arial"/>
                          <a:ea typeface="Arial"/>
                          <a:cs typeface="Arial"/>
                          <a:sym typeface="Arial"/>
                        </a:rPr>
                        <a:t> 
Tranche </a:t>
                      </a:r>
                      <a:r>
                        <a:rPr sz="1700" b="1" dirty="0" err="1">
                          <a:solidFill>
                            <a:srgbClr val="0D0D0D"/>
                          </a:solidFill>
                          <a:latin typeface="Arial"/>
                          <a:ea typeface="Arial"/>
                          <a:cs typeface="Arial"/>
                          <a:sym typeface="Arial"/>
                        </a:rPr>
                        <a:t>d’âge</a:t>
                      </a:r>
                      <a:r>
                        <a:rPr sz="1700" b="1" dirty="0">
                          <a:solidFill>
                            <a:srgbClr val="0D0D0D"/>
                          </a:solidFill>
                          <a:latin typeface="Arial"/>
                          <a:ea typeface="Arial"/>
                          <a:cs typeface="Arial"/>
                          <a:sym typeface="Arial"/>
                        </a:rPr>
                        <a:t> 
11-14 </a:t>
                      </a:r>
                      <a:r>
                        <a:rPr sz="1700" b="1" dirty="0" err="1">
                          <a:solidFill>
                            <a:srgbClr val="0D0D0D"/>
                          </a:solidFill>
                          <a:latin typeface="Arial"/>
                          <a:ea typeface="Arial"/>
                          <a:cs typeface="Arial"/>
                          <a:sym typeface="Arial"/>
                        </a:rPr>
                        <a:t>ans</a:t>
                      </a:r>
                      <a:endParaRPr sz="1700" b="1" dirty="0">
                        <a:solidFill>
                          <a:srgbClr val="0D0D0D"/>
                        </a:solidFill>
                        <a:latin typeface="Arial"/>
                        <a:ea typeface="Arial"/>
                        <a:cs typeface="Arial"/>
                        <a:sym typeface="Arial"/>
                      </a:endParaRPr>
                    </a:p>
                  </a:txBody>
                  <a:tcPr marL="0" marR="0" marT="0" marB="0"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l">
                        <a:defRPr sz="1700">
                          <a:solidFill>
                            <a:srgbClr val="0D0D0D"/>
                          </a:solidFill>
                          <a:latin typeface="Arial"/>
                          <a:ea typeface="Arial"/>
                          <a:cs typeface="Arial"/>
                          <a:sym typeface="Arial"/>
                        </a:defRPr>
                      </a:pPr>
                      <a:r>
                        <a:rPr dirty="0"/>
                        <a:t> </a:t>
                      </a:r>
                    </a:p>
                    <a:p>
                      <a:pPr algn="ctr">
                        <a:defRPr sz="1700">
                          <a:solidFill>
                            <a:srgbClr val="0D0D0D"/>
                          </a:solidFill>
                          <a:latin typeface="Arial"/>
                          <a:ea typeface="Arial"/>
                          <a:cs typeface="Arial"/>
                          <a:sym typeface="Arial"/>
                        </a:defRPr>
                      </a:pPr>
                      <a:r>
                        <a:rPr b="1" dirty="0"/>
                        <a:t>Tranche </a:t>
                      </a:r>
                      <a:r>
                        <a:rPr b="1" dirty="0" err="1"/>
                        <a:t>d’âge</a:t>
                      </a:r>
                      <a:r>
                        <a:rPr b="1" dirty="0"/>
                        <a:t> </a:t>
                      </a:r>
                    </a:p>
                    <a:p>
                      <a:pPr algn="ctr">
                        <a:defRPr sz="1700">
                          <a:solidFill>
                            <a:srgbClr val="0D0D0D"/>
                          </a:solidFill>
                          <a:latin typeface="Arial"/>
                          <a:ea typeface="Arial"/>
                          <a:cs typeface="Arial"/>
                          <a:sym typeface="Arial"/>
                        </a:defRPr>
                      </a:pPr>
                      <a:r>
                        <a:rPr b="1" dirty="0"/>
                        <a:t>15-19 </a:t>
                      </a:r>
                      <a:r>
                        <a:rPr b="1" dirty="0" err="1"/>
                        <a:t>ans</a:t>
                      </a:r>
                      <a:endParaRPr b="1" dirty="0"/>
                    </a:p>
                  </a:txBody>
                  <a:tcPr marL="0" marR="0" marT="0" marB="0"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hMerge="1">
                  <a:txBody>
                    <a:bodyPr/>
                    <a:lstStyle/>
                    <a:p>
                      <a:endParaRPr lang="fr-FR"/>
                    </a:p>
                  </a:txBody>
                  <a:tcPr/>
                </a:tc>
              </a:tr>
              <a:tr h="589679">
                <a:tc>
                  <a:txBody>
                    <a:bodyPr/>
                    <a:lstStyle/>
                    <a:p>
                      <a:pPr algn="l">
                        <a:defRPr sz="1700">
                          <a:solidFill>
                            <a:srgbClr val="0D0D0D"/>
                          </a:solidFill>
                        </a:defRPr>
                      </a:pPr>
                      <a:endParaRPr dirty="0"/>
                    </a:p>
                  </a:txBody>
                  <a:tcPr marL="0" marR="0" marT="0" marB="0" anchor="b"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700" b="1">
                          <a:solidFill>
                            <a:srgbClr val="0D0D0D"/>
                          </a:solidFill>
                          <a:latin typeface="Arial"/>
                          <a:ea typeface="Arial"/>
                          <a:cs typeface="Arial"/>
                          <a:sym typeface="Arial"/>
                        </a:defRPr>
                      </a:pPr>
                      <a:r>
                        <a:rPr dirty="0" err="1"/>
                        <a:t>Effectif</a:t>
                      </a:r>
                      <a:r>
                        <a:rPr dirty="0"/>
                        <a:t> </a:t>
                      </a:r>
                    </a:p>
                    <a:p>
                      <a:pPr algn="ctr">
                        <a:lnSpc>
                          <a:spcPct val="115000"/>
                        </a:lnSpc>
                        <a:defRPr sz="1700" b="1">
                          <a:solidFill>
                            <a:srgbClr val="0D0D0D"/>
                          </a:solidFill>
                          <a:latin typeface="Arial"/>
                          <a:ea typeface="Arial"/>
                          <a:cs typeface="Arial"/>
                          <a:sym typeface="Arial"/>
                        </a:defRPr>
                      </a:pPr>
                      <a:r>
                        <a:rPr dirty="0"/>
                        <a:t> (n=87)</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700" b="1">
                          <a:solidFill>
                            <a:srgbClr val="0D0D0D"/>
                          </a:solidFill>
                          <a:latin typeface="Arial"/>
                          <a:ea typeface="Arial"/>
                          <a:cs typeface="Arial"/>
                          <a:sym typeface="Arial"/>
                        </a:defRPr>
                      </a:pPr>
                      <a:r>
                        <a:rPr dirty="0" err="1"/>
                        <a:t>Pourcentage</a:t>
                      </a:r>
                      <a:endParaRPr dirty="0"/>
                    </a:p>
                    <a:p>
                      <a:pPr algn="l">
                        <a:lnSpc>
                          <a:spcPct val="115000"/>
                        </a:lnSpc>
                        <a:defRPr sz="1700" b="1">
                          <a:solidFill>
                            <a:srgbClr val="0D0D0D"/>
                          </a:solidFill>
                          <a:latin typeface="Arial"/>
                          <a:ea typeface="Arial"/>
                          <a:cs typeface="Arial"/>
                          <a:sym typeface="Arial"/>
                        </a:defRPr>
                      </a:pPr>
                      <a:r>
                        <a:rPr dirty="0"/>
                        <a:t>     (%)</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800"/>
                      </a:pPr>
                      <a:r>
                        <a:rPr sz="1700" b="1" dirty="0" err="1">
                          <a:solidFill>
                            <a:srgbClr val="0D0D0D"/>
                          </a:solidFill>
                          <a:latin typeface="Arial"/>
                          <a:ea typeface="Arial"/>
                          <a:cs typeface="Arial"/>
                          <a:sym typeface="Arial"/>
                        </a:rPr>
                        <a:t>Effectif</a:t>
                      </a:r>
                      <a:r>
                        <a:rPr sz="1700" b="1" dirty="0">
                          <a:solidFill>
                            <a:srgbClr val="0D0D0D"/>
                          </a:solidFill>
                          <a:latin typeface="Arial"/>
                          <a:ea typeface="Arial"/>
                          <a:cs typeface="Arial"/>
                          <a:sym typeface="Arial"/>
                        </a:rPr>
                        <a:t>            (n=75)</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800"/>
                      </a:pPr>
                      <a:r>
                        <a:rPr sz="1700" b="1" dirty="0" err="1">
                          <a:solidFill>
                            <a:srgbClr val="0D0D0D"/>
                          </a:solidFill>
                          <a:latin typeface="Arial"/>
                          <a:ea typeface="Arial"/>
                          <a:cs typeface="Arial"/>
                          <a:sym typeface="Arial"/>
                        </a:rPr>
                        <a:t>Pourcentage</a:t>
                      </a:r>
                      <a:r>
                        <a:rPr sz="1700" b="1" dirty="0">
                          <a:solidFill>
                            <a:srgbClr val="0D0D0D"/>
                          </a:solidFill>
                          <a:latin typeface="Arial"/>
                          <a:ea typeface="Arial"/>
                          <a:cs typeface="Arial"/>
                          <a:sym typeface="Arial"/>
                        </a:rPr>
                        <a:t>                                        (%)</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r>
            </a:tbl>
          </a:graphicData>
        </a:graphic>
      </p:graphicFrame>
      <p:graphicFrame>
        <p:nvGraphicFramePr>
          <p:cNvPr id="323" name="Table 323"/>
          <p:cNvGraphicFramePr/>
          <p:nvPr>
            <p:extLst>
              <p:ext uri="{D42A27DB-BD31-4B8C-83A1-F6EECF244321}">
                <p14:modId xmlns:p14="http://schemas.microsoft.com/office/powerpoint/2010/main" val="1463984572"/>
              </p:ext>
            </p:extLst>
          </p:nvPr>
        </p:nvGraphicFramePr>
        <p:xfrm>
          <a:off x="2004163" y="2780337"/>
          <a:ext cx="8894542" cy="3381924"/>
        </p:xfrm>
        <a:graphic>
          <a:graphicData uri="http://schemas.openxmlformats.org/drawingml/2006/table">
            <a:tbl>
              <a:tblPr firstCol="1" bandRow="1"/>
              <a:tblGrid>
                <a:gridCol w="1765700"/>
                <a:gridCol w="2256119"/>
                <a:gridCol w="1026826"/>
                <a:gridCol w="1415540"/>
                <a:gridCol w="943692"/>
                <a:gridCol w="1486665"/>
              </a:tblGrid>
              <a:tr h="402749">
                <a:tc rowSpan="4">
                  <a:txBody>
                    <a:bodyPr/>
                    <a:lstStyle/>
                    <a:p>
                      <a:pPr algn="l">
                        <a:lnSpc>
                          <a:spcPct val="115000"/>
                        </a:lnSpc>
                        <a:defRPr sz="1800" b="0">
                          <a:solidFill>
                            <a:srgbClr val="000000"/>
                          </a:solidFill>
                        </a:defRPr>
                      </a:pPr>
                      <a:r>
                        <a:rPr b="1" dirty="0" err="1">
                          <a:latin typeface="Arial"/>
                          <a:ea typeface="Arial"/>
                          <a:cs typeface="Arial"/>
                          <a:sym typeface="Arial"/>
                        </a:rPr>
                        <a:t>Connaissances</a:t>
                      </a:r>
                      <a:r>
                        <a:rPr b="1" dirty="0">
                          <a:latin typeface="Arial"/>
                          <a:ea typeface="Arial"/>
                          <a:cs typeface="Arial"/>
                          <a:sym typeface="Arial"/>
                        </a:rPr>
                        <a:t> des </a:t>
                      </a:r>
                      <a:r>
                        <a:rPr b="1" dirty="0" err="1">
                          <a:latin typeface="Arial"/>
                          <a:ea typeface="Arial"/>
                          <a:cs typeface="Arial"/>
                          <a:sym typeface="Arial"/>
                        </a:rPr>
                        <a:t>moyens</a:t>
                      </a:r>
                      <a:r>
                        <a:rPr b="1" dirty="0">
                          <a:latin typeface="Arial"/>
                          <a:ea typeface="Arial"/>
                          <a:cs typeface="Arial"/>
                          <a:sym typeface="Arial"/>
                        </a:rPr>
                        <a:t> de transmission</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defRPr sz="1800"/>
                      </a:pPr>
                      <a:r>
                        <a:rPr dirty="0">
                          <a:latin typeface="Arial"/>
                          <a:ea typeface="Arial"/>
                          <a:cs typeface="Arial"/>
                          <a:sym typeface="Arial"/>
                        </a:rPr>
                        <a:t>RSNP</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38100">
                      <a:noFill/>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1</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38100">
                      <a:noFill/>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1,1</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38100">
                      <a:noFill/>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3</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38100">
                      <a:noFill/>
                    </a:lnB>
                    <a:lnTlToBr w="12700" cmpd="sng">
                      <a:noFill/>
                      <a:prstDash val="solid"/>
                    </a:lnTlToBr>
                    <a:lnBlToTr w="12700" cmpd="sng">
                      <a:noFill/>
                      <a:prstDash val="solid"/>
                    </a:lnBlToTr>
                    <a:noFill/>
                  </a:tcPr>
                </a:tc>
                <a:tc>
                  <a:txBody>
                    <a:bodyPr/>
                    <a:lstStyle/>
                    <a:p>
                      <a:pPr indent="270509" algn="ctr">
                        <a:lnSpc>
                          <a:spcPct val="115000"/>
                        </a:lnSpc>
                        <a:defRPr sz="1800"/>
                      </a:pPr>
                      <a:r>
                        <a:rPr>
                          <a:latin typeface="Arial"/>
                          <a:ea typeface="Arial"/>
                          <a:cs typeface="Arial"/>
                          <a:sym typeface="Arial"/>
                        </a:rPr>
                        <a:t>4</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38100">
                      <a:noFill/>
                    </a:lnB>
                    <a:lnTlToBr w="12700" cmpd="sng">
                      <a:noFill/>
                      <a:prstDash val="solid"/>
                    </a:lnTlToBr>
                    <a:lnBlToTr w="12700" cmpd="sng">
                      <a:noFill/>
                      <a:prstDash val="solid"/>
                    </a:lnBlToTr>
                    <a:noFill/>
                  </a:tcPr>
                </a:tc>
              </a:tr>
              <a:tr h="835474">
                <a:tc vMerge="1">
                  <a:txBody>
                    <a:bodyPr/>
                    <a:lstStyle/>
                    <a:p>
                      <a:endParaRPr lang="fr-FR"/>
                    </a:p>
                  </a:txBody>
                  <a:tcPr/>
                </a:tc>
                <a:tc>
                  <a:txBody>
                    <a:bodyPr/>
                    <a:lstStyle/>
                    <a:p>
                      <a:pPr algn="l">
                        <a:lnSpc>
                          <a:spcPct val="115000"/>
                        </a:lnSpc>
                        <a:defRPr sz="1800"/>
                      </a:pPr>
                      <a:r>
                        <a:rPr dirty="0">
                          <a:latin typeface="Arial"/>
                          <a:ea typeface="Arial"/>
                          <a:cs typeface="Arial"/>
                          <a:sym typeface="Arial"/>
                        </a:rPr>
                        <a:t>RSNP et TME </a:t>
                      </a:r>
                    </a:p>
                  </a:txBody>
                  <a:tcPr marL="0" marR="0" marT="0" marB="0" anchor="ctr" horzOverflow="overflow">
                    <a:lnL w="38100">
                      <a:noFill/>
                    </a:lnL>
                    <a:lnR w="12700" cmpd="sng">
                      <a:noFill/>
                      <a:prstDash val="solid"/>
                    </a:lnR>
                    <a:lnT w="38100">
                      <a:noFill/>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4</a:t>
                      </a:r>
                    </a:p>
                  </a:txBody>
                  <a:tcPr marL="0" marR="0" marT="0" marB="0" anchor="ctr" horzOverflow="overflow">
                    <a:lnL w="12700" cmpd="sng">
                      <a:noFill/>
                      <a:prstDash val="solid"/>
                    </a:lnL>
                    <a:lnR w="12700" cmpd="sng">
                      <a:noFill/>
                      <a:prstDash val="solid"/>
                    </a:lnR>
                    <a:lnT w="38100">
                      <a:noFill/>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4,7</a:t>
                      </a:r>
                    </a:p>
                  </a:txBody>
                  <a:tcPr marL="0" marR="0" marT="0" marB="0" anchor="ctr" horzOverflow="overflow">
                    <a:lnL w="12700" cmpd="sng">
                      <a:noFill/>
                      <a:prstDash val="solid"/>
                    </a:lnL>
                    <a:lnR w="12700" cmpd="sng">
                      <a:noFill/>
                      <a:prstDash val="solid"/>
                    </a:lnR>
                    <a:lnT w="38100">
                      <a:noFill/>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2</a:t>
                      </a:r>
                    </a:p>
                  </a:txBody>
                  <a:tcPr marL="0" marR="0" marT="0" marB="0" anchor="ctr" horzOverflow="overflow">
                    <a:lnL w="12700" cmpd="sng">
                      <a:noFill/>
                      <a:prstDash val="solid"/>
                    </a:lnL>
                    <a:lnR w="12700" cmpd="sng">
                      <a:noFill/>
                      <a:prstDash val="solid"/>
                    </a:lnR>
                    <a:lnT w="38100">
                      <a:noFill/>
                    </a:lnT>
                    <a:lnB w="12700" cmpd="sng">
                      <a:noFill/>
                      <a:prstDash val="solid"/>
                    </a:lnB>
                    <a:lnTlToBr w="12700" cmpd="sng">
                      <a:noFill/>
                      <a:prstDash val="solid"/>
                    </a:lnTlToBr>
                    <a:lnBlToTr w="12700" cmpd="sng">
                      <a:noFill/>
                      <a:prstDash val="solid"/>
                    </a:lnBlToTr>
                    <a:noFill/>
                  </a:tcPr>
                </a:tc>
                <a:tc>
                  <a:txBody>
                    <a:bodyPr/>
                    <a:lstStyle/>
                    <a:p>
                      <a:pPr indent="270509" algn="ctr">
                        <a:lnSpc>
                          <a:spcPct val="115000"/>
                        </a:lnSpc>
                        <a:defRPr sz="1800">
                          <a:latin typeface="Arial"/>
                          <a:ea typeface="Arial"/>
                          <a:cs typeface="Arial"/>
                          <a:sym typeface="Arial"/>
                        </a:defRPr>
                      </a:pPr>
                      <a:endParaRPr/>
                    </a:p>
                    <a:p>
                      <a:pPr indent="270509" algn="ctr">
                        <a:lnSpc>
                          <a:spcPct val="115000"/>
                        </a:lnSpc>
                        <a:defRPr sz="1800">
                          <a:latin typeface="Arial"/>
                          <a:ea typeface="Arial"/>
                          <a:cs typeface="Arial"/>
                          <a:sym typeface="Arial"/>
                        </a:defRPr>
                      </a:pPr>
                      <a:r>
                        <a:t>2,7</a:t>
                      </a:r>
                    </a:p>
                    <a:p>
                      <a:pPr indent="270509" algn="ctr">
                        <a:lnSpc>
                          <a:spcPct val="115000"/>
                        </a:lnSpc>
                        <a:defRPr sz="1800">
                          <a:latin typeface="Arial"/>
                          <a:ea typeface="Arial"/>
                          <a:cs typeface="Arial"/>
                          <a:sym typeface="Arial"/>
                        </a:defRPr>
                      </a:pPr>
                      <a:r>
                        <a:t> </a:t>
                      </a:r>
                    </a:p>
                  </a:txBody>
                  <a:tcPr marL="0" marR="0" marT="0" marB="0" anchor="b" horzOverflow="overflow">
                    <a:lnL w="12700" cmpd="sng">
                      <a:noFill/>
                      <a:prstDash val="solid"/>
                    </a:lnL>
                    <a:lnR w="12700" cmpd="sng">
                      <a:noFill/>
                      <a:prstDash val="solid"/>
                    </a:lnR>
                    <a:lnT w="38100">
                      <a:noFill/>
                    </a:lnT>
                    <a:lnB w="12700" cmpd="sng">
                      <a:noFill/>
                      <a:prstDash val="solid"/>
                    </a:lnB>
                    <a:lnTlToBr w="12700" cmpd="sng">
                      <a:noFill/>
                      <a:prstDash val="solid"/>
                    </a:lnTlToBr>
                    <a:lnBlToTr w="12700" cmpd="sng">
                      <a:noFill/>
                      <a:prstDash val="solid"/>
                    </a:lnBlToTr>
                    <a:noFill/>
                  </a:tcPr>
                </a:tc>
              </a:tr>
              <a:tr h="969088">
                <a:tc vMerge="1">
                  <a:txBody>
                    <a:bodyPr/>
                    <a:lstStyle/>
                    <a:p>
                      <a:endParaRPr lang="fr-FR"/>
                    </a:p>
                  </a:txBody>
                  <a:tcPr/>
                </a:tc>
                <a:tc>
                  <a:txBody>
                    <a:bodyPr/>
                    <a:lstStyle/>
                    <a:p>
                      <a:pPr algn="l">
                        <a:lnSpc>
                          <a:spcPct val="115000"/>
                        </a:lnSpc>
                        <a:defRPr sz="1800"/>
                      </a:pPr>
                      <a:r>
                        <a:rPr dirty="0">
                          <a:latin typeface="Arial"/>
                          <a:ea typeface="Arial"/>
                          <a:cs typeface="Arial"/>
                          <a:sym typeface="Arial"/>
                        </a:rPr>
                        <a:t>RSNP/ </a:t>
                      </a:r>
                      <a:r>
                        <a:rPr dirty="0" err="1">
                          <a:latin typeface="Arial"/>
                          <a:ea typeface="Arial"/>
                          <a:cs typeface="Arial"/>
                          <a:sym typeface="Arial"/>
                        </a:rPr>
                        <a:t>objets</a:t>
                      </a:r>
                      <a:r>
                        <a:rPr dirty="0">
                          <a:latin typeface="Arial"/>
                          <a:ea typeface="Arial"/>
                          <a:cs typeface="Arial"/>
                          <a:sym typeface="Arial"/>
                        </a:rPr>
                        <a:t> </a:t>
                      </a:r>
                      <a:r>
                        <a:rPr dirty="0" err="1">
                          <a:latin typeface="Arial"/>
                          <a:ea typeface="Arial"/>
                          <a:cs typeface="Arial"/>
                          <a:sym typeface="Arial"/>
                        </a:rPr>
                        <a:t>souillés</a:t>
                      </a:r>
                      <a:r>
                        <a:rPr dirty="0">
                          <a:latin typeface="Arial"/>
                          <a:ea typeface="Arial"/>
                          <a:cs typeface="Arial"/>
                          <a:sym typeface="Arial"/>
                        </a:rPr>
                        <a:t> de sang </a:t>
                      </a:r>
                    </a:p>
                  </a:txBody>
                  <a:tcPr marL="0" marR="0" marT="0" marB="0" horzOverflow="overflow">
                    <a:lnL w="38100">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latin typeface="Arial"/>
                          <a:ea typeface="Arial"/>
                          <a:cs typeface="Arial"/>
                          <a:sym typeface="Arial"/>
                        </a:rPr>
                        <a:t>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latin typeface="Arial"/>
                          <a:ea typeface="Arial"/>
                          <a:cs typeface="Arial"/>
                          <a:sym typeface="Arial"/>
                        </a:rPr>
                        <a:t>3,4</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latin typeface="Arial"/>
                          <a:ea typeface="Arial"/>
                          <a:cs typeface="Arial"/>
                          <a:sym typeface="Arial"/>
                        </a:rPr>
                        <a:t>1</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15000"/>
                        </a:lnSpc>
                        <a:defRPr sz="1800"/>
                      </a:pPr>
                      <a:r>
                        <a:rPr dirty="0">
                          <a:latin typeface="Arial"/>
                          <a:ea typeface="Arial"/>
                          <a:cs typeface="Arial"/>
                          <a:sym typeface="Arial"/>
                        </a:rPr>
                        <a:t>1,3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1063683">
                <a:tc vMerge="1">
                  <a:txBody>
                    <a:bodyPr/>
                    <a:lstStyle/>
                    <a:p>
                      <a:endParaRPr lang="fr-FR"/>
                    </a:p>
                  </a:txBody>
                  <a:tcPr/>
                </a:tc>
                <a:tc>
                  <a:txBody>
                    <a:bodyPr/>
                    <a:lstStyle/>
                    <a:p>
                      <a:pPr algn="l">
                        <a:lnSpc>
                          <a:spcPct val="115000"/>
                        </a:lnSpc>
                        <a:defRPr sz="1800"/>
                      </a:pPr>
                      <a:r>
                        <a:rPr>
                          <a:latin typeface="Arial"/>
                          <a:ea typeface="Arial"/>
                          <a:cs typeface="Arial"/>
                          <a:sym typeface="Arial"/>
                        </a:rPr>
                        <a:t>RSNP/TME /objets souillés de sang </a:t>
                      </a:r>
                    </a:p>
                  </a:txBody>
                  <a:tcPr marL="0" marR="0" marT="0" marB="0" anchor="ctr" horzOverflow="overflow">
                    <a:lnL w="38100">
                      <a:noFill/>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59</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67,8</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a:latin typeface="Arial"/>
                          <a:ea typeface="Arial"/>
                          <a:cs typeface="Arial"/>
                          <a:sym typeface="Arial"/>
                        </a:rPr>
                        <a:t>62</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ctr">
                        <a:lnSpc>
                          <a:spcPct val="115000"/>
                        </a:lnSpc>
                        <a:defRPr sz="1800"/>
                      </a:pPr>
                      <a:r>
                        <a:rPr dirty="0">
                          <a:latin typeface="Arial"/>
                          <a:ea typeface="Arial"/>
                          <a:cs typeface="Arial"/>
                          <a:sym typeface="Arial"/>
                        </a:rPr>
                        <a:t>82,7</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24" name="Shape 324"/>
          <p:cNvSpPr/>
          <p:nvPr/>
        </p:nvSpPr>
        <p:spPr>
          <a:xfrm>
            <a:off x="208692" y="6236971"/>
            <a:ext cx="2977736"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1"/>
                </a:solidFill>
                <a:latin typeface="Arial"/>
                <a:ea typeface="Arial"/>
                <a:cs typeface="Arial"/>
                <a:sym typeface="Arial"/>
              </a:defRPr>
            </a:lvl1pPr>
          </a:lstStyle>
          <a:p>
            <a:r>
              <a:rPr dirty="0" err="1">
                <a:solidFill>
                  <a:schemeClr val="tx1"/>
                </a:solidFill>
              </a:rPr>
              <a:t>Njom</a:t>
            </a:r>
            <a:r>
              <a:rPr dirty="0">
                <a:solidFill>
                  <a:schemeClr val="tx1"/>
                </a:solidFill>
              </a:rPr>
              <a:t> et al. Cameroun,2015 </a:t>
            </a:r>
          </a:p>
        </p:txBody>
      </p:sp>
      <p:grpSp>
        <p:nvGrpSpPr>
          <p:cNvPr id="327" name="Group 327"/>
          <p:cNvGrpSpPr/>
          <p:nvPr/>
        </p:nvGrpSpPr>
        <p:grpSpPr>
          <a:xfrm>
            <a:off x="1840226" y="874036"/>
            <a:ext cx="9489129" cy="458906"/>
            <a:chOff x="-1" y="11103"/>
            <a:chExt cx="9489128" cy="458905"/>
          </a:xfrm>
        </p:grpSpPr>
        <p:sp>
          <p:nvSpPr>
            <p:cNvPr id="325" name="Shape 325"/>
            <p:cNvSpPr/>
            <p:nvPr/>
          </p:nvSpPr>
          <p:spPr>
            <a:xfrm>
              <a:off x="288234" y="47694"/>
              <a:ext cx="9200893" cy="422314"/>
            </a:xfrm>
            <a:prstGeom prst="rect">
              <a:avLst/>
            </a:prstGeom>
            <a:noFill/>
            <a:ln w="12700" cap="flat">
              <a:solidFill>
                <a:srgbClr val="FFFFFF"/>
              </a:solidFill>
              <a:prstDash val="solid"/>
              <a:miter lim="800000"/>
            </a:ln>
            <a:effectLst/>
          </p:spPr>
          <p:txBody>
            <a:bodyPr wrap="square" lIns="45719" tIns="45719" rIns="45719" bIns="45719" numCol="1" anchor="ctr">
              <a:noAutofit/>
            </a:bodyPr>
            <a:lstStyle/>
            <a:p>
              <a:pPr algn="ctr">
                <a:defRPr sz="2000" b="1" i="1">
                  <a:latin typeface="Arial"/>
                  <a:ea typeface="Arial"/>
                  <a:cs typeface="Arial"/>
                  <a:sym typeface="Arial"/>
                </a:defRPr>
              </a:pPr>
              <a:endParaRPr/>
            </a:p>
          </p:txBody>
        </p:sp>
        <p:sp>
          <p:nvSpPr>
            <p:cNvPr id="326" name="Shape 326"/>
            <p:cNvSpPr/>
            <p:nvPr/>
          </p:nvSpPr>
          <p:spPr>
            <a:xfrm>
              <a:off x="-1" y="11103"/>
              <a:ext cx="9200893"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i="1">
                  <a:latin typeface="Arial"/>
                  <a:ea typeface="Arial"/>
                  <a:cs typeface="Arial"/>
                  <a:sym typeface="Arial"/>
                </a:defRPr>
              </a:lvl1pPr>
            </a:lstStyle>
            <a:p>
              <a:r>
                <a:rPr i="0" dirty="0"/>
                <a:t>Acquisition des </a:t>
              </a:r>
              <a:r>
                <a:rPr i="0" dirty="0" err="1"/>
                <a:t>moyens</a:t>
              </a:r>
              <a:r>
                <a:rPr i="0" dirty="0"/>
                <a:t> de transmission chez les </a:t>
              </a:r>
              <a:r>
                <a:rPr i="0" dirty="0" err="1"/>
                <a:t>enfants</a:t>
              </a:r>
              <a:r>
                <a:rPr i="0" dirty="0"/>
                <a:t> de 11 à 19 </a:t>
              </a:r>
              <a:r>
                <a:rPr i="0" dirty="0" err="1"/>
                <a:t>ans</a:t>
              </a:r>
              <a:endParaRPr i="0" dirty="0"/>
            </a:p>
          </p:txBody>
        </p:sp>
      </p:grpSp>
      <p:sp>
        <p:nvSpPr>
          <p:cNvPr id="328" name="Shape 328"/>
          <p:cNvSpPr/>
          <p:nvPr/>
        </p:nvSpPr>
        <p:spPr>
          <a:xfrm>
            <a:off x="3652156" y="5128590"/>
            <a:ext cx="7246549" cy="960305"/>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329" name="Shape 329"/>
          <p:cNvSpPr/>
          <p:nvPr/>
        </p:nvSpPr>
        <p:spPr>
          <a:xfrm>
            <a:off x="3652156" y="6088896"/>
            <a:ext cx="3930556" cy="332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lgn="ctr">
              <a:defRPr sz="1600" b="1">
                <a:solidFill>
                  <a:srgbClr val="0D0D0D"/>
                </a:solidFill>
              </a:defRPr>
            </a:pPr>
            <a:r>
              <a:t>RSNP</a:t>
            </a:r>
            <a:r>
              <a:rPr b="0"/>
              <a:t>: Rapports sexuels non protégés</a:t>
            </a:r>
          </a:p>
        </p:txBody>
      </p:sp>
      <p:sp>
        <p:nvSpPr>
          <p:cNvPr id="13" name="Titre 1"/>
          <p:cNvSpPr>
            <a:spLocks noGrp="1"/>
          </p:cNvSpPr>
          <p:nvPr>
            <p:ph type="title"/>
          </p:nvPr>
        </p:nvSpPr>
        <p:spPr>
          <a:xfrm>
            <a:off x="917714" y="-51419"/>
            <a:ext cx="10515600" cy="1325563"/>
          </a:xfrm>
        </p:spPr>
        <p:txBody>
          <a:bodyPr/>
          <a:lstStyle/>
          <a:p>
            <a:pPr algn="ctr"/>
            <a:r>
              <a:rPr lang="fr-FR" b="1" dirty="0"/>
              <a:t>IV- RESULTATS ET DISCUSSION </a:t>
            </a:r>
            <a:r>
              <a:rPr lang="fr-FR" b="1" dirty="0" smtClean="0"/>
              <a:t>(5/9)</a:t>
            </a:r>
            <a:endParaRPr lang="fr-FR" b="1" dirty="0"/>
          </a:p>
        </p:txBody>
      </p:sp>
    </p:spTree>
    <p:extLst>
      <p:ext uri="{BB962C8B-B14F-4D97-AF65-F5344CB8AC3E}">
        <p14:creationId xmlns:p14="http://schemas.microsoft.com/office/powerpoint/2010/main" val="157655367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 name="Table 334"/>
          <p:cNvGraphicFramePr/>
          <p:nvPr>
            <p:extLst>
              <p:ext uri="{D42A27DB-BD31-4B8C-83A1-F6EECF244321}">
                <p14:modId xmlns:p14="http://schemas.microsoft.com/office/powerpoint/2010/main" val="1187438310"/>
              </p:ext>
            </p:extLst>
          </p:nvPr>
        </p:nvGraphicFramePr>
        <p:xfrm>
          <a:off x="941696" y="3205164"/>
          <a:ext cx="10085693" cy="2986907"/>
        </p:xfrm>
        <a:graphic>
          <a:graphicData uri="http://schemas.openxmlformats.org/drawingml/2006/table">
            <a:tbl>
              <a:tblPr firstCol="1" bandRow="1"/>
              <a:tblGrid>
                <a:gridCol w="2413657"/>
                <a:gridCol w="2413657"/>
                <a:gridCol w="1276421"/>
                <a:gridCol w="1393120"/>
                <a:gridCol w="1045916"/>
                <a:gridCol w="1542922"/>
              </a:tblGrid>
              <a:tr h="302218">
                <a:tc rowSpan="4">
                  <a:txBody>
                    <a:bodyPr/>
                    <a:lstStyle/>
                    <a:p>
                      <a:pPr algn="l">
                        <a:lnSpc>
                          <a:spcPct val="115000"/>
                        </a:lnSpc>
                        <a:defRPr sz="1800" b="0">
                          <a:solidFill>
                            <a:srgbClr val="000000"/>
                          </a:solidFill>
                        </a:defRPr>
                      </a:pPr>
                      <a:r>
                        <a:rPr b="1" dirty="0">
                          <a:solidFill>
                            <a:srgbClr val="0D0D0D"/>
                          </a:solidFill>
                          <a:latin typeface="Arial"/>
                          <a:ea typeface="Arial"/>
                          <a:cs typeface="Arial"/>
                          <a:sym typeface="Arial"/>
                        </a:rPr>
                        <a:t>Observance sur les 3 </a:t>
                      </a:r>
                      <a:r>
                        <a:rPr b="1" dirty="0" err="1">
                          <a:solidFill>
                            <a:srgbClr val="0D0D0D"/>
                          </a:solidFill>
                          <a:latin typeface="Arial"/>
                          <a:ea typeface="Arial"/>
                          <a:cs typeface="Arial"/>
                          <a:sym typeface="Arial"/>
                        </a:rPr>
                        <a:t>derniers</a:t>
                      </a:r>
                      <a:r>
                        <a:rPr b="1" dirty="0">
                          <a:solidFill>
                            <a:srgbClr val="0D0D0D"/>
                          </a:solidFill>
                          <a:latin typeface="Arial"/>
                          <a:ea typeface="Arial"/>
                          <a:cs typeface="Arial"/>
                          <a:sym typeface="Arial"/>
                        </a:rPr>
                        <a:t> </a:t>
                      </a:r>
                      <a:r>
                        <a:rPr b="1" dirty="0" err="1">
                          <a:solidFill>
                            <a:srgbClr val="0D0D0D"/>
                          </a:solidFill>
                          <a:latin typeface="Arial"/>
                          <a:ea typeface="Arial"/>
                          <a:cs typeface="Arial"/>
                          <a:sym typeface="Arial"/>
                        </a:rPr>
                        <a:t>jours</a:t>
                      </a:r>
                      <a:r>
                        <a:rPr b="1" dirty="0">
                          <a:solidFill>
                            <a:srgbClr val="0D0D0D"/>
                          </a:solidFill>
                          <a:latin typeface="Arial"/>
                          <a:ea typeface="Arial"/>
                          <a:cs typeface="Arial"/>
                          <a:sym typeface="Arial"/>
                        </a:rPr>
                        <a:t> chez les </a:t>
                      </a:r>
                      <a:r>
                        <a:rPr b="1" dirty="0" err="1">
                          <a:solidFill>
                            <a:srgbClr val="0D0D0D"/>
                          </a:solidFill>
                          <a:latin typeface="Arial"/>
                          <a:ea typeface="Arial"/>
                          <a:cs typeface="Arial"/>
                          <a:sym typeface="Arial"/>
                        </a:rPr>
                        <a:t>enfants</a:t>
                      </a:r>
                      <a:endParaRPr b="1" dirty="0">
                        <a:solidFill>
                          <a:srgbClr val="0D0D0D"/>
                        </a:solidFill>
                        <a:latin typeface="Arial"/>
                        <a:ea typeface="Arial"/>
                        <a:cs typeface="Arial"/>
                        <a:sym typeface="Arial"/>
                      </a:endParaRPr>
                    </a:p>
                  </a:txBody>
                  <a:tcPr marL="0" marR="0" marT="0" marB="0" anchor="ctr" horzOverflow="overflow">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a:noFill/>
                    </a:lnB>
                    <a:lnTlToBr w="12700" cmpd="sng">
                      <a:noFill/>
                      <a:prstDash val="solid"/>
                    </a:lnTlToBr>
                    <a:lnBlToTr w="12700" cmpd="sng">
                      <a:noFill/>
                      <a:prstDash val="solid"/>
                    </a:lnBlToTr>
                    <a:noFill/>
                  </a:tcPr>
                </a:tc>
                <a:tc>
                  <a:txBody>
                    <a:bodyPr/>
                    <a:lstStyle/>
                    <a:p>
                      <a:pPr indent="270509" algn="ctr">
                        <a:lnSpc>
                          <a:spcPct val="115000"/>
                        </a:lnSpc>
                        <a:defRPr sz="1800"/>
                      </a:pPr>
                      <a:r>
                        <a:rPr b="1" dirty="0">
                          <a:solidFill>
                            <a:srgbClr val="0D0D0D"/>
                          </a:solidFill>
                          <a:latin typeface="Arial"/>
                          <a:ea typeface="Arial"/>
                          <a:cs typeface="Arial"/>
                          <a:sym typeface="Arial"/>
                        </a:rPr>
                        <a:t>0/3</a:t>
                      </a:r>
                    </a:p>
                  </a:txBody>
                  <a:tcPr marL="0" marR="0" marT="0" marB="0" anchor="ctr" horzOverflow="overflow">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indent="270509" algn="l">
                        <a:lnSpc>
                          <a:spcPct val="115000"/>
                        </a:lnSpc>
                        <a:defRPr sz="1800"/>
                      </a:pPr>
                      <a:r>
                        <a:rPr dirty="0">
                          <a:solidFill>
                            <a:srgbClr val="0D0D0D"/>
                          </a:solidFill>
                          <a:latin typeface="Arial"/>
                          <a:ea typeface="Arial"/>
                          <a:cs typeface="Arial"/>
                          <a:sym typeface="Arial"/>
                        </a:rPr>
                        <a:t>0</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0,0</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3</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ctr">
                        <a:lnSpc>
                          <a:spcPct val="115000"/>
                        </a:lnSpc>
                        <a:defRPr sz="1800"/>
                      </a:pPr>
                      <a:r>
                        <a:rPr dirty="0">
                          <a:solidFill>
                            <a:srgbClr val="0D0D0D"/>
                          </a:solidFill>
                          <a:latin typeface="Arial"/>
                          <a:ea typeface="Arial"/>
                          <a:cs typeface="Arial"/>
                          <a:sym typeface="Arial"/>
                        </a:rPr>
                        <a:t>4</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2218">
                <a:tc vMerge="1">
                  <a:txBody>
                    <a:bodyPr/>
                    <a:lstStyle/>
                    <a:p>
                      <a:endParaRPr lang="fr-FR"/>
                    </a:p>
                  </a:txBody>
                  <a:tcPr/>
                </a:tc>
                <a:tc>
                  <a:txBody>
                    <a:bodyPr/>
                    <a:lstStyle/>
                    <a:p>
                      <a:pPr indent="270509" algn="ctr">
                        <a:lnSpc>
                          <a:spcPct val="115000"/>
                        </a:lnSpc>
                        <a:defRPr sz="1800"/>
                      </a:pPr>
                      <a:r>
                        <a:rPr b="1" dirty="0">
                          <a:solidFill>
                            <a:srgbClr val="0D0D0D"/>
                          </a:solidFill>
                          <a:latin typeface="Arial"/>
                          <a:ea typeface="Arial"/>
                          <a:cs typeface="Arial"/>
                          <a:sym typeface="Arial"/>
                        </a:rPr>
                        <a:t>1/3</a:t>
                      </a:r>
                    </a:p>
                  </a:txBody>
                  <a:tcPr marL="0" marR="0" marT="0" marB="0" anchor="ctr" horzOverflow="overflow">
                    <a:lnL w="38100">
                      <a:noFill/>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1</a:t>
                      </a:r>
                    </a:p>
                  </a:txBody>
                  <a:tcPr marL="0" marR="0" marT="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1,1</a:t>
                      </a:r>
                    </a:p>
                  </a:txBody>
                  <a:tcPr marL="0" marR="0" marT="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0</a:t>
                      </a:r>
                    </a:p>
                  </a:txBody>
                  <a:tcPr marL="0" marR="0" marT="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ctr">
                        <a:lnSpc>
                          <a:spcPct val="115000"/>
                        </a:lnSpc>
                        <a:defRPr sz="1800"/>
                      </a:pPr>
                      <a:r>
                        <a:rPr dirty="0">
                          <a:solidFill>
                            <a:srgbClr val="0D0D0D"/>
                          </a:solidFill>
                          <a:latin typeface="Arial"/>
                          <a:ea typeface="Arial"/>
                          <a:cs typeface="Arial"/>
                          <a:sym typeface="Arial"/>
                        </a:rPr>
                        <a:t>0</a:t>
                      </a:r>
                    </a:p>
                  </a:txBody>
                  <a:tcPr marL="0" marR="0" marT="0" marB="0" anchor="ctr" horzOverflow="overflow">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302218">
                <a:tc vMerge="1">
                  <a:txBody>
                    <a:bodyPr/>
                    <a:lstStyle/>
                    <a:p>
                      <a:endParaRPr lang="fr-FR"/>
                    </a:p>
                  </a:txBody>
                  <a:tcPr/>
                </a:tc>
                <a:tc>
                  <a:txBody>
                    <a:bodyPr/>
                    <a:lstStyle/>
                    <a:p>
                      <a:pPr indent="270509" algn="ctr">
                        <a:lnSpc>
                          <a:spcPct val="115000"/>
                        </a:lnSpc>
                        <a:defRPr sz="1800"/>
                      </a:pPr>
                      <a:r>
                        <a:rPr b="1" dirty="0">
                          <a:solidFill>
                            <a:srgbClr val="0D0D0D"/>
                          </a:solidFill>
                          <a:latin typeface="Arial"/>
                          <a:ea typeface="Arial"/>
                          <a:cs typeface="Arial"/>
                          <a:sym typeface="Arial"/>
                        </a:rPr>
                        <a:t>2/3</a:t>
                      </a:r>
                    </a:p>
                  </a:txBody>
                  <a:tcPr marL="0" marR="0" marT="0" marB="0" anchor="ctr" horzOverflow="overflow">
                    <a:lnL w="38100">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24</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27,6</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22</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15000"/>
                        </a:lnSpc>
                        <a:defRPr sz="1800"/>
                      </a:pPr>
                      <a:r>
                        <a:rPr dirty="0">
                          <a:solidFill>
                            <a:srgbClr val="0D0D0D"/>
                          </a:solidFill>
                          <a:latin typeface="Arial"/>
                          <a:ea typeface="Arial"/>
                          <a:cs typeface="Arial"/>
                          <a:sym typeface="Arial"/>
                        </a:rPr>
                        <a:t>29,3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04281">
                <a:tc vMerge="1">
                  <a:txBody>
                    <a:bodyPr/>
                    <a:lstStyle/>
                    <a:p>
                      <a:endParaRPr lang="fr-FR"/>
                    </a:p>
                  </a:txBody>
                  <a:tcPr/>
                </a:tc>
                <a:tc>
                  <a:txBody>
                    <a:bodyPr/>
                    <a:lstStyle/>
                    <a:p>
                      <a:pPr indent="270509" algn="ctr">
                        <a:lnSpc>
                          <a:spcPct val="115000"/>
                        </a:lnSpc>
                        <a:defRPr sz="1800"/>
                      </a:pPr>
                      <a:r>
                        <a:rPr b="1" dirty="0">
                          <a:solidFill>
                            <a:srgbClr val="0D0D0D"/>
                          </a:solidFill>
                          <a:latin typeface="Arial"/>
                          <a:ea typeface="Arial"/>
                          <a:cs typeface="Arial"/>
                          <a:sym typeface="Arial"/>
                        </a:rPr>
                        <a:t>3/3</a:t>
                      </a:r>
                    </a:p>
                  </a:txBody>
                  <a:tcPr marL="0" marR="0" marT="0" marB="0" anchor="ctr" horzOverflow="overflow">
                    <a:lnL w="38100">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62</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71,3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50</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15000"/>
                        </a:lnSpc>
                        <a:defRPr sz="1800"/>
                      </a:pPr>
                      <a:r>
                        <a:rPr>
                          <a:solidFill>
                            <a:srgbClr val="0D0D0D"/>
                          </a:solidFill>
                          <a:latin typeface="Arial"/>
                          <a:ea typeface="Arial"/>
                          <a:cs typeface="Arial"/>
                          <a:sym typeface="Arial"/>
                        </a:rPr>
                        <a:t>66,7</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622047">
                <a:tc rowSpan="2">
                  <a:txBody>
                    <a:bodyPr/>
                    <a:lstStyle/>
                    <a:p>
                      <a:pPr algn="l">
                        <a:lnSpc>
                          <a:spcPct val="115000"/>
                        </a:lnSpc>
                        <a:defRPr sz="1800" b="0">
                          <a:solidFill>
                            <a:srgbClr val="000000"/>
                          </a:solidFill>
                        </a:defRPr>
                      </a:pPr>
                      <a:r>
                        <a:rPr b="1" dirty="0" err="1">
                          <a:solidFill>
                            <a:srgbClr val="0D0D0D"/>
                          </a:solidFill>
                          <a:latin typeface="Arial"/>
                          <a:ea typeface="Arial"/>
                          <a:cs typeface="Arial"/>
                          <a:sym typeface="Arial"/>
                        </a:rPr>
                        <a:t>Connaissance</a:t>
                      </a:r>
                      <a:r>
                        <a:rPr b="1" dirty="0">
                          <a:solidFill>
                            <a:srgbClr val="0D0D0D"/>
                          </a:solidFill>
                          <a:latin typeface="Arial"/>
                          <a:ea typeface="Arial"/>
                          <a:cs typeface="Arial"/>
                          <a:sym typeface="Arial"/>
                        </a:rPr>
                        <a:t> des </a:t>
                      </a:r>
                      <a:r>
                        <a:rPr b="1" dirty="0" err="1">
                          <a:solidFill>
                            <a:srgbClr val="0D0D0D"/>
                          </a:solidFill>
                          <a:latin typeface="Arial"/>
                          <a:ea typeface="Arial"/>
                          <a:cs typeface="Arial"/>
                          <a:sym typeface="Arial"/>
                        </a:rPr>
                        <a:t>heures</a:t>
                      </a:r>
                      <a:r>
                        <a:rPr b="1" dirty="0">
                          <a:solidFill>
                            <a:srgbClr val="0D0D0D"/>
                          </a:solidFill>
                          <a:latin typeface="Arial"/>
                          <a:ea typeface="Arial"/>
                          <a:cs typeface="Arial"/>
                          <a:sym typeface="Arial"/>
                        </a:rPr>
                        <a:t> de </a:t>
                      </a:r>
                      <a:r>
                        <a:rPr b="1" dirty="0" err="1">
                          <a:solidFill>
                            <a:srgbClr val="0D0D0D"/>
                          </a:solidFill>
                          <a:latin typeface="Arial"/>
                          <a:ea typeface="Arial"/>
                          <a:cs typeface="Arial"/>
                          <a:sym typeface="Arial"/>
                        </a:rPr>
                        <a:t>prise</a:t>
                      </a:r>
                      <a:r>
                        <a:rPr b="1" dirty="0">
                          <a:solidFill>
                            <a:srgbClr val="0D0D0D"/>
                          </a:solidFill>
                          <a:latin typeface="Arial"/>
                          <a:ea typeface="Arial"/>
                          <a:cs typeface="Arial"/>
                          <a:sym typeface="Arial"/>
                        </a:rPr>
                        <a:t> du </a:t>
                      </a:r>
                      <a:r>
                        <a:rPr b="1" dirty="0" err="1">
                          <a:solidFill>
                            <a:srgbClr val="0D0D0D"/>
                          </a:solidFill>
                          <a:latin typeface="Arial"/>
                          <a:ea typeface="Arial"/>
                          <a:cs typeface="Arial"/>
                          <a:sym typeface="Arial"/>
                        </a:rPr>
                        <a:t>médicament</a:t>
                      </a:r>
                      <a:endParaRPr b="1" dirty="0">
                        <a:solidFill>
                          <a:srgbClr val="0D0D0D"/>
                        </a:solidFill>
                        <a:latin typeface="Arial"/>
                        <a:ea typeface="Arial"/>
                        <a:cs typeface="Arial"/>
                        <a:sym typeface="Arial"/>
                      </a:endParaRPr>
                    </a:p>
                  </a:txBody>
                  <a:tcPr marL="0" marR="0" marT="0" marB="0" anchor="ctr" horzOverflow="overflow">
                    <a:lnL w="12700" cmpd="sng">
                      <a:noFill/>
                      <a:prstDash val="solid"/>
                    </a:lnL>
                    <a:lnR w="12700" cmpd="sng">
                      <a:noFill/>
                      <a:prstDash val="solid"/>
                    </a:lnR>
                    <a:lnT w="381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ctr">
                        <a:lnSpc>
                          <a:spcPct val="115000"/>
                        </a:lnSpc>
                        <a:defRPr sz="1800"/>
                      </a:pPr>
                      <a:r>
                        <a:rPr b="1" dirty="0" err="1">
                          <a:solidFill>
                            <a:srgbClr val="0D0D0D"/>
                          </a:solidFill>
                          <a:latin typeface="Arial"/>
                          <a:ea typeface="Arial"/>
                          <a:cs typeface="Arial"/>
                          <a:sym typeface="Arial"/>
                        </a:rPr>
                        <a:t>Oui</a:t>
                      </a:r>
                      <a:endParaRPr b="1" dirty="0">
                        <a:solidFill>
                          <a:srgbClr val="0D0D0D"/>
                        </a:solidFill>
                        <a:latin typeface="Arial"/>
                        <a:ea typeface="Arial"/>
                        <a:cs typeface="Arial"/>
                        <a:sym typeface="Arial"/>
                      </a:endParaRP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83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a:solidFill>
                            <a:srgbClr val="0D0D0D"/>
                          </a:solidFill>
                          <a:latin typeface="Arial"/>
                          <a:ea typeface="Arial"/>
                          <a:cs typeface="Arial"/>
                          <a:sym typeface="Arial"/>
                        </a:rPr>
                        <a:t>95,4</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73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15000"/>
                        </a:lnSpc>
                        <a:defRPr sz="1800"/>
                      </a:pPr>
                      <a:r>
                        <a:rPr>
                          <a:solidFill>
                            <a:srgbClr val="0D0D0D"/>
                          </a:solidFill>
                          <a:latin typeface="Arial"/>
                          <a:ea typeface="Arial"/>
                          <a:cs typeface="Arial"/>
                          <a:sym typeface="Arial"/>
                        </a:rPr>
                        <a:t>97,3</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814175">
                <a:tc vMerge="1">
                  <a:txBody>
                    <a:bodyPr/>
                    <a:lstStyle/>
                    <a:p>
                      <a:endParaRPr lang="fr-FR"/>
                    </a:p>
                  </a:txBody>
                  <a:tcPr/>
                </a:tc>
                <a:tc>
                  <a:txBody>
                    <a:bodyPr/>
                    <a:lstStyle/>
                    <a:p>
                      <a:pPr indent="270509" algn="ctr">
                        <a:lnSpc>
                          <a:spcPct val="115000"/>
                        </a:lnSpc>
                        <a:defRPr sz="1800"/>
                      </a:pPr>
                      <a:r>
                        <a:rPr b="1" dirty="0">
                          <a:solidFill>
                            <a:srgbClr val="0D0D0D"/>
                          </a:solidFill>
                          <a:latin typeface="Arial"/>
                          <a:ea typeface="Arial"/>
                          <a:cs typeface="Arial"/>
                          <a:sym typeface="Arial"/>
                        </a:rPr>
                        <a:t>Non</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4</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4,6</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15000"/>
                        </a:lnSpc>
                        <a:defRPr sz="1800"/>
                      </a:pPr>
                      <a:r>
                        <a:rPr dirty="0">
                          <a:solidFill>
                            <a:srgbClr val="0D0D0D"/>
                          </a:solidFill>
                          <a:latin typeface="Arial"/>
                          <a:ea typeface="Arial"/>
                          <a:cs typeface="Arial"/>
                          <a:sym typeface="Arial"/>
                        </a:rPr>
                        <a:t>2</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ctr">
                        <a:lnSpc>
                          <a:spcPct val="115000"/>
                        </a:lnSpc>
                        <a:defRPr sz="1800"/>
                      </a:pPr>
                      <a:r>
                        <a:rPr dirty="0">
                          <a:solidFill>
                            <a:srgbClr val="0D0D0D"/>
                          </a:solidFill>
                          <a:latin typeface="Arial"/>
                          <a:ea typeface="Arial"/>
                          <a:cs typeface="Arial"/>
                          <a:sym typeface="Arial"/>
                        </a:rPr>
                        <a:t>2,7</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36" name="Table 336"/>
          <p:cNvGraphicFramePr/>
          <p:nvPr>
            <p:extLst>
              <p:ext uri="{D42A27DB-BD31-4B8C-83A1-F6EECF244321}">
                <p14:modId xmlns:p14="http://schemas.microsoft.com/office/powerpoint/2010/main" val="1157012488"/>
              </p:ext>
            </p:extLst>
          </p:nvPr>
        </p:nvGraphicFramePr>
        <p:xfrm>
          <a:off x="1172815" y="1590357"/>
          <a:ext cx="9854574" cy="1577340"/>
        </p:xfrm>
        <a:graphic>
          <a:graphicData uri="http://schemas.openxmlformats.org/drawingml/2006/table">
            <a:tbl>
              <a:tblPr firstRow="1" firstCol="1" bandRow="1"/>
              <a:tblGrid>
                <a:gridCol w="4696696"/>
                <a:gridCol w="1250953"/>
                <a:gridCol w="1390311"/>
                <a:gridCol w="1013483"/>
                <a:gridCol w="1503131"/>
              </a:tblGrid>
              <a:tr h="703955">
                <a:tc>
                  <a:txBody>
                    <a:bodyPr/>
                    <a:lstStyle/>
                    <a:p>
                      <a:pPr indent="270509">
                        <a:lnSpc>
                          <a:spcPct val="115000"/>
                        </a:lnSpc>
                        <a:defRPr sz="1800" b="0">
                          <a:solidFill>
                            <a:srgbClr val="000000"/>
                          </a:solidFill>
                        </a:defRPr>
                      </a:pPr>
                      <a:r>
                        <a:rPr sz="1100" b="1" dirty="0"/>
                        <a:t> </a:t>
                      </a:r>
                    </a:p>
                  </a:txBody>
                  <a:tcPr marL="0" marR="0" marT="0" marB="0" anchor="b"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gridSpan="2">
                  <a:txBody>
                    <a:bodyPr/>
                    <a:lstStyle/>
                    <a:p>
                      <a:pPr algn="ctr">
                        <a:lnSpc>
                          <a:spcPct val="115000"/>
                        </a:lnSpc>
                        <a:defRPr>
                          <a:solidFill>
                            <a:srgbClr val="000000"/>
                          </a:solidFill>
                          <a:latin typeface="Arial"/>
                          <a:ea typeface="Arial"/>
                          <a:cs typeface="Arial"/>
                          <a:sym typeface="Arial"/>
                        </a:defRPr>
                      </a:pPr>
                      <a:r>
                        <a:rPr dirty="0"/>
                        <a:t> </a:t>
                      </a:r>
                    </a:p>
                    <a:p>
                      <a:pPr algn="ctr">
                        <a:lnSpc>
                          <a:spcPct val="115000"/>
                        </a:lnSpc>
                        <a:defRPr sz="1800">
                          <a:solidFill>
                            <a:srgbClr val="000000"/>
                          </a:solidFill>
                          <a:latin typeface="Arial"/>
                          <a:ea typeface="Arial"/>
                          <a:cs typeface="Arial"/>
                          <a:sym typeface="Arial"/>
                        </a:defRPr>
                      </a:pPr>
                      <a:r>
                        <a:rPr b="1" dirty="0"/>
                        <a:t>Tranche </a:t>
                      </a:r>
                      <a:r>
                        <a:rPr b="1" dirty="0" err="1"/>
                        <a:t>d’âge</a:t>
                      </a:r>
                      <a:r>
                        <a:rPr b="1" dirty="0"/>
                        <a:t> </a:t>
                      </a:r>
                    </a:p>
                    <a:p>
                      <a:pPr algn="ctr">
                        <a:lnSpc>
                          <a:spcPct val="115000"/>
                        </a:lnSpc>
                        <a:defRPr sz="1800">
                          <a:solidFill>
                            <a:srgbClr val="000000"/>
                          </a:solidFill>
                          <a:latin typeface="Arial"/>
                          <a:ea typeface="Arial"/>
                          <a:cs typeface="Arial"/>
                          <a:sym typeface="Arial"/>
                        </a:defRPr>
                      </a:pPr>
                      <a:r>
                        <a:rPr b="1" dirty="0"/>
                        <a:t>11-14 </a:t>
                      </a:r>
                      <a:r>
                        <a:rPr b="1" dirty="0" err="1"/>
                        <a:t>ans</a:t>
                      </a:r>
                      <a:endParaRPr b="1" dirty="0"/>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l">
                        <a:lnSpc>
                          <a:spcPct val="115000"/>
                        </a:lnSpc>
                        <a:defRPr>
                          <a:solidFill>
                            <a:srgbClr val="000000"/>
                          </a:solidFill>
                          <a:latin typeface="Arial"/>
                          <a:ea typeface="Arial"/>
                          <a:cs typeface="Arial"/>
                          <a:sym typeface="Arial"/>
                        </a:defRPr>
                      </a:pPr>
                      <a:r>
                        <a:rPr dirty="0"/>
                        <a:t> </a:t>
                      </a:r>
                    </a:p>
                    <a:p>
                      <a:pPr algn="ctr">
                        <a:lnSpc>
                          <a:spcPct val="115000"/>
                        </a:lnSpc>
                        <a:defRPr sz="1800">
                          <a:solidFill>
                            <a:srgbClr val="000000"/>
                          </a:solidFill>
                          <a:latin typeface="Arial"/>
                          <a:ea typeface="Arial"/>
                          <a:cs typeface="Arial"/>
                          <a:sym typeface="Arial"/>
                        </a:defRPr>
                      </a:pPr>
                      <a:r>
                        <a:rPr b="1" dirty="0"/>
                        <a:t>Tranche </a:t>
                      </a:r>
                      <a:r>
                        <a:rPr b="1" dirty="0" err="1"/>
                        <a:t>d’âge</a:t>
                      </a:r>
                      <a:r>
                        <a:rPr b="1" dirty="0"/>
                        <a:t> </a:t>
                      </a:r>
                    </a:p>
                    <a:p>
                      <a:pPr algn="ctr">
                        <a:lnSpc>
                          <a:spcPct val="115000"/>
                        </a:lnSpc>
                        <a:defRPr sz="1800">
                          <a:solidFill>
                            <a:srgbClr val="000000"/>
                          </a:solidFill>
                          <a:latin typeface="Arial"/>
                          <a:ea typeface="Arial"/>
                          <a:cs typeface="Arial"/>
                          <a:sym typeface="Arial"/>
                        </a:defRPr>
                      </a:pPr>
                      <a:r>
                        <a:rPr b="1" dirty="0"/>
                        <a:t>15-19 </a:t>
                      </a:r>
                      <a:r>
                        <a:rPr b="1" dirty="0" err="1"/>
                        <a:t>ans</a:t>
                      </a:r>
                      <a:endParaRPr b="1" dirty="0"/>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hMerge="1">
                  <a:txBody>
                    <a:bodyPr/>
                    <a:lstStyle/>
                    <a:p>
                      <a:endParaRPr lang="fr-FR"/>
                    </a:p>
                  </a:txBody>
                  <a:tcPr/>
                </a:tc>
              </a:tr>
              <a:tr h="462466">
                <a:tc>
                  <a:txBody>
                    <a:bodyPr/>
                    <a:lstStyle/>
                    <a:p>
                      <a:pPr algn="l">
                        <a:defRPr sz="1100">
                          <a:solidFill>
                            <a:srgbClr val="000000"/>
                          </a:solidFill>
                        </a:defRPr>
                      </a:pPr>
                      <a:endParaRPr dirty="0"/>
                    </a:p>
                  </a:txBody>
                  <a:tcPr marL="0" marR="0" marT="0" marB="0" anchor="b"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800"/>
                      </a:pPr>
                      <a:r>
                        <a:rPr b="1" dirty="0" err="1">
                          <a:latin typeface="Arial"/>
                          <a:ea typeface="Arial"/>
                          <a:cs typeface="Arial"/>
                          <a:sym typeface="Arial"/>
                        </a:rPr>
                        <a:t>Effectif</a:t>
                      </a:r>
                      <a:r>
                        <a:rPr b="1" dirty="0">
                          <a:latin typeface="Arial"/>
                          <a:ea typeface="Arial"/>
                          <a:cs typeface="Arial"/>
                          <a:sym typeface="Arial"/>
                        </a:rPr>
                        <a:t>
  (n=87)</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600" b="1">
                          <a:latin typeface="Arial"/>
                          <a:ea typeface="Arial"/>
                          <a:cs typeface="Arial"/>
                          <a:sym typeface="Arial"/>
                        </a:defRPr>
                      </a:pPr>
                      <a:r>
                        <a:rPr dirty="0" err="1"/>
                        <a:t>Pourcentage</a:t>
                      </a:r>
                      <a:endParaRPr dirty="0"/>
                    </a:p>
                    <a:p>
                      <a:pPr algn="l">
                        <a:lnSpc>
                          <a:spcPct val="115000"/>
                        </a:lnSpc>
                        <a:defRPr b="1">
                          <a:latin typeface="Arial"/>
                          <a:ea typeface="Arial"/>
                          <a:cs typeface="Arial"/>
                          <a:sym typeface="Arial"/>
                        </a:defRPr>
                      </a:pPr>
                      <a:r>
                        <a:rPr dirty="0"/>
                        <a:t>          </a:t>
                      </a:r>
                      <a:r>
                        <a:rPr sz="1600" dirty="0"/>
                        <a:t>(%)</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800"/>
                      </a:pPr>
                      <a:r>
                        <a:rPr sz="1600" b="1" dirty="0" err="1">
                          <a:latin typeface="Arial"/>
                          <a:ea typeface="Arial"/>
                          <a:cs typeface="Arial"/>
                          <a:sym typeface="Arial"/>
                        </a:rPr>
                        <a:t>Effectif</a:t>
                      </a:r>
                      <a:r>
                        <a:rPr sz="1600" b="1" dirty="0">
                          <a:latin typeface="Arial"/>
                          <a:ea typeface="Arial"/>
                          <a:cs typeface="Arial"/>
                          <a:sym typeface="Arial"/>
                        </a:rPr>
                        <a:t>            (n=75)</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c>
                  <a:txBody>
                    <a:bodyPr/>
                    <a:lstStyle/>
                    <a:p>
                      <a:pPr algn="ctr">
                        <a:lnSpc>
                          <a:spcPct val="115000"/>
                        </a:lnSpc>
                        <a:defRPr sz="1600" b="1">
                          <a:latin typeface="Arial"/>
                          <a:ea typeface="Arial"/>
                          <a:cs typeface="Arial"/>
                          <a:sym typeface="Arial"/>
                        </a:defRPr>
                      </a:pPr>
                      <a:r>
                        <a:rPr dirty="0" err="1"/>
                        <a:t>Pourcentage</a:t>
                      </a:r>
                      <a:r>
                        <a:rPr dirty="0"/>
                        <a:t> </a:t>
                      </a:r>
                      <a:r>
                        <a:rPr sz="1200" dirty="0"/>
                        <a:t>                         </a:t>
                      </a:r>
                      <a:r>
                        <a:rPr dirty="0"/>
                        <a:t>(%)</a:t>
                      </a:r>
                    </a:p>
                  </a:txBody>
                  <a:tcPr marL="0" marR="0" marT="0" marB="0" anchor="ctr" horzOverflow="overflow">
                    <a:lnL w="12700" cmpd="sng">
                      <a:noFill/>
                      <a:prstDash val="solid"/>
                    </a:lnL>
                    <a:lnR w="12700" cmpd="sng">
                      <a:noFill/>
                      <a:prstDash val="solid"/>
                    </a:lnR>
                    <a:lnT w="12700" cmpd="sng">
                      <a:noFill/>
                      <a:prstDash val="solid"/>
                    </a:lnT>
                    <a:lnB w="12700">
                      <a:noFill/>
                    </a:lnB>
                    <a:lnTlToBr w="12700" cmpd="sng">
                      <a:noFill/>
                      <a:prstDash val="solid"/>
                    </a:lnTlToBr>
                    <a:lnBlToTr w="12700" cmpd="sng">
                      <a:noFill/>
                      <a:prstDash val="solid"/>
                    </a:lnBlToTr>
                    <a:noFill/>
                  </a:tcPr>
                </a:tc>
              </a:tr>
            </a:tbl>
          </a:graphicData>
        </a:graphic>
      </p:graphicFrame>
      <p:sp>
        <p:nvSpPr>
          <p:cNvPr id="337" name="Shape 337"/>
          <p:cNvSpPr/>
          <p:nvPr/>
        </p:nvSpPr>
        <p:spPr>
          <a:xfrm>
            <a:off x="258388" y="6189788"/>
            <a:ext cx="2593016"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1"/>
                </a:solidFill>
                <a:latin typeface="Arial"/>
                <a:ea typeface="Arial"/>
                <a:cs typeface="Arial"/>
                <a:sym typeface="Arial"/>
              </a:defRPr>
            </a:lvl1pPr>
          </a:lstStyle>
          <a:p>
            <a:r>
              <a:rPr dirty="0" err="1">
                <a:solidFill>
                  <a:schemeClr val="tx1"/>
                </a:solidFill>
              </a:rPr>
              <a:t>Kenu</a:t>
            </a:r>
            <a:r>
              <a:rPr dirty="0">
                <a:solidFill>
                  <a:schemeClr val="tx1"/>
                </a:solidFill>
              </a:rPr>
              <a:t> et al. Ghana,2013 </a:t>
            </a:r>
          </a:p>
        </p:txBody>
      </p:sp>
      <p:sp>
        <p:nvSpPr>
          <p:cNvPr id="339" name="Shape 339"/>
          <p:cNvSpPr/>
          <p:nvPr/>
        </p:nvSpPr>
        <p:spPr>
          <a:xfrm>
            <a:off x="656308" y="1119567"/>
            <a:ext cx="10879383"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b="1" i="1">
                <a:latin typeface="Arial"/>
                <a:ea typeface="Arial"/>
                <a:cs typeface="Arial"/>
                <a:sym typeface="Arial"/>
              </a:defRPr>
            </a:lvl1pPr>
          </a:lstStyle>
          <a:p>
            <a:r>
              <a:rPr i="0" dirty="0"/>
              <a:t>Acquisition des notions </a:t>
            </a:r>
            <a:r>
              <a:rPr i="0" dirty="0" err="1"/>
              <a:t>transmises</a:t>
            </a:r>
            <a:r>
              <a:rPr i="0" dirty="0"/>
              <a:t> au </a:t>
            </a:r>
            <a:r>
              <a:rPr i="0" dirty="0" err="1"/>
              <a:t>cours</a:t>
            </a:r>
            <a:r>
              <a:rPr i="0" dirty="0"/>
              <a:t> de </a:t>
            </a:r>
            <a:r>
              <a:rPr i="0" dirty="0" err="1"/>
              <a:t>l’ETP</a:t>
            </a:r>
            <a:r>
              <a:rPr i="0" dirty="0"/>
              <a:t> chez les </a:t>
            </a:r>
            <a:r>
              <a:rPr i="0" dirty="0" err="1"/>
              <a:t>enfants</a:t>
            </a:r>
            <a:r>
              <a:rPr i="0" dirty="0"/>
              <a:t> de 11 à 19 </a:t>
            </a:r>
            <a:r>
              <a:rPr i="0" dirty="0" err="1"/>
              <a:t>ans</a:t>
            </a:r>
            <a:endParaRPr i="0" dirty="0"/>
          </a:p>
        </p:txBody>
      </p:sp>
      <p:sp>
        <p:nvSpPr>
          <p:cNvPr id="341" name="Shape 341"/>
          <p:cNvSpPr/>
          <p:nvPr/>
        </p:nvSpPr>
        <p:spPr>
          <a:xfrm>
            <a:off x="3502033" y="3200021"/>
            <a:ext cx="7359931" cy="1025615"/>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342" name="Shape 342"/>
          <p:cNvSpPr/>
          <p:nvPr/>
        </p:nvSpPr>
        <p:spPr>
          <a:xfrm>
            <a:off x="3502033" y="4885509"/>
            <a:ext cx="7359931" cy="476200"/>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13" name="Titre 1"/>
          <p:cNvSpPr>
            <a:spLocks noGrp="1"/>
          </p:cNvSpPr>
          <p:nvPr>
            <p:ph type="title"/>
          </p:nvPr>
        </p:nvSpPr>
        <p:spPr>
          <a:xfrm>
            <a:off x="917714" y="-51419"/>
            <a:ext cx="10515600" cy="1325563"/>
          </a:xfrm>
        </p:spPr>
        <p:txBody>
          <a:bodyPr/>
          <a:lstStyle/>
          <a:p>
            <a:pPr algn="ctr"/>
            <a:r>
              <a:rPr lang="fr-FR" b="1" dirty="0"/>
              <a:t>IV- RESULTATS ET DISCUSSION </a:t>
            </a:r>
            <a:r>
              <a:rPr lang="fr-FR" b="1" dirty="0" smtClean="0"/>
              <a:t>(6/9)</a:t>
            </a:r>
            <a:endParaRPr lang="fr-FR" b="1" dirty="0"/>
          </a:p>
        </p:txBody>
      </p:sp>
    </p:spTree>
    <p:extLst>
      <p:ext uri="{BB962C8B-B14F-4D97-AF65-F5344CB8AC3E}">
        <p14:creationId xmlns:p14="http://schemas.microsoft.com/office/powerpoint/2010/main" val="333485446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824" y="6173613"/>
            <a:ext cx="3271152" cy="369332"/>
          </a:xfrm>
          <a:prstGeom prst="rect">
            <a:avLst/>
          </a:prstGeom>
        </p:spPr>
        <p:txBody>
          <a:bodyPr wrap="none">
            <a:spAutoFit/>
          </a:bodyPr>
          <a:lstStyle/>
          <a:p>
            <a:r>
              <a:rPr lang="fr-FR" dirty="0" smtClean="0">
                <a:solidFill>
                  <a:schemeClr val="tx1"/>
                </a:solidFill>
                <a:latin typeface="Arial" panose="020B0604020202020204" pitchFamily="34" charset="0"/>
                <a:cs typeface="Arial" panose="020B0604020202020204" pitchFamily="34" charset="0"/>
              </a:rPr>
              <a:t>Mumburi et al</a:t>
            </a:r>
            <a:r>
              <a:rPr lang="fr-FR" dirty="0">
                <a:solidFill>
                  <a:schemeClr val="tx1"/>
                </a:solidFill>
                <a:latin typeface="Arial" panose="020B0604020202020204" pitchFamily="34" charset="0"/>
                <a:cs typeface="Arial" panose="020B0604020202020204" pitchFamily="34" charset="0"/>
              </a:rPr>
              <a:t>. </a:t>
            </a:r>
            <a:r>
              <a:rPr lang="fr-FR" dirty="0" smtClean="0">
                <a:solidFill>
                  <a:schemeClr val="tx1"/>
                </a:solidFill>
                <a:latin typeface="Arial" panose="020B0604020202020204" pitchFamily="34" charset="0"/>
                <a:cs typeface="Arial" panose="020B0604020202020204" pitchFamily="34" charset="0"/>
              </a:rPr>
              <a:t>Tanzanie,2012 </a:t>
            </a:r>
            <a:endParaRPr lang="fr-FR" dirty="0">
              <a:solidFill>
                <a:schemeClr val="tx1"/>
              </a:solidFill>
            </a:endParaRPr>
          </a:p>
        </p:txBody>
      </p:sp>
      <p:sp>
        <p:nvSpPr>
          <p:cNvPr id="5" name="Rectangle 4"/>
          <p:cNvSpPr/>
          <p:nvPr/>
        </p:nvSpPr>
        <p:spPr>
          <a:xfrm>
            <a:off x="1803400" y="886353"/>
            <a:ext cx="7886699" cy="484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err="1" smtClean="0">
                <a:latin typeface="Arial" panose="020B0604020202020204" pitchFamily="34" charset="0"/>
                <a:cs typeface="Arial" panose="020B0604020202020204" pitchFamily="34" charset="0"/>
              </a:rPr>
              <a:t>P</a:t>
            </a:r>
            <a:r>
              <a:rPr lang="fr-FR" sz="2400" b="1" i="1" dirty="0" err="1">
                <a:solidFill>
                  <a:schemeClr val="tx1"/>
                </a:solidFill>
                <a:latin typeface="Arial" panose="020B0604020202020204" pitchFamily="34" charset="0"/>
                <a:cs typeface="Arial" panose="020B0604020202020204" pitchFamily="34" charset="0"/>
              </a:rPr>
              <a:t>P</a:t>
            </a:r>
            <a:r>
              <a:rPr lang="fr-FR" sz="2400" b="1" i="1" dirty="0" err="1" smtClean="0">
                <a:solidFill>
                  <a:schemeClr val="tx1"/>
                </a:solidFill>
                <a:latin typeface="Arial" panose="020B0604020202020204" pitchFamily="34" charset="0"/>
                <a:cs typeface="Arial" panose="020B0604020202020204" pitchFamily="34" charset="0"/>
              </a:rPr>
              <a:t>rofil</a:t>
            </a:r>
            <a:r>
              <a:rPr lang="fr-FR" sz="2400" b="1" i="1" dirty="0" smtClean="0">
                <a:solidFill>
                  <a:schemeClr val="tx1"/>
                </a:solidFill>
                <a:latin typeface="Arial" panose="020B0604020202020204" pitchFamily="34" charset="0"/>
                <a:cs typeface="Arial" panose="020B0604020202020204" pitchFamily="34" charset="0"/>
              </a:rPr>
              <a:t> clinique avant et après ETP</a:t>
            </a:r>
            <a:endParaRPr lang="fr-FR" sz="2400" b="1" i="1" dirty="0">
              <a:latin typeface="Arial" panose="020B0604020202020204" pitchFamily="34" charset="0"/>
              <a:cs typeface="Arial" panose="020B0604020202020204" pitchFamily="34" charset="0"/>
            </a:endParaRPr>
          </a:p>
        </p:txBody>
      </p:sp>
      <p:graphicFrame>
        <p:nvGraphicFramePr>
          <p:cNvPr id="7" name="Graphique 6"/>
          <p:cNvGraphicFramePr>
            <a:graphicFrameLocks/>
          </p:cNvGraphicFramePr>
          <p:nvPr>
            <p:extLst/>
          </p:nvPr>
        </p:nvGraphicFramePr>
        <p:xfrm>
          <a:off x="838200" y="1430471"/>
          <a:ext cx="5049671" cy="4683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nvPr>
        </p:nvGraphicFramePr>
        <p:xfrm>
          <a:off x="6373503" y="1370923"/>
          <a:ext cx="5399397" cy="4763913"/>
        </p:xfrm>
        <a:graphic>
          <a:graphicData uri="http://schemas.openxmlformats.org/drawingml/2006/chart">
            <c:chart xmlns:c="http://schemas.openxmlformats.org/drawingml/2006/chart" xmlns:r="http://schemas.openxmlformats.org/officeDocument/2006/relationships" r:id="rId4"/>
          </a:graphicData>
        </a:graphic>
      </p:graphicFrame>
      <p:sp>
        <p:nvSpPr>
          <p:cNvPr id="3" name="Accolade fermante 2"/>
          <p:cNvSpPr/>
          <p:nvPr/>
        </p:nvSpPr>
        <p:spPr>
          <a:xfrm>
            <a:off x="5660642" y="2254285"/>
            <a:ext cx="1425723" cy="337521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Titre 1"/>
          <p:cNvSpPr>
            <a:spLocks noGrp="1"/>
          </p:cNvSpPr>
          <p:nvPr>
            <p:ph type="title"/>
          </p:nvPr>
        </p:nvSpPr>
        <p:spPr>
          <a:xfrm>
            <a:off x="917714" y="-51419"/>
            <a:ext cx="10515600" cy="1325563"/>
          </a:xfrm>
        </p:spPr>
        <p:txBody>
          <a:bodyPr/>
          <a:lstStyle/>
          <a:p>
            <a:pPr algn="ctr"/>
            <a:r>
              <a:rPr lang="fr-FR" b="1" dirty="0"/>
              <a:t>IV- RESULTATS ET DISCUSSION </a:t>
            </a:r>
            <a:r>
              <a:rPr lang="fr-FR" b="1" dirty="0" smtClean="0"/>
              <a:t>(7/9)</a:t>
            </a:r>
            <a:endParaRPr lang="fr-FR" b="1" dirty="0"/>
          </a:p>
        </p:txBody>
      </p:sp>
    </p:spTree>
    <p:extLst>
      <p:ext uri="{BB962C8B-B14F-4D97-AF65-F5344CB8AC3E}">
        <p14:creationId xmlns:p14="http://schemas.microsoft.com/office/powerpoint/2010/main" val="111335511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 name="Table 357"/>
          <p:cNvGraphicFramePr/>
          <p:nvPr>
            <p:extLst>
              <p:ext uri="{D42A27DB-BD31-4B8C-83A1-F6EECF244321}">
                <p14:modId xmlns:p14="http://schemas.microsoft.com/office/powerpoint/2010/main" val="540119937"/>
              </p:ext>
            </p:extLst>
          </p:nvPr>
        </p:nvGraphicFramePr>
        <p:xfrm>
          <a:off x="1510779" y="1358053"/>
          <a:ext cx="8782611" cy="5093699"/>
        </p:xfrm>
        <a:graphic>
          <a:graphicData uri="http://schemas.openxmlformats.org/drawingml/2006/table">
            <a:tbl>
              <a:tblPr firstRow="1" bandRow="1"/>
              <a:tblGrid>
                <a:gridCol w="2146925"/>
                <a:gridCol w="2463978"/>
                <a:gridCol w="1315223"/>
                <a:gridCol w="1632276"/>
                <a:gridCol w="1224209"/>
              </a:tblGrid>
              <a:tr h="755947">
                <a:tc gridSpan="2">
                  <a:txBody>
                    <a:bodyPr/>
                    <a:lstStyle/>
                    <a:p>
                      <a:pPr algn="ctr">
                        <a:lnSpc>
                          <a:spcPct val="150000"/>
                        </a:lnSpc>
                        <a:defRPr sz="1800" b="0">
                          <a:solidFill>
                            <a:srgbClr val="000000"/>
                          </a:solidFill>
                        </a:defRPr>
                      </a:pPr>
                      <a:r>
                        <a:rPr b="1" dirty="0">
                          <a:solidFill>
                            <a:srgbClr val="0D0D0D"/>
                          </a:solidFill>
                          <a:latin typeface="Arial"/>
                          <a:ea typeface="Arial"/>
                          <a:cs typeface="Arial"/>
                          <a:sym typeface="Arial"/>
                        </a:rPr>
                        <a:t>Evolution de la charge </a:t>
                      </a:r>
                      <a:r>
                        <a:rPr b="1" dirty="0" err="1">
                          <a:solidFill>
                            <a:srgbClr val="0D0D0D"/>
                          </a:solidFill>
                          <a:latin typeface="Arial"/>
                          <a:ea typeface="Arial"/>
                          <a:cs typeface="Arial"/>
                          <a:sym typeface="Arial"/>
                        </a:rPr>
                        <a:t>virale</a:t>
                      </a:r>
                      <a:endParaRPr b="1" dirty="0">
                        <a:solidFill>
                          <a:srgbClr val="0D0D0D"/>
                        </a:solidFill>
                        <a:latin typeface="Arial"/>
                        <a:ea typeface="Arial"/>
                        <a:cs typeface="Arial"/>
                        <a:sym typeface="Arial"/>
                      </a:endParaRP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algn="l">
                        <a:lnSpc>
                          <a:spcPct val="150000"/>
                        </a:lnSpc>
                        <a:defRPr sz="1800" b="0">
                          <a:solidFill>
                            <a:srgbClr val="000000"/>
                          </a:solidFill>
                        </a:defRPr>
                      </a:pPr>
                      <a:r>
                        <a:rPr b="1">
                          <a:solidFill>
                            <a:srgbClr val="0D0D0D"/>
                          </a:solidFill>
                          <a:latin typeface="Arial"/>
                          <a:ea typeface="Arial"/>
                          <a:cs typeface="Arial"/>
                          <a:sym typeface="Arial"/>
                        </a:rPr>
                        <a:t> Effectif              (n=198)</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defRPr sz="1800" b="0">
                          <a:solidFill>
                            <a:srgbClr val="000000"/>
                          </a:solidFill>
                        </a:defRPr>
                      </a:pPr>
                      <a:r>
                        <a:rPr b="1">
                          <a:solidFill>
                            <a:srgbClr val="0D0D0D"/>
                          </a:solidFill>
                          <a:latin typeface="Arial"/>
                          <a:ea typeface="Arial"/>
                          <a:cs typeface="Arial"/>
                          <a:sym typeface="Arial"/>
                        </a:rPr>
                        <a:t>Pourcentage
        (%)</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defRPr sz="1800" b="0">
                          <a:solidFill>
                            <a:srgbClr val="000000"/>
                          </a:solidFill>
                        </a:defRPr>
                      </a:pPr>
                      <a:r>
                        <a:rPr b="1" dirty="0">
                          <a:solidFill>
                            <a:srgbClr val="0D0D0D"/>
                          </a:solidFill>
                          <a:latin typeface="Arial"/>
                          <a:ea typeface="Arial"/>
                          <a:cs typeface="Arial"/>
                          <a:sym typeface="Arial"/>
                        </a:rPr>
                        <a:t>p value</a:t>
                      </a:r>
                    </a:p>
                  </a:txBody>
                  <a:tcPr marL="0" marR="0" marT="0" marB="0" anchor="b"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7973">
                <a:tc rowSpan="3">
                  <a:txBody>
                    <a:bodyPr/>
                    <a:lstStyle/>
                    <a:p>
                      <a:pPr algn="l">
                        <a:lnSpc>
                          <a:spcPct val="150000"/>
                        </a:lnSpc>
                        <a:defRPr sz="1800"/>
                      </a:pPr>
                      <a:r>
                        <a:rPr b="1">
                          <a:latin typeface="Arial"/>
                          <a:ea typeface="Arial"/>
                          <a:cs typeface="Arial"/>
                          <a:sym typeface="Arial"/>
                        </a:rPr>
                        <a:t>CV détectable 
avant ETP</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algn="l">
                        <a:lnSpc>
                          <a:spcPct val="150000"/>
                        </a:lnSpc>
                        <a:defRPr sz="1800"/>
                      </a:pPr>
                      <a:r>
                        <a:rPr b="1" dirty="0">
                          <a:latin typeface="Arial"/>
                          <a:ea typeface="Arial"/>
                          <a:cs typeface="Arial"/>
                          <a:sym typeface="Arial"/>
                        </a:rPr>
                        <a:t>CV </a:t>
                      </a:r>
                      <a:r>
                        <a:rPr b="1" dirty="0" err="1">
                          <a:latin typeface="Arial"/>
                          <a:ea typeface="Arial"/>
                          <a:cs typeface="Arial"/>
                          <a:sym typeface="Arial"/>
                        </a:rPr>
                        <a:t>détectable</a:t>
                      </a:r>
                      <a:r>
                        <a:rPr b="1" dirty="0">
                          <a:latin typeface="Arial"/>
                          <a:ea typeface="Arial"/>
                          <a:cs typeface="Arial"/>
                          <a:sym typeface="Arial"/>
                        </a:rPr>
                        <a:t> stable</a:t>
                      </a:r>
                    </a:p>
                  </a:txBody>
                  <a:tcPr marL="0" marR="0" marT="0" marB="0" anchor="ctr"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30</a:t>
                      </a:r>
                    </a:p>
                  </a:txBody>
                  <a:tcPr marL="0" marR="0" marT="0" marB="0"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46,15</a:t>
                      </a:r>
                    </a:p>
                  </a:txBody>
                  <a:tcPr marL="0" marR="0" marT="0" marB="0"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indent="270509" algn="ctr">
                        <a:lnSpc>
                          <a:spcPct val="150000"/>
                        </a:lnSpc>
                        <a:defRPr sz="1800"/>
                      </a:pPr>
                      <a:r>
                        <a:rPr>
                          <a:latin typeface="Arial"/>
                          <a:ea typeface="Arial"/>
                          <a:cs typeface="Arial"/>
                          <a:sym typeface="Arial"/>
                        </a:rPr>
                        <a:t> </a:t>
                      </a:r>
                    </a:p>
                  </a:txBody>
                  <a:tcPr marL="0" marR="0" marT="0" marB="0" horzOverflow="overflow">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r>
              <a:tr h="755947">
                <a:tc vMerge="1">
                  <a:txBody>
                    <a:bodyPr/>
                    <a:lstStyle/>
                    <a:p>
                      <a:endParaRPr lang="fr-FR"/>
                    </a:p>
                  </a:txBody>
                  <a:tcPr/>
                </a:tc>
                <a:tc>
                  <a:txBody>
                    <a:bodyPr/>
                    <a:lstStyle/>
                    <a:p>
                      <a:pPr algn="l">
                        <a:lnSpc>
                          <a:spcPct val="150000"/>
                        </a:lnSpc>
                        <a:defRPr sz="1800"/>
                      </a:pPr>
                      <a:r>
                        <a:rPr b="1" dirty="0">
                          <a:latin typeface="Arial"/>
                          <a:ea typeface="Arial"/>
                          <a:cs typeface="Arial"/>
                          <a:sym typeface="Arial"/>
                        </a:rPr>
                        <a:t>CV </a:t>
                      </a:r>
                      <a:r>
                        <a:rPr b="1" dirty="0" err="1">
                          <a:latin typeface="Arial"/>
                          <a:ea typeface="Arial"/>
                          <a:cs typeface="Arial"/>
                          <a:sym typeface="Arial"/>
                        </a:rPr>
                        <a:t>détectable</a:t>
                      </a:r>
                      <a:r>
                        <a:rPr b="1" dirty="0">
                          <a:latin typeface="Arial"/>
                          <a:ea typeface="Arial"/>
                          <a:cs typeface="Arial"/>
                          <a:sym typeface="Arial"/>
                        </a:rPr>
                        <a:t> avec </a:t>
                      </a:r>
                      <a:r>
                        <a:rPr b="1" dirty="0" err="1">
                          <a:latin typeface="Arial"/>
                          <a:ea typeface="Arial"/>
                          <a:cs typeface="Arial"/>
                          <a:sym typeface="Arial"/>
                        </a:rPr>
                        <a:t>évolution</a:t>
                      </a:r>
                      <a:r>
                        <a:rPr b="1" dirty="0">
                          <a:latin typeface="Arial"/>
                          <a:ea typeface="Arial"/>
                          <a:cs typeface="Arial"/>
                          <a:sym typeface="Arial"/>
                        </a:rPr>
                        <a:t> favorable</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35</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53,85</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50000"/>
                        </a:lnSpc>
                        <a:defRPr sz="1800"/>
                      </a:pPr>
                      <a:r>
                        <a:rPr>
                          <a:latin typeface="Arial"/>
                          <a:ea typeface="Arial"/>
                          <a:cs typeface="Arial"/>
                          <a:sym typeface="Arial"/>
                        </a:rPr>
                        <a:t> </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377973">
                <a:tc vMerge="1">
                  <a:txBody>
                    <a:bodyPr/>
                    <a:lstStyle/>
                    <a:p>
                      <a:endParaRPr lang="fr-FR"/>
                    </a:p>
                  </a:txBody>
                  <a:tcPr/>
                </a:tc>
                <a:tc>
                  <a:txBody>
                    <a:bodyPr/>
                    <a:lstStyle/>
                    <a:p>
                      <a:pPr algn="ctr">
                        <a:lnSpc>
                          <a:spcPct val="150000"/>
                        </a:lnSpc>
                        <a:defRPr sz="1800"/>
                      </a:pPr>
                      <a:r>
                        <a:rPr b="1" dirty="0">
                          <a:latin typeface="Arial"/>
                          <a:ea typeface="Arial"/>
                          <a:cs typeface="Arial"/>
                          <a:sym typeface="Arial"/>
                        </a:rPr>
                        <a:t>Total       </a:t>
                      </a:r>
                    </a:p>
                  </a:txBody>
                  <a:tcPr marL="0" marR="0" marT="0" marB="0" anchor="b"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65</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lnSpc>
                          <a:spcPct val="150000"/>
                        </a:lnSpc>
                        <a:defRPr sz="1800"/>
                      </a:pPr>
                      <a:r>
                        <a:rPr dirty="0">
                          <a:latin typeface="Arial"/>
                          <a:ea typeface="Arial"/>
                          <a:cs typeface="Arial"/>
                          <a:sym typeface="Arial"/>
                        </a:rPr>
                        <a:t>  </a:t>
                      </a:r>
                      <a:r>
                        <a:rPr lang="fr-CH" baseline="0" dirty="0" smtClean="0">
                          <a:latin typeface="Arial"/>
                          <a:ea typeface="Arial"/>
                          <a:cs typeface="Arial"/>
                          <a:sym typeface="Arial"/>
                        </a:rPr>
                        <a:t> </a:t>
                      </a:r>
                      <a:r>
                        <a:rPr dirty="0" smtClean="0">
                          <a:latin typeface="Arial"/>
                          <a:ea typeface="Arial"/>
                          <a:cs typeface="Arial"/>
                          <a:sym typeface="Arial"/>
                        </a:rPr>
                        <a:t>100,00</a:t>
                      </a:r>
                      <a:endParaRPr dirty="0">
                        <a:latin typeface="Arial"/>
                        <a:ea typeface="Arial"/>
                        <a:cs typeface="Arial"/>
                        <a:sym typeface="Arial"/>
                      </a:endParaRP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a:lnSpc>
                          <a:spcPct val="150000"/>
                        </a:lnSpc>
                        <a:defRPr sz="1800"/>
                      </a:pPr>
                      <a:r>
                        <a:rPr dirty="0">
                          <a:latin typeface="Arial"/>
                          <a:ea typeface="Arial"/>
                          <a:cs typeface="Arial"/>
                          <a:sym typeface="Arial"/>
                        </a:rPr>
                        <a:t>0,457</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377973">
                <a:tc rowSpan="4">
                  <a:txBody>
                    <a:bodyPr/>
                    <a:lstStyle/>
                    <a:p>
                      <a:pPr algn="l">
                        <a:lnSpc>
                          <a:spcPct val="150000"/>
                        </a:lnSpc>
                        <a:defRPr sz="1800"/>
                      </a:pPr>
                      <a:r>
                        <a:rPr b="1">
                          <a:latin typeface="Arial"/>
                          <a:ea typeface="Arial"/>
                          <a:cs typeface="Arial"/>
                          <a:sym typeface="Arial"/>
                        </a:rPr>
                        <a:t>CV indétectable avant ETP</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50000"/>
                        </a:lnSpc>
                        <a:defRPr sz="1800"/>
                      </a:pPr>
                      <a:r>
                        <a:rPr b="1">
                          <a:latin typeface="Arial"/>
                          <a:ea typeface="Arial"/>
                          <a:cs typeface="Arial"/>
                          <a:sym typeface="Arial"/>
                        </a:rPr>
                        <a:t> </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latin typeface="Arial"/>
                          <a:ea typeface="Arial"/>
                          <a:cs typeface="Arial"/>
                          <a:sym typeface="Arial"/>
                        </a:defRPr>
                      </a:pPr>
                      <a:endParaRPr dirty="0"/>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latin typeface="Arial"/>
                          <a:ea typeface="Arial"/>
                          <a:cs typeface="Arial"/>
                          <a:sym typeface="Arial"/>
                        </a:defRPr>
                      </a:pPr>
                      <a:endParaRP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50000"/>
                        </a:lnSpc>
                        <a:defRPr sz="1800"/>
                      </a:pPr>
                      <a:r>
                        <a:rPr>
                          <a:latin typeface="Arial"/>
                          <a:ea typeface="Arial"/>
                          <a:cs typeface="Arial"/>
                          <a:sym typeface="Arial"/>
                        </a:rPr>
                        <a:t> </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978899">
                <a:tc vMerge="1">
                  <a:txBody>
                    <a:bodyPr/>
                    <a:lstStyle/>
                    <a:p>
                      <a:endParaRPr lang="fr-FR"/>
                    </a:p>
                  </a:txBody>
                  <a:tcPr/>
                </a:tc>
                <a:tc>
                  <a:txBody>
                    <a:bodyPr/>
                    <a:lstStyle/>
                    <a:p>
                      <a:pPr algn="l">
                        <a:lnSpc>
                          <a:spcPct val="150000"/>
                        </a:lnSpc>
                        <a:defRPr sz="1800"/>
                      </a:pPr>
                      <a:r>
                        <a:rPr b="1">
                          <a:latin typeface="Arial"/>
                          <a:ea typeface="Arial"/>
                          <a:cs typeface="Arial"/>
                          <a:sym typeface="Arial"/>
                        </a:rPr>
                        <a:t>CV indétectable avec évolution défavorable</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endParaRPr lang="fr-CH" dirty="0" smtClean="0">
                        <a:latin typeface="Arial"/>
                        <a:ea typeface="Arial"/>
                        <a:cs typeface="Arial"/>
                        <a:sym typeface="Arial"/>
                      </a:endParaRPr>
                    </a:p>
                    <a:p>
                      <a:pPr indent="270509" algn="l">
                        <a:lnSpc>
                          <a:spcPct val="150000"/>
                        </a:lnSpc>
                        <a:defRPr sz="1800"/>
                      </a:pPr>
                      <a:r>
                        <a:rPr dirty="0" smtClean="0">
                          <a:latin typeface="Arial"/>
                          <a:ea typeface="Arial"/>
                          <a:cs typeface="Arial"/>
                          <a:sym typeface="Arial"/>
                        </a:rPr>
                        <a:t>32</a:t>
                      </a:r>
                      <a:endParaRPr dirty="0">
                        <a:latin typeface="Arial"/>
                        <a:ea typeface="Arial"/>
                        <a:cs typeface="Arial"/>
                        <a:sym typeface="Arial"/>
                      </a:endParaRP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endParaRPr lang="fr-CH" dirty="0" smtClean="0">
                        <a:latin typeface="Arial"/>
                        <a:ea typeface="Arial"/>
                        <a:cs typeface="Arial"/>
                        <a:sym typeface="Arial"/>
                      </a:endParaRPr>
                    </a:p>
                    <a:p>
                      <a:pPr indent="270509" algn="l">
                        <a:lnSpc>
                          <a:spcPct val="150000"/>
                        </a:lnSpc>
                        <a:defRPr sz="1800"/>
                      </a:pPr>
                      <a:r>
                        <a:rPr dirty="0" smtClean="0">
                          <a:latin typeface="Arial"/>
                          <a:ea typeface="Arial"/>
                          <a:cs typeface="Arial"/>
                          <a:sym typeface="Arial"/>
                        </a:rPr>
                        <a:t>24,06</a:t>
                      </a:r>
                      <a:endParaRPr dirty="0">
                        <a:latin typeface="Arial"/>
                        <a:ea typeface="Arial"/>
                        <a:cs typeface="Arial"/>
                        <a:sym typeface="Arial"/>
                      </a:endParaRP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50000"/>
                        </a:lnSpc>
                        <a:defRPr sz="1800"/>
                      </a:pPr>
                      <a:r>
                        <a:rPr>
                          <a:latin typeface="Arial"/>
                          <a:ea typeface="Arial"/>
                          <a:cs typeface="Arial"/>
                          <a:sym typeface="Arial"/>
                        </a:rPr>
                        <a:t> </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755947">
                <a:tc vMerge="1">
                  <a:txBody>
                    <a:bodyPr/>
                    <a:lstStyle/>
                    <a:p>
                      <a:endParaRPr lang="fr-FR"/>
                    </a:p>
                  </a:txBody>
                  <a:tcPr/>
                </a:tc>
                <a:tc>
                  <a:txBody>
                    <a:bodyPr/>
                    <a:lstStyle/>
                    <a:p>
                      <a:pPr algn="l">
                        <a:lnSpc>
                          <a:spcPct val="150000"/>
                        </a:lnSpc>
                        <a:defRPr sz="1800"/>
                      </a:pPr>
                      <a:r>
                        <a:rPr b="1" dirty="0">
                          <a:latin typeface="Arial"/>
                          <a:ea typeface="Arial"/>
                          <a:cs typeface="Arial"/>
                          <a:sym typeface="Arial"/>
                        </a:rPr>
                        <a:t>CV </a:t>
                      </a:r>
                      <a:r>
                        <a:rPr b="1" dirty="0" err="1">
                          <a:latin typeface="Arial"/>
                          <a:ea typeface="Arial"/>
                          <a:cs typeface="Arial"/>
                          <a:sym typeface="Arial"/>
                        </a:rPr>
                        <a:t>indétectable</a:t>
                      </a:r>
                      <a:r>
                        <a:rPr b="1" dirty="0">
                          <a:latin typeface="Arial"/>
                          <a:ea typeface="Arial"/>
                          <a:cs typeface="Arial"/>
                          <a:sym typeface="Arial"/>
                        </a:rPr>
                        <a:t> </a:t>
                      </a:r>
                      <a:r>
                        <a:rPr lang="fr-CH" b="1" dirty="0" smtClean="0">
                          <a:latin typeface="Arial"/>
                          <a:ea typeface="Arial"/>
                          <a:cs typeface="Arial"/>
                          <a:sym typeface="Arial"/>
                        </a:rPr>
                        <a:t>avec</a:t>
                      </a:r>
                      <a:r>
                        <a:rPr lang="fr-CH" b="1" baseline="0" dirty="0" smtClean="0">
                          <a:latin typeface="Arial"/>
                          <a:ea typeface="Arial"/>
                          <a:cs typeface="Arial"/>
                          <a:sym typeface="Arial"/>
                        </a:rPr>
                        <a:t> </a:t>
                      </a:r>
                      <a:r>
                        <a:rPr b="1" dirty="0" err="1" smtClean="0">
                          <a:latin typeface="Arial"/>
                          <a:ea typeface="Arial"/>
                          <a:cs typeface="Arial"/>
                          <a:sym typeface="Arial"/>
                        </a:rPr>
                        <a:t>évolution</a:t>
                      </a:r>
                      <a:r>
                        <a:rPr b="1" dirty="0" smtClean="0">
                          <a:latin typeface="Arial"/>
                          <a:ea typeface="Arial"/>
                          <a:cs typeface="Arial"/>
                          <a:sym typeface="Arial"/>
                        </a:rPr>
                        <a:t> </a:t>
                      </a:r>
                      <a:r>
                        <a:rPr b="1" dirty="0">
                          <a:latin typeface="Arial"/>
                          <a:ea typeface="Arial"/>
                          <a:cs typeface="Arial"/>
                          <a:sym typeface="Arial"/>
                        </a:rPr>
                        <a:t>favorable</a:t>
                      </a:r>
                    </a:p>
                  </a:txBody>
                  <a:tcPr marL="0" marR="0" marT="0" marB="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101</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l">
                        <a:lnSpc>
                          <a:spcPct val="150000"/>
                        </a:lnSpc>
                        <a:defRPr sz="1800"/>
                      </a:pPr>
                      <a:r>
                        <a:rPr dirty="0">
                          <a:latin typeface="Arial"/>
                          <a:ea typeface="Arial"/>
                          <a:cs typeface="Arial"/>
                          <a:sym typeface="Arial"/>
                        </a:rPr>
                        <a:t>75,94</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indent="270509" algn="ctr">
                        <a:lnSpc>
                          <a:spcPct val="150000"/>
                        </a:lnSpc>
                        <a:defRPr sz="1800"/>
                      </a:pPr>
                      <a:r>
                        <a:rPr dirty="0">
                          <a:latin typeface="Arial"/>
                          <a:ea typeface="Arial"/>
                          <a:cs typeface="Arial"/>
                          <a:sym typeface="Arial"/>
                        </a:rPr>
                        <a:t> </a:t>
                      </a:r>
                    </a:p>
                  </a:txBody>
                  <a:tcPr marL="0" marR="0" marT="0"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r>
              <a:tr h="377973">
                <a:tc vMerge="1">
                  <a:txBody>
                    <a:bodyPr/>
                    <a:lstStyle/>
                    <a:p>
                      <a:endParaRPr lang="fr-FR"/>
                    </a:p>
                  </a:txBody>
                  <a:tcPr/>
                </a:tc>
                <a:tc>
                  <a:txBody>
                    <a:bodyPr/>
                    <a:lstStyle/>
                    <a:p>
                      <a:pPr indent="270509" algn="l">
                        <a:lnSpc>
                          <a:spcPct val="150000"/>
                        </a:lnSpc>
                        <a:defRPr sz="1800"/>
                      </a:pPr>
                      <a:r>
                        <a:rPr b="1">
                          <a:latin typeface="Arial"/>
                          <a:ea typeface="Arial"/>
                          <a:cs typeface="Arial"/>
                          <a:sym typeface="Arial"/>
                        </a:rPr>
                        <a:t>             Total</a:t>
                      </a:r>
                    </a:p>
                  </a:txBody>
                  <a:tcPr marL="0" marR="0" marT="0" marB="0"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270509" algn="l">
                        <a:lnSpc>
                          <a:spcPct val="150000"/>
                        </a:lnSpc>
                        <a:defRPr sz="1800"/>
                      </a:pPr>
                      <a:r>
                        <a:rPr>
                          <a:latin typeface="Arial"/>
                          <a:ea typeface="Arial"/>
                          <a:cs typeface="Arial"/>
                          <a:sym typeface="Arial"/>
                        </a:rPr>
                        <a:t>133</a:t>
                      </a: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defRPr sz="1800"/>
                      </a:pPr>
                      <a:r>
                        <a:rPr dirty="0">
                          <a:latin typeface="Arial"/>
                          <a:ea typeface="Arial"/>
                          <a:cs typeface="Arial"/>
                          <a:sym typeface="Arial"/>
                        </a:rPr>
                        <a:t>  </a:t>
                      </a:r>
                      <a:r>
                        <a:rPr lang="fr-CH" baseline="0" dirty="0" smtClean="0">
                          <a:latin typeface="Arial"/>
                          <a:ea typeface="Arial"/>
                          <a:cs typeface="Arial"/>
                          <a:sym typeface="Arial"/>
                        </a:rPr>
                        <a:t> </a:t>
                      </a:r>
                      <a:r>
                        <a:rPr dirty="0" smtClean="0">
                          <a:latin typeface="Arial"/>
                          <a:ea typeface="Arial"/>
                          <a:cs typeface="Arial"/>
                          <a:sym typeface="Arial"/>
                        </a:rPr>
                        <a:t>100,00</a:t>
                      </a:r>
                      <a:endParaRPr dirty="0">
                        <a:latin typeface="Arial"/>
                        <a:ea typeface="Arial"/>
                        <a:cs typeface="Arial"/>
                        <a:sym typeface="Arial"/>
                      </a:endParaRPr>
                    </a:p>
                  </a:txBody>
                  <a:tcPr marL="0" marR="0" marT="0" marB="0" anchor="ctr"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defRPr sz="1800"/>
                      </a:pPr>
                      <a:r>
                        <a:rPr b="1" dirty="0">
                          <a:latin typeface="Arial"/>
                          <a:ea typeface="Arial"/>
                          <a:cs typeface="Arial"/>
                          <a:sym typeface="Arial"/>
                        </a:rPr>
                        <a:t>˂0,0001</a:t>
                      </a:r>
                    </a:p>
                  </a:txBody>
                  <a:tcPr marL="0" marR="0" marT="0" marB="0" horzOverflow="overflow">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9" name="Shape 359"/>
          <p:cNvSpPr/>
          <p:nvPr/>
        </p:nvSpPr>
        <p:spPr>
          <a:xfrm>
            <a:off x="1141041" y="957945"/>
            <a:ext cx="10454277"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spcBef>
                <a:spcPts val="1000"/>
              </a:spcBef>
              <a:defRPr sz="2000" b="1" i="1">
                <a:latin typeface="Arial"/>
                <a:ea typeface="Arial"/>
                <a:cs typeface="Arial"/>
                <a:sym typeface="Arial"/>
              </a:defRPr>
            </a:lvl1pPr>
          </a:lstStyle>
          <a:p>
            <a:r>
              <a:rPr i="0" dirty="0" smtClean="0"/>
              <a:t>Evolution de la charge </a:t>
            </a:r>
            <a:r>
              <a:rPr i="0" dirty="0" err="1" smtClean="0"/>
              <a:t>virale</a:t>
            </a:r>
            <a:r>
              <a:rPr i="0" dirty="0" smtClean="0"/>
              <a:t> de </a:t>
            </a:r>
            <a:r>
              <a:rPr i="0" dirty="0" err="1" smtClean="0"/>
              <a:t>notre</a:t>
            </a:r>
            <a:r>
              <a:rPr i="0" dirty="0" smtClean="0"/>
              <a:t> population </a:t>
            </a:r>
            <a:r>
              <a:rPr i="0" dirty="0" err="1" smtClean="0"/>
              <a:t>d’étude</a:t>
            </a:r>
            <a:r>
              <a:rPr i="0" dirty="0" smtClean="0"/>
              <a:t> </a:t>
            </a:r>
            <a:r>
              <a:rPr i="0" dirty="0" err="1" smtClean="0"/>
              <a:t>avant</a:t>
            </a:r>
            <a:r>
              <a:rPr i="0" dirty="0" smtClean="0"/>
              <a:t> et après </a:t>
            </a:r>
            <a:r>
              <a:rPr i="0" dirty="0" err="1" smtClean="0"/>
              <a:t>l’ETP</a:t>
            </a:r>
            <a:endParaRPr i="0" dirty="0"/>
          </a:p>
        </p:txBody>
      </p:sp>
      <p:sp>
        <p:nvSpPr>
          <p:cNvPr id="361" name="Shape 361"/>
          <p:cNvSpPr/>
          <p:nvPr/>
        </p:nvSpPr>
        <p:spPr>
          <a:xfrm>
            <a:off x="3503137" y="2691740"/>
            <a:ext cx="5359891" cy="736980"/>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362" name="Shape 362"/>
          <p:cNvSpPr/>
          <p:nvPr/>
        </p:nvSpPr>
        <p:spPr>
          <a:xfrm>
            <a:off x="3547031" y="5211112"/>
            <a:ext cx="5463145" cy="894651"/>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363" name="Shape 363"/>
          <p:cNvSpPr/>
          <p:nvPr/>
        </p:nvSpPr>
        <p:spPr>
          <a:xfrm>
            <a:off x="9144000" y="5997575"/>
            <a:ext cx="1063487" cy="454177"/>
          </a:xfrm>
          <a:prstGeom prst="ellipse">
            <a:avLst/>
          </a:prstGeom>
          <a:ln w="38100">
            <a:solidFill>
              <a:srgbClr val="FF0000"/>
            </a:solidFill>
            <a:miter/>
          </a:ln>
        </p:spPr>
        <p:txBody>
          <a:bodyPr lIns="45719" rIns="45719" anchor="ctr"/>
          <a:lstStyle/>
          <a:p>
            <a:pPr algn="ctr">
              <a:defRPr>
                <a:solidFill>
                  <a:srgbClr val="FFFFFF"/>
                </a:solidFill>
              </a:defRPr>
            </a:pPr>
            <a:endParaRPr/>
          </a:p>
        </p:txBody>
      </p:sp>
      <p:sp>
        <p:nvSpPr>
          <p:cNvPr id="12" name="Titre 1"/>
          <p:cNvSpPr>
            <a:spLocks noGrp="1"/>
          </p:cNvSpPr>
          <p:nvPr>
            <p:ph type="title"/>
          </p:nvPr>
        </p:nvSpPr>
        <p:spPr>
          <a:xfrm>
            <a:off x="917714" y="-51419"/>
            <a:ext cx="10515600" cy="1325563"/>
          </a:xfrm>
        </p:spPr>
        <p:txBody>
          <a:bodyPr/>
          <a:lstStyle/>
          <a:p>
            <a:pPr algn="ctr"/>
            <a:r>
              <a:rPr lang="fr-FR" b="1" dirty="0"/>
              <a:t>IV- RESULTATS ET DISCUSSION </a:t>
            </a:r>
            <a:r>
              <a:rPr lang="fr-FR" b="1" dirty="0" smtClean="0"/>
              <a:t>(8/9)</a:t>
            </a:r>
            <a:endParaRPr lang="fr-FR" b="1" dirty="0"/>
          </a:p>
        </p:txBody>
      </p:sp>
    </p:spTree>
    <p:extLst>
      <p:ext uri="{BB962C8B-B14F-4D97-AF65-F5344CB8AC3E}">
        <p14:creationId xmlns:p14="http://schemas.microsoft.com/office/powerpoint/2010/main" val="361078672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p:nvPr/>
        </p:nvSpPr>
        <p:spPr>
          <a:xfrm>
            <a:off x="208693" y="6272419"/>
            <a:ext cx="3003384"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1"/>
                </a:solidFill>
                <a:latin typeface="Arial"/>
                <a:ea typeface="Arial"/>
                <a:cs typeface="Arial"/>
                <a:sym typeface="Arial"/>
              </a:defRPr>
            </a:lvl1pPr>
          </a:lstStyle>
          <a:p>
            <a:r>
              <a:rPr dirty="0">
                <a:solidFill>
                  <a:schemeClr val="tx1"/>
                </a:solidFill>
              </a:rPr>
              <a:t>Ferris et al. Roumanie,2007 </a:t>
            </a:r>
          </a:p>
        </p:txBody>
      </p:sp>
      <p:grpSp>
        <p:nvGrpSpPr>
          <p:cNvPr id="373" name="Group 373"/>
          <p:cNvGrpSpPr/>
          <p:nvPr/>
        </p:nvGrpSpPr>
        <p:grpSpPr>
          <a:xfrm>
            <a:off x="208693" y="784979"/>
            <a:ext cx="11999938" cy="576200"/>
            <a:chOff x="-1" y="-1"/>
            <a:chExt cx="11999936" cy="576199"/>
          </a:xfrm>
        </p:grpSpPr>
        <p:sp>
          <p:nvSpPr>
            <p:cNvPr id="371" name="Shape 371"/>
            <p:cNvSpPr/>
            <p:nvPr/>
          </p:nvSpPr>
          <p:spPr>
            <a:xfrm>
              <a:off x="-1" y="-1"/>
              <a:ext cx="11999936" cy="576199"/>
            </a:xfrm>
            <a:prstGeom prst="rect">
              <a:avLst/>
            </a:prstGeom>
            <a:noFill/>
            <a:ln w="12700" cap="flat">
              <a:solidFill>
                <a:srgbClr val="FFFFFF"/>
              </a:solidFill>
              <a:prstDash val="solid"/>
              <a:miter lim="800000"/>
            </a:ln>
            <a:effectLst/>
          </p:spPr>
          <p:txBody>
            <a:bodyPr wrap="square" lIns="45719" tIns="45719" rIns="45719" bIns="45719" numCol="1" anchor="ctr">
              <a:noAutofit/>
            </a:bodyPr>
            <a:lstStyle/>
            <a:p>
              <a:pPr>
                <a:defRPr sz="2000" b="1" i="1">
                  <a:latin typeface="Arial"/>
                  <a:ea typeface="Arial"/>
                  <a:cs typeface="Arial"/>
                  <a:sym typeface="Arial"/>
                </a:defRPr>
              </a:pPr>
              <a:endParaRPr/>
            </a:p>
          </p:txBody>
        </p:sp>
        <p:sp>
          <p:nvSpPr>
            <p:cNvPr id="372" name="Shape 372"/>
            <p:cNvSpPr/>
            <p:nvPr/>
          </p:nvSpPr>
          <p:spPr>
            <a:xfrm>
              <a:off x="-1" y="88045"/>
              <a:ext cx="11999936"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b="1" i="1">
                  <a:latin typeface="Arial"/>
                  <a:ea typeface="Arial"/>
                  <a:cs typeface="Arial"/>
                  <a:sym typeface="Arial"/>
                </a:defRPr>
              </a:lvl1pPr>
            </a:lstStyle>
            <a:p>
              <a:r>
                <a:rPr i="0" dirty="0" err="1"/>
                <a:t>Répartition</a:t>
              </a:r>
              <a:r>
                <a:rPr i="0" dirty="0"/>
                <a:t> de </a:t>
              </a:r>
              <a:r>
                <a:rPr i="0" dirty="0" err="1"/>
                <a:t>l’évolution</a:t>
              </a:r>
              <a:r>
                <a:rPr i="0" dirty="0"/>
                <a:t> de la charge </a:t>
              </a:r>
              <a:r>
                <a:rPr i="0" dirty="0" err="1"/>
                <a:t>virale</a:t>
              </a:r>
              <a:r>
                <a:rPr i="0" dirty="0"/>
                <a:t> </a:t>
              </a:r>
              <a:r>
                <a:rPr i="0" dirty="0" err="1"/>
                <a:t>selon</a:t>
              </a:r>
              <a:r>
                <a:rPr i="0" dirty="0"/>
                <a:t> le </a:t>
              </a:r>
              <a:r>
                <a:rPr i="0" dirty="0" err="1"/>
                <a:t>niveau</a:t>
              </a:r>
              <a:r>
                <a:rPr i="0" dirty="0"/>
                <a:t> de </a:t>
              </a:r>
              <a:r>
                <a:rPr i="0" dirty="0" err="1"/>
                <a:t>révélation</a:t>
              </a:r>
              <a:r>
                <a:rPr i="0" dirty="0"/>
                <a:t> du </a:t>
              </a:r>
              <a:r>
                <a:rPr i="0" dirty="0" err="1"/>
                <a:t>statut</a:t>
              </a:r>
              <a:r>
                <a:rPr i="0" dirty="0"/>
                <a:t> </a:t>
              </a:r>
              <a:r>
                <a:rPr i="0" dirty="0" err="1"/>
                <a:t>sérologique</a:t>
              </a:r>
              <a:endParaRPr i="0" dirty="0"/>
            </a:p>
          </p:txBody>
        </p:sp>
      </p:grpSp>
      <p:sp>
        <p:nvSpPr>
          <p:cNvPr id="10" name="Titre 1"/>
          <p:cNvSpPr>
            <a:spLocks noGrp="1"/>
          </p:cNvSpPr>
          <p:nvPr>
            <p:ph type="title"/>
          </p:nvPr>
        </p:nvSpPr>
        <p:spPr>
          <a:xfrm>
            <a:off x="917714" y="-51419"/>
            <a:ext cx="10515600" cy="1325563"/>
          </a:xfrm>
        </p:spPr>
        <p:txBody>
          <a:bodyPr/>
          <a:lstStyle/>
          <a:p>
            <a:pPr algn="ctr"/>
            <a:r>
              <a:rPr lang="fr-FR" b="1" dirty="0"/>
              <a:t>IV- RESULTATS ET DISCUSSION </a:t>
            </a:r>
            <a:r>
              <a:rPr lang="fr-FR" b="1" dirty="0" smtClean="0"/>
              <a:t>(9/9)</a:t>
            </a:r>
            <a:endParaRPr lang="fr-FR" b="1" dirty="0"/>
          </a:p>
        </p:txBody>
      </p:sp>
      <p:graphicFrame>
        <p:nvGraphicFramePr>
          <p:cNvPr id="2" name="Tableau 1"/>
          <p:cNvGraphicFramePr>
            <a:graphicFrameLocks noGrp="1"/>
          </p:cNvGraphicFramePr>
          <p:nvPr>
            <p:extLst>
              <p:ext uri="{D42A27DB-BD31-4B8C-83A1-F6EECF244321}">
                <p14:modId xmlns:p14="http://schemas.microsoft.com/office/powerpoint/2010/main" val="2700752846"/>
              </p:ext>
            </p:extLst>
          </p:nvPr>
        </p:nvGraphicFramePr>
        <p:xfrm>
          <a:off x="1085853" y="1203908"/>
          <a:ext cx="10177492" cy="4998337"/>
        </p:xfrm>
        <a:graphic>
          <a:graphicData uri="http://schemas.openxmlformats.org/drawingml/2006/table">
            <a:tbl>
              <a:tblPr bandRow="1"/>
              <a:tblGrid>
                <a:gridCol w="2290792"/>
                <a:gridCol w="1362072"/>
                <a:gridCol w="1266828"/>
                <a:gridCol w="1314450"/>
                <a:gridCol w="1314450"/>
                <a:gridCol w="1314450"/>
                <a:gridCol w="1314450"/>
              </a:tblGrid>
              <a:tr h="293492">
                <a:tc rowSpan="3" gridSpan="2">
                  <a:txBody>
                    <a:bodyPr/>
                    <a:lstStyle/>
                    <a:p>
                      <a:pPr algn="ctr" rtl="0" fontAlgn="ctr"/>
                      <a:r>
                        <a:rPr lang="fr-FR" sz="1400" b="1" i="0" u="none" strike="noStrike" dirty="0">
                          <a:solidFill>
                            <a:srgbClr val="000000"/>
                          </a:solidFill>
                          <a:effectLst/>
                          <a:latin typeface="Arial" panose="020B0604020202020204" pitchFamily="34" charset="0"/>
                        </a:rPr>
                        <a:t>                  </a:t>
                      </a:r>
                      <a:r>
                        <a:rPr lang="fr-FR" sz="1400" b="1" i="0" u="none" strike="noStrike" dirty="0" smtClean="0">
                          <a:solidFill>
                            <a:srgbClr val="000000"/>
                          </a:solidFill>
                          <a:effectLst/>
                          <a:latin typeface="Arial" panose="020B0604020202020204" pitchFamily="34" charset="0"/>
                        </a:rPr>
                        <a:t>    Evolution </a:t>
                      </a:r>
                      <a:r>
                        <a:rPr lang="fr-FR" sz="1400" b="1" i="0" u="none" strike="noStrike" dirty="0">
                          <a:solidFill>
                            <a:srgbClr val="000000"/>
                          </a:solidFill>
                          <a:effectLst/>
                          <a:latin typeface="Arial" panose="020B0604020202020204" pitchFamily="34" charset="0"/>
                        </a:rPr>
                        <a:t>de la </a:t>
                      </a:r>
                      <a:r>
                        <a:rPr lang="fr-FR" sz="1400" b="1" i="0" u="none" strike="noStrike" dirty="0" smtClean="0">
                          <a:solidFill>
                            <a:srgbClr val="000000"/>
                          </a:solidFill>
                          <a:effectLst/>
                          <a:latin typeface="Arial" panose="020B0604020202020204" pitchFamily="34" charset="0"/>
                        </a:rPr>
                        <a:t>CV</a:t>
                      </a:r>
                      <a:endParaRPr lang="fr-FR" sz="1400" b="1" i="0" u="none" strike="noStrike" dirty="0">
                        <a:solidFill>
                          <a:srgbClr val="000000"/>
                        </a:solidFill>
                        <a:effectLst/>
                        <a:latin typeface="Arial" panose="020B0604020202020204" pitchFamily="34" charset="0"/>
                      </a:endParaRPr>
                    </a:p>
                  </a:txBody>
                  <a:tcPr marL="3190" marR="3190" marT="319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fr-FR"/>
                    </a:p>
                  </a:txBody>
                  <a:tcPr/>
                </a:tc>
                <a:tc gridSpan="5">
                  <a:txBody>
                    <a:bodyPr/>
                    <a:lstStyle/>
                    <a:p>
                      <a:pPr algn="l" rtl="0" fontAlgn="ctr"/>
                      <a:r>
                        <a:rPr lang="fr-FR" sz="1400" b="1" i="0" u="none" strike="noStrike" dirty="0" smtClean="0">
                          <a:solidFill>
                            <a:srgbClr val="000000"/>
                          </a:solidFill>
                          <a:effectLst/>
                          <a:latin typeface="Arial" panose="020B0604020202020204" pitchFamily="34" charset="0"/>
                        </a:rPr>
                        <a:t>                      Niveau </a:t>
                      </a:r>
                      <a:r>
                        <a:rPr lang="fr-FR" sz="1400" b="1" i="0" u="none" strike="noStrike" dirty="0">
                          <a:solidFill>
                            <a:srgbClr val="000000"/>
                          </a:solidFill>
                          <a:effectLst/>
                          <a:latin typeface="Arial" panose="020B0604020202020204" pitchFamily="34" charset="0"/>
                        </a:rPr>
                        <a:t>de révélation du statut sérologique</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27605">
                <a:tc gridSpan="2" vMerge="1">
                  <a:txBody>
                    <a:bodyPr/>
                    <a:lstStyle/>
                    <a:p>
                      <a:endParaRPr lang="fr-FR"/>
                    </a:p>
                  </a:txBody>
                  <a:tcPr/>
                </a:tc>
                <a:tc hMerge="1" vMerge="1">
                  <a:txBody>
                    <a:bodyPr/>
                    <a:lstStyle/>
                    <a:p>
                      <a:endParaRPr lang="fr-FR"/>
                    </a:p>
                  </a:txBody>
                  <a:tcPr/>
                </a:tc>
                <a:tc gridSpan="2">
                  <a:txBody>
                    <a:bodyPr/>
                    <a:lstStyle/>
                    <a:p>
                      <a:pPr algn="l" rtl="0" fontAlgn="ctr"/>
                      <a:r>
                        <a:rPr lang="fr-FR" sz="1400" b="1" i="0" u="none" strike="noStrike" dirty="0" smtClean="0">
                          <a:solidFill>
                            <a:srgbClr val="000000"/>
                          </a:solidFill>
                          <a:effectLst/>
                          <a:latin typeface="Arial" panose="020B0604020202020204" pitchFamily="34" charset="0"/>
                        </a:rPr>
                        <a:t>                  Complète</a:t>
                      </a:r>
                      <a:endParaRPr lang="fr-FR" sz="1400" b="1" i="0" u="none" strike="noStrike" dirty="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hMerge="1">
                  <a:txBody>
                    <a:bodyPr/>
                    <a:lstStyle/>
                    <a:p>
                      <a:endParaRPr lang="fr-FR"/>
                    </a:p>
                  </a:txBody>
                  <a:tcPr/>
                </a:tc>
                <a:tc gridSpan="2">
                  <a:txBody>
                    <a:bodyPr/>
                    <a:lstStyle/>
                    <a:p>
                      <a:pPr algn="l" rtl="0" fontAlgn="ctr"/>
                      <a:r>
                        <a:rPr lang="fr-FR" sz="1400" b="1" i="0" u="none" strike="noStrike" dirty="0" smtClean="0">
                          <a:solidFill>
                            <a:srgbClr val="000000"/>
                          </a:solidFill>
                          <a:effectLst/>
                          <a:latin typeface="Arial" panose="020B0604020202020204" pitchFamily="34" charset="0"/>
                        </a:rPr>
                        <a:t>                    Partielle</a:t>
                      </a:r>
                      <a:endParaRPr lang="fr-FR" sz="1400" b="1" i="0" u="none" strike="noStrike" dirty="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hMerge="1">
                  <a:txBody>
                    <a:bodyPr/>
                    <a:lstStyle/>
                    <a:p>
                      <a:endParaRPr lang="fr-FR"/>
                    </a:p>
                  </a:txBody>
                  <a:tcPr/>
                </a:tc>
                <a:tc>
                  <a:txBody>
                    <a:bodyPr/>
                    <a:lstStyle/>
                    <a:p>
                      <a:pPr algn="l" rtl="0" fontAlgn="ctr"/>
                      <a:endParaRPr lang="fr-FR" sz="1400" b="1"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r>
              <a:tr h="258401">
                <a:tc gridSpan="2" vMerge="1">
                  <a:txBody>
                    <a:bodyPr/>
                    <a:lstStyle/>
                    <a:p>
                      <a:endParaRPr lang="fr-FR"/>
                    </a:p>
                  </a:txBody>
                  <a:tcPr/>
                </a:tc>
                <a:tc hMerge="1" vMerge="1">
                  <a:txBody>
                    <a:bodyPr/>
                    <a:lstStyle/>
                    <a:p>
                      <a:endParaRPr lang="fr-FR"/>
                    </a:p>
                  </a:txBody>
                  <a:tcPr/>
                </a:tc>
                <a:tc>
                  <a:txBody>
                    <a:bodyPr/>
                    <a:lstStyle/>
                    <a:p>
                      <a:pPr algn="l" rtl="0" fontAlgn="ctr"/>
                      <a:r>
                        <a:rPr lang="fr-FR" sz="1400" b="1" i="0" u="none" strike="noStrike" dirty="0">
                          <a:solidFill>
                            <a:srgbClr val="000000"/>
                          </a:solidFill>
                          <a:effectLst/>
                          <a:latin typeface="Arial" panose="020B0604020202020204" pitchFamily="34" charset="0"/>
                        </a:rPr>
                        <a:t>   </a:t>
                      </a:r>
                      <a:r>
                        <a:rPr lang="fr-FR" sz="1400" b="1" i="0" u="none" strike="noStrike" dirty="0" smtClean="0">
                          <a:solidFill>
                            <a:srgbClr val="000000"/>
                          </a:solidFill>
                          <a:effectLst/>
                          <a:latin typeface="Arial" panose="020B0604020202020204" pitchFamily="34" charset="0"/>
                        </a:rPr>
                        <a:t>        (</a:t>
                      </a:r>
                      <a:r>
                        <a:rPr lang="fr-FR" sz="1400" b="1" i="0" u="none" strike="noStrike" dirty="0">
                          <a:solidFill>
                            <a:srgbClr val="000000"/>
                          </a:solidFill>
                          <a:effectLst/>
                          <a:latin typeface="Arial" panose="020B0604020202020204" pitchFamily="34" charset="0"/>
                        </a:rPr>
                        <a:t>n)</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a:solidFill>
                            <a:srgbClr val="000000"/>
                          </a:solidFill>
                          <a:effectLst/>
                          <a:latin typeface="Arial" panose="020B0604020202020204" pitchFamily="34" charset="0"/>
                        </a:rPr>
                        <a:t>(%)</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fr-FR" sz="1400" b="1" i="0" u="none" strike="noStrike" dirty="0" smtClean="0">
                          <a:solidFill>
                            <a:srgbClr val="000000"/>
                          </a:solidFill>
                          <a:effectLst/>
                          <a:latin typeface="Arial" panose="020B0604020202020204" pitchFamily="34" charset="0"/>
                        </a:rPr>
                        <a:t>            (</a:t>
                      </a:r>
                      <a:r>
                        <a:rPr lang="fr-FR" sz="1400" b="1" i="0" u="none" strike="noStrike" dirty="0">
                          <a:solidFill>
                            <a:srgbClr val="000000"/>
                          </a:solidFill>
                          <a:effectLst/>
                          <a:latin typeface="Arial" panose="020B0604020202020204" pitchFamily="34" charset="0"/>
                        </a:rPr>
                        <a:t>n)</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a:solidFill>
                            <a:srgbClr val="000000"/>
                          </a:solidFill>
                          <a:effectLst/>
                          <a:latin typeface="Arial" panose="020B0604020202020204" pitchFamily="34" charset="0"/>
                        </a:rPr>
                        <a:t>(%)</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fr-FR" sz="1400" b="1" i="0" u="none" strike="noStrike">
                          <a:solidFill>
                            <a:srgbClr val="000000"/>
                          </a:solidFill>
                          <a:effectLst/>
                          <a:latin typeface="Arial" panose="020B0604020202020204" pitchFamily="34" charset="0"/>
                        </a:rPr>
                        <a:t>   p value</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r>
              <a:tr h="146746">
                <a:tc>
                  <a:txBody>
                    <a:bodyPr/>
                    <a:lstStyle/>
                    <a:p>
                      <a:pPr algn="l" rtl="0" fontAlgn="ctr"/>
                      <a:r>
                        <a:rPr lang="fr-FR" sz="1400" b="1" i="0" u="none" strike="noStrike">
                          <a:solidFill>
                            <a:srgbClr val="000000"/>
                          </a:solidFill>
                          <a:effectLst/>
                          <a:latin typeface="Arial" panose="020B0604020202020204" pitchFamily="34" charset="0"/>
                        </a:rPr>
                        <a:t> </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fr-FR" sz="1400" b="1" i="0" u="none" strike="noStrike" dirty="0">
                          <a:solidFill>
                            <a:srgbClr val="000000"/>
                          </a:solidFill>
                          <a:effectLst/>
                          <a:latin typeface="Arial" panose="020B0604020202020204" pitchFamily="34" charset="0"/>
                        </a:rPr>
                        <a:t> </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1400" b="0" i="0" u="none" strike="noStrike" dirty="0">
                          <a:solidFill>
                            <a:srgbClr val="000000"/>
                          </a:solidFill>
                          <a:effectLst/>
                          <a:latin typeface="Arial" panose="020B0604020202020204" pitchFamily="34" charset="0"/>
                        </a:rPr>
                        <a:t>14</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1400" b="0" i="0" u="none" strike="noStrike">
                          <a:solidFill>
                            <a:srgbClr val="000000"/>
                          </a:solidFill>
                          <a:effectLst/>
                          <a:latin typeface="Arial" panose="020B0604020202020204" pitchFamily="34" charset="0"/>
                        </a:rPr>
                        <a:t>38,89</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1400" b="0" i="0" u="none" strike="noStrike">
                          <a:solidFill>
                            <a:srgbClr val="000000"/>
                          </a:solidFill>
                          <a:effectLst/>
                          <a:latin typeface="Arial" panose="020B0604020202020204" pitchFamily="34" charset="0"/>
                        </a:rPr>
                        <a:t>16</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1400" b="0" i="0" u="none" strike="noStrike">
                          <a:solidFill>
                            <a:srgbClr val="000000"/>
                          </a:solidFill>
                          <a:effectLst/>
                          <a:latin typeface="Arial" panose="020B0604020202020204" pitchFamily="34" charset="0"/>
                        </a:rPr>
                        <a:t>55,17</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l" rtl="0" fontAlgn="ctr"/>
                      <a:r>
                        <a:rPr lang="fr-FR" sz="1400" b="0" i="0" u="none" strike="noStrike">
                          <a:solidFill>
                            <a:srgbClr val="000000"/>
                          </a:solidFill>
                          <a:effectLst/>
                          <a:latin typeface="Arial" panose="020B0604020202020204" pitchFamily="34" charset="0"/>
                        </a:rPr>
                        <a:t> </a:t>
                      </a:r>
                    </a:p>
                  </a:txBody>
                  <a:tcPr marL="3190" marR="3190" marT="3190" marB="0" anchor="ctr">
                    <a:lnL>
                      <a:noFill/>
                    </a:lnL>
                    <a:lnR>
                      <a:noFill/>
                    </a:lnR>
                    <a:lnT w="12700" cap="flat" cmpd="sng" algn="ctr">
                      <a:solidFill>
                        <a:srgbClr val="000000"/>
                      </a:solidFill>
                      <a:prstDash val="solid"/>
                      <a:round/>
                      <a:headEnd type="none" w="med" len="med"/>
                      <a:tailEnd type="none" w="med" len="med"/>
                    </a:lnT>
                    <a:lnB>
                      <a:noFill/>
                    </a:lnB>
                  </a:tcPr>
                </a:tc>
              </a:tr>
              <a:tr h="459379">
                <a:tc>
                  <a:txBody>
                    <a:bodyPr/>
                    <a:lstStyle/>
                    <a:p>
                      <a:pPr algn="l" rtl="0" fontAlgn="ctr"/>
                      <a:endParaRPr lang="fr-FR" sz="1400" b="1" i="0" u="none" strike="noStrike" dirty="0" smtClean="0">
                        <a:solidFill>
                          <a:srgbClr val="000000"/>
                        </a:solidFill>
                        <a:effectLst/>
                        <a:latin typeface="Arial" panose="020B0604020202020204" pitchFamily="34" charset="0"/>
                      </a:endParaRPr>
                    </a:p>
                    <a:p>
                      <a:pPr algn="l" rtl="0" fontAlgn="ctr"/>
                      <a:endParaRPr lang="fr-FR" sz="1400" b="1" i="0" u="none" strike="noStrike" dirty="0" smtClean="0">
                        <a:solidFill>
                          <a:srgbClr val="000000"/>
                        </a:solidFill>
                        <a:effectLst/>
                        <a:latin typeface="Arial" panose="020B0604020202020204" pitchFamily="34" charset="0"/>
                      </a:endParaRPr>
                    </a:p>
                    <a:p>
                      <a:pPr algn="l" rtl="0" fontAlgn="ctr"/>
                      <a:endParaRPr lang="fr-FR" sz="1400" b="1" i="0" u="none" strike="noStrike" dirty="0" smtClean="0">
                        <a:solidFill>
                          <a:srgbClr val="000000"/>
                        </a:solidFill>
                        <a:effectLst/>
                        <a:latin typeface="Arial" panose="020B0604020202020204" pitchFamily="34" charset="0"/>
                      </a:endParaRPr>
                    </a:p>
                    <a:p>
                      <a:pPr algn="l" rtl="0" fontAlgn="ctr"/>
                      <a:r>
                        <a:rPr lang="fr-FR" sz="1400" b="1" i="0" u="none" strike="noStrike" dirty="0" smtClean="0">
                          <a:solidFill>
                            <a:srgbClr val="000000"/>
                          </a:solidFill>
                          <a:effectLst/>
                          <a:latin typeface="Arial" panose="020B0604020202020204" pitchFamily="34" charset="0"/>
                        </a:rPr>
                        <a:t>CV détectable avant ETP</a:t>
                      </a:r>
                    </a:p>
                  </a:txBody>
                  <a:tcPr marL="3190" marR="3190" marT="3190" marB="0" anchor="ctr">
                    <a:lnL>
                      <a:noFill/>
                    </a:lnL>
                    <a:lnR>
                      <a:noFill/>
                    </a:lnR>
                    <a:lnT>
                      <a:noFill/>
                    </a:lnT>
                    <a:lnB>
                      <a:noFill/>
                    </a:lnB>
                  </a:tcPr>
                </a:tc>
                <a:tc>
                  <a:txBody>
                    <a:bodyPr/>
                    <a:lstStyle/>
                    <a:p>
                      <a:pPr algn="l" rtl="0" fontAlgn="ctr"/>
                      <a:r>
                        <a:rPr lang="fr-FR" sz="1400" b="1" i="0" u="none" strike="noStrike" dirty="0" smtClean="0">
                          <a:solidFill>
                            <a:srgbClr val="000000"/>
                          </a:solidFill>
                          <a:effectLst/>
                          <a:latin typeface="Arial" panose="020B0604020202020204" pitchFamily="34" charset="0"/>
                        </a:rPr>
                        <a:t>CV </a:t>
                      </a:r>
                      <a:r>
                        <a:rPr lang="fr-FR" sz="1400" b="1" i="0" u="none" strike="noStrike" dirty="0">
                          <a:solidFill>
                            <a:srgbClr val="000000"/>
                          </a:solidFill>
                          <a:effectLst/>
                          <a:latin typeface="Arial" panose="020B0604020202020204" pitchFamily="34" charset="0"/>
                        </a:rPr>
                        <a:t>détectable stable</a:t>
                      </a:r>
                    </a:p>
                  </a:txBody>
                  <a:tcPr marL="3190" marR="3190" marT="3190" marB="0" anchor="ctr">
                    <a:lnL>
                      <a:noFill/>
                    </a:lnL>
                    <a:lnR>
                      <a:noFill/>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803913">
                <a:tc>
                  <a:txBody>
                    <a:bodyPr/>
                    <a:lstStyle/>
                    <a:p>
                      <a:pPr algn="ctr" rtl="0" fontAlgn="ctr"/>
                      <a:endParaRPr lang="fr-FR" sz="1400" b="1" i="0" u="none" strike="noStrike" dirty="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l" rtl="0" fontAlgn="ctr"/>
                      <a:r>
                        <a:rPr lang="fr-FR" sz="1400" b="1" i="0" u="none" strike="noStrike">
                          <a:solidFill>
                            <a:srgbClr val="000000"/>
                          </a:solidFill>
                          <a:effectLst/>
                          <a:latin typeface="Arial" panose="020B0604020202020204" pitchFamily="34" charset="0"/>
                        </a:rPr>
                        <a:t>CV détectable en évolution favorable</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22</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61,11</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13</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44,83</a:t>
                      </a:r>
                    </a:p>
                  </a:txBody>
                  <a:tcPr marL="3190" marR="3190" marT="3190" marB="0" anchor="ctr">
                    <a:lnL>
                      <a:noFill/>
                    </a:lnL>
                    <a:lnR>
                      <a:noFill/>
                    </a:lnR>
                    <a:lnT>
                      <a:noFill/>
                    </a:lnT>
                    <a:lnB>
                      <a:noFill/>
                    </a:lnB>
                  </a:tcPr>
                </a:tc>
                <a:tc>
                  <a:txBody>
                    <a:bodyPr/>
                    <a:lstStyle/>
                    <a:p>
                      <a:pPr algn="l" rtl="0" fontAlgn="ctr"/>
                      <a:r>
                        <a:rPr lang="fr-FR" sz="1400" b="0" i="0" u="none" strike="noStrike">
                          <a:solidFill>
                            <a:srgbClr val="000000"/>
                          </a:solidFill>
                          <a:effectLst/>
                          <a:latin typeface="Arial" panose="020B0604020202020204" pitchFamily="34" charset="0"/>
                        </a:rPr>
                        <a:t>      </a:t>
                      </a:r>
                    </a:p>
                  </a:txBody>
                  <a:tcPr marL="3190" marR="3190" marT="3190" marB="0" anchor="ctr">
                    <a:lnL>
                      <a:noFill/>
                    </a:lnL>
                    <a:lnR>
                      <a:noFill/>
                    </a:lnR>
                    <a:lnT>
                      <a:noFill/>
                    </a:lnT>
                    <a:lnB>
                      <a:noFill/>
                    </a:lnB>
                  </a:tcPr>
                </a:tc>
              </a:tr>
              <a:tr h="229689">
                <a:tc>
                  <a:txBody>
                    <a:bodyPr/>
                    <a:lstStyle/>
                    <a:p>
                      <a:pPr algn="l" fontAlgn="t"/>
                      <a:endParaRPr lang="fr-FR" sz="1400" b="0" i="0" u="none" strike="noStrike">
                        <a:solidFill>
                          <a:srgbClr val="000000"/>
                        </a:solidFill>
                        <a:effectLst/>
                        <a:latin typeface="Calibri" panose="020F0502020204030204" pitchFamily="34" charset="0"/>
                      </a:endParaRPr>
                    </a:p>
                  </a:txBody>
                  <a:tcPr marL="3190" marR="3190" marT="3190" marB="0">
                    <a:lnL>
                      <a:noFill/>
                    </a:lnL>
                    <a:lnR>
                      <a:noFill/>
                    </a:lnR>
                    <a:lnT>
                      <a:noFill/>
                    </a:lnT>
                    <a:lnB>
                      <a:noFill/>
                    </a:lnB>
                  </a:tcPr>
                </a:tc>
                <a:tc>
                  <a:txBody>
                    <a:bodyPr/>
                    <a:lstStyle/>
                    <a:p>
                      <a:pPr algn="ctr" rtl="0" fontAlgn="ctr"/>
                      <a:r>
                        <a:rPr lang="fr-FR" sz="1400" b="1" i="0" u="none" strike="noStrike">
                          <a:solidFill>
                            <a:srgbClr val="000000"/>
                          </a:solidFill>
                          <a:effectLst/>
                          <a:latin typeface="Arial" panose="020B0604020202020204" pitchFamily="34" charset="0"/>
                        </a:rPr>
                        <a:t>                 Total</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36</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100</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29</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100</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0,28</a:t>
                      </a:r>
                    </a:p>
                  </a:txBody>
                  <a:tcPr marL="3190" marR="3190" marT="3190" marB="0" anchor="ctr">
                    <a:lnL>
                      <a:noFill/>
                    </a:lnL>
                    <a:lnR>
                      <a:noFill/>
                    </a:lnR>
                    <a:lnT>
                      <a:noFill/>
                    </a:lnT>
                    <a:lnB>
                      <a:noFill/>
                    </a:lnB>
                  </a:tcPr>
                </a:tc>
              </a:tr>
              <a:tr h="638026">
                <a:tc>
                  <a:txBody>
                    <a:bodyPr/>
                    <a:lstStyle/>
                    <a:p>
                      <a:pPr algn="ctr" rtl="0" fontAlgn="ctr"/>
                      <a:endParaRPr lang="fr-FR" sz="1400" b="1" i="0" u="none" strike="noStrike" dirty="0" smtClean="0">
                        <a:solidFill>
                          <a:srgbClr val="000000"/>
                        </a:solidFill>
                        <a:effectLst/>
                        <a:latin typeface="Arial" panose="020B0604020202020204" pitchFamily="34" charset="0"/>
                      </a:endParaRPr>
                    </a:p>
                    <a:p>
                      <a:pPr algn="ctr" rtl="0" fontAlgn="ctr"/>
                      <a:endParaRPr lang="fr-FR" sz="1400" b="1" i="0" u="none" strike="noStrike" dirty="0" smtClean="0">
                        <a:solidFill>
                          <a:srgbClr val="000000"/>
                        </a:solidFill>
                        <a:effectLst/>
                        <a:latin typeface="Arial" panose="020B0604020202020204" pitchFamily="34" charset="0"/>
                      </a:endParaRPr>
                    </a:p>
                    <a:p>
                      <a:pPr algn="ctr" rtl="0" fontAlgn="ctr"/>
                      <a:endParaRPr lang="fr-FR" sz="1400" b="1" i="0" u="none" strike="noStrike" dirty="0" smtClean="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ctr" rtl="0" fontAlgn="ctr"/>
                      <a:endParaRPr lang="fr-FR" sz="1400" b="1" i="0" u="none" strike="noStrike" dirty="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l" rtl="0" fontAlgn="ctr"/>
                      <a:endParaRPr lang="fr-FR" sz="1400" b="0"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ctr" rtl="0" fontAlgn="ctr"/>
                      <a:endParaRPr lang="fr-FR" sz="1400" b="0"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l" rtl="0" fontAlgn="ctr"/>
                      <a:endParaRPr lang="fr-FR" sz="1400" b="0"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l" rtl="0" fontAlgn="ctr"/>
                      <a:endParaRPr lang="fr-FR" sz="1400" b="0"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l" rtl="0" fontAlgn="ctr"/>
                      <a:endParaRPr lang="fr-FR" sz="1400" b="0"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r>
              <a:tr h="8039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i="0" u="none" strike="noStrike" dirty="0" smtClean="0">
                          <a:solidFill>
                            <a:srgbClr val="000000"/>
                          </a:solidFill>
                          <a:effectLst/>
                          <a:latin typeface="Arial" panose="020B0604020202020204" pitchFamily="34" charset="0"/>
                        </a:rPr>
                        <a:t>CV indétectable avant ETP</a:t>
                      </a:r>
                    </a:p>
                    <a:p>
                      <a:pPr algn="ctr" rtl="0" fontAlgn="ctr"/>
                      <a:r>
                        <a:rPr lang="fr-FR" sz="1400" b="1" i="0" u="none" strike="noStrike" dirty="0" smtClean="0">
                          <a:solidFill>
                            <a:srgbClr val="000000"/>
                          </a:solidFill>
                          <a:effectLst/>
                          <a:latin typeface="Arial" panose="020B0604020202020204" pitchFamily="34" charset="0"/>
                        </a:rPr>
                        <a:t>                       </a:t>
                      </a:r>
                      <a:endParaRPr lang="fr-FR" sz="1400" b="1" i="0" u="none" strike="noStrike" dirty="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c>
                  <a:txBody>
                    <a:bodyPr/>
                    <a:lstStyle/>
                    <a:p>
                      <a:pPr algn="l" rtl="0" fontAlgn="ctr"/>
                      <a:r>
                        <a:rPr lang="fr-FR" sz="1400" b="1" i="0" u="none" strike="noStrike" dirty="0">
                          <a:solidFill>
                            <a:srgbClr val="000000"/>
                          </a:solidFill>
                          <a:effectLst/>
                          <a:latin typeface="Arial" panose="020B0604020202020204" pitchFamily="34" charset="0"/>
                        </a:rPr>
                        <a:t>CV indétectable en évolution défavorable</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22</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29,33</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10</a:t>
                      </a:r>
                    </a:p>
                  </a:txBody>
                  <a:tcPr marL="3190" marR="3190" marT="3190" marB="0" anchor="ctr">
                    <a:lnL>
                      <a:noFill/>
                    </a:lnL>
                    <a:lnR>
                      <a:noFill/>
                    </a:lnR>
                    <a:lnT>
                      <a:noFill/>
                    </a:lnT>
                    <a:lnB>
                      <a:noFill/>
                    </a:lnB>
                  </a:tcPr>
                </a:tc>
                <a:tc>
                  <a:txBody>
                    <a:bodyPr/>
                    <a:lstStyle/>
                    <a:p>
                      <a:pPr algn="ctr" rtl="0" fontAlgn="ctr"/>
                      <a:r>
                        <a:rPr lang="fr-FR" sz="1400" b="0" i="0" u="none" strike="noStrike" dirty="0">
                          <a:solidFill>
                            <a:srgbClr val="000000"/>
                          </a:solidFill>
                          <a:effectLst/>
                          <a:latin typeface="Arial" panose="020B0604020202020204" pitchFamily="34" charset="0"/>
                        </a:rPr>
                        <a:t>17,24</a:t>
                      </a:r>
                    </a:p>
                  </a:txBody>
                  <a:tcPr marL="3190" marR="3190" marT="3190" marB="0" anchor="ctr">
                    <a:lnL>
                      <a:noFill/>
                    </a:lnL>
                    <a:lnR>
                      <a:noFill/>
                    </a:lnR>
                    <a:lnT>
                      <a:noFill/>
                    </a:lnT>
                    <a:lnB>
                      <a:noFill/>
                    </a:lnB>
                  </a:tcPr>
                </a:tc>
                <a:tc>
                  <a:txBody>
                    <a:bodyPr/>
                    <a:lstStyle/>
                    <a:p>
                      <a:pPr algn="l" rtl="0" fontAlgn="ctr"/>
                      <a:endParaRPr lang="fr-FR" sz="1400" b="0" i="0" u="none" strike="noStrike">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r>
              <a:tr h="459379">
                <a:tc>
                  <a:txBody>
                    <a:bodyPr/>
                    <a:lstStyle/>
                    <a:p>
                      <a:pPr algn="ctr" fontAlgn="ctr"/>
                      <a:endParaRPr lang="fr-FR" sz="1400" b="0" i="0" u="none" strike="noStrike" dirty="0">
                        <a:solidFill>
                          <a:srgbClr val="000000"/>
                        </a:solidFill>
                        <a:effectLst/>
                        <a:latin typeface="Calibri" panose="020F0502020204030204" pitchFamily="34" charset="0"/>
                      </a:endParaRPr>
                    </a:p>
                  </a:txBody>
                  <a:tcPr marL="3190" marR="3190" marT="3190" marB="0" anchor="ctr">
                    <a:lnL>
                      <a:noFill/>
                    </a:lnL>
                    <a:lnR>
                      <a:noFill/>
                    </a:lnR>
                    <a:lnT>
                      <a:noFill/>
                    </a:lnT>
                    <a:lnB>
                      <a:noFill/>
                    </a:lnB>
                  </a:tcPr>
                </a:tc>
                <a:tc>
                  <a:txBody>
                    <a:bodyPr/>
                    <a:lstStyle/>
                    <a:p>
                      <a:pPr algn="l" rtl="0" fontAlgn="ctr"/>
                      <a:r>
                        <a:rPr lang="fr-FR" sz="1400" b="1" i="0" u="none" strike="noStrike">
                          <a:solidFill>
                            <a:srgbClr val="000000"/>
                          </a:solidFill>
                          <a:effectLst/>
                          <a:latin typeface="Arial" panose="020B0604020202020204" pitchFamily="34" charset="0"/>
                        </a:rPr>
                        <a:t>CV indétectable stable</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53</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70,67</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48</a:t>
                      </a:r>
                    </a:p>
                  </a:txBody>
                  <a:tcPr marL="3190" marR="3190" marT="3190" marB="0" anchor="ctr">
                    <a:lnL>
                      <a:noFill/>
                    </a:lnL>
                    <a:lnR>
                      <a:noFill/>
                    </a:lnR>
                    <a:lnT>
                      <a:noFill/>
                    </a:lnT>
                    <a:lnB>
                      <a:noFill/>
                    </a:lnB>
                  </a:tcPr>
                </a:tc>
                <a:tc>
                  <a:txBody>
                    <a:bodyPr/>
                    <a:lstStyle/>
                    <a:p>
                      <a:pPr algn="ctr" rtl="0" fontAlgn="ctr"/>
                      <a:r>
                        <a:rPr lang="fr-FR" sz="1400" b="0" i="0" u="none" strike="noStrike">
                          <a:solidFill>
                            <a:srgbClr val="000000"/>
                          </a:solidFill>
                          <a:effectLst/>
                          <a:latin typeface="Arial" panose="020B0604020202020204" pitchFamily="34" charset="0"/>
                        </a:rPr>
                        <a:t>82,76</a:t>
                      </a:r>
                    </a:p>
                  </a:txBody>
                  <a:tcPr marL="3190" marR="3190" marT="3190" marB="0" anchor="ctr">
                    <a:lnL>
                      <a:noFill/>
                    </a:lnL>
                    <a:lnR>
                      <a:noFill/>
                    </a:lnR>
                    <a:lnT>
                      <a:noFill/>
                    </a:lnT>
                    <a:lnB>
                      <a:noFill/>
                    </a:lnB>
                  </a:tcPr>
                </a:tc>
                <a:tc>
                  <a:txBody>
                    <a:bodyPr/>
                    <a:lstStyle/>
                    <a:p>
                      <a:pPr algn="l" rtl="0" fontAlgn="ctr"/>
                      <a:endParaRPr lang="fr-FR" sz="1400" b="0" i="0" u="none" strike="noStrike" dirty="0">
                        <a:solidFill>
                          <a:srgbClr val="000000"/>
                        </a:solidFill>
                        <a:effectLst/>
                        <a:latin typeface="Arial" panose="020B0604020202020204" pitchFamily="34" charset="0"/>
                      </a:endParaRPr>
                    </a:p>
                  </a:txBody>
                  <a:tcPr marL="3190" marR="3190" marT="3190" marB="0" anchor="ctr">
                    <a:lnL>
                      <a:noFill/>
                    </a:lnL>
                    <a:lnR>
                      <a:noFill/>
                    </a:lnR>
                    <a:lnT>
                      <a:noFill/>
                    </a:lnT>
                    <a:lnB>
                      <a:noFill/>
                    </a:lnB>
                  </a:tcPr>
                </a:tc>
              </a:tr>
              <a:tr h="130795">
                <a:tc>
                  <a:txBody>
                    <a:bodyPr/>
                    <a:lstStyle/>
                    <a:p>
                      <a:pPr algn="ctr" fontAlgn="ctr"/>
                      <a:r>
                        <a:rPr lang="fr-FR" sz="1400" b="0" i="0" u="none" strike="noStrike">
                          <a:solidFill>
                            <a:srgbClr val="000000"/>
                          </a:solidFill>
                          <a:effectLst/>
                          <a:latin typeface="Calibri" panose="020F0502020204030204" pitchFamily="34" charset="0"/>
                        </a:rPr>
                        <a:t> </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1400" b="1" i="0" u="none" strike="noStrike">
                          <a:solidFill>
                            <a:srgbClr val="000000"/>
                          </a:solidFill>
                          <a:effectLst/>
                          <a:latin typeface="Arial" panose="020B0604020202020204" pitchFamily="34" charset="0"/>
                        </a:rPr>
                        <a:t>Total</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solidFill>
                            <a:srgbClr val="000000"/>
                          </a:solidFill>
                          <a:effectLst/>
                          <a:latin typeface="Arial" panose="020B0604020202020204" pitchFamily="34" charset="0"/>
                        </a:rPr>
                        <a:t>75</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solidFill>
                            <a:srgbClr val="000000"/>
                          </a:solidFill>
                          <a:effectLst/>
                          <a:latin typeface="Arial" panose="020B0604020202020204" pitchFamily="34" charset="0"/>
                        </a:rPr>
                        <a:t>100</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solidFill>
                            <a:srgbClr val="000000"/>
                          </a:solidFill>
                          <a:effectLst/>
                          <a:latin typeface="Arial" panose="020B0604020202020204" pitchFamily="34" charset="0"/>
                        </a:rPr>
                        <a:t>58</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solidFill>
                            <a:srgbClr val="000000"/>
                          </a:solidFill>
                          <a:effectLst/>
                          <a:latin typeface="Arial" panose="020B0604020202020204" pitchFamily="34" charset="0"/>
                        </a:rPr>
                        <a:t>100</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Arial" panose="020B0604020202020204" pitchFamily="34" charset="0"/>
                        </a:rPr>
                        <a:t>0,15</a:t>
                      </a:r>
                    </a:p>
                  </a:txBody>
                  <a:tcPr marL="3190" marR="3190" marT="319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212077" y="3114675"/>
            <a:ext cx="6884423" cy="71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143250" y="5486401"/>
            <a:ext cx="687705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335028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body" idx="1"/>
          </p:nvPr>
        </p:nvSpPr>
        <p:spPr>
          <a:xfrm>
            <a:off x="457200" y="1541418"/>
            <a:ext cx="10896600" cy="4814933"/>
          </a:xfrm>
          <a:prstGeom prst="rect">
            <a:avLst/>
          </a:prstGeom>
        </p:spPr>
        <p:txBody>
          <a:bodyPr/>
          <a:lstStyle/>
          <a:p>
            <a:pPr algn="just">
              <a:defRPr sz="3200">
                <a:latin typeface="Arial"/>
                <a:ea typeface="Arial"/>
                <a:cs typeface="Arial"/>
                <a:sym typeface="Arial"/>
              </a:defRPr>
            </a:pPr>
            <a:r>
              <a:rPr dirty="0"/>
              <a:t>Plus de la </a:t>
            </a:r>
            <a:r>
              <a:rPr dirty="0" err="1"/>
              <a:t>moitié</a:t>
            </a:r>
            <a:r>
              <a:rPr dirty="0"/>
              <a:t> des </a:t>
            </a:r>
            <a:r>
              <a:rPr dirty="0" err="1"/>
              <a:t>enfants</a:t>
            </a:r>
            <a:r>
              <a:rPr dirty="0"/>
              <a:t> et adolescents </a:t>
            </a:r>
            <a:r>
              <a:rPr dirty="0" err="1" smtClean="0"/>
              <a:t>inclus</a:t>
            </a:r>
            <a:r>
              <a:rPr dirty="0" smtClean="0"/>
              <a:t> </a:t>
            </a:r>
            <a:r>
              <a:rPr dirty="0" err="1"/>
              <a:t>connaissaient</a:t>
            </a:r>
            <a:r>
              <a:rPr dirty="0"/>
              <a:t> </a:t>
            </a:r>
            <a:r>
              <a:rPr dirty="0" err="1"/>
              <a:t>leur</a:t>
            </a:r>
            <a:r>
              <a:rPr dirty="0"/>
              <a:t> </a:t>
            </a:r>
            <a:r>
              <a:rPr dirty="0" err="1"/>
              <a:t>statut</a:t>
            </a:r>
            <a:r>
              <a:rPr dirty="0"/>
              <a:t> VIH</a:t>
            </a:r>
            <a:r>
              <a:rPr dirty="0" smtClean="0"/>
              <a:t>.</a:t>
            </a:r>
            <a:endParaRPr dirty="0"/>
          </a:p>
          <a:p>
            <a:pPr algn="just">
              <a:defRPr sz="3200">
                <a:latin typeface="Arial"/>
                <a:ea typeface="Arial"/>
                <a:cs typeface="Arial"/>
                <a:sym typeface="Arial"/>
              </a:defRPr>
            </a:pPr>
            <a:r>
              <a:rPr lang="fr-FR" dirty="0"/>
              <a:t>N</a:t>
            </a:r>
            <a:r>
              <a:rPr dirty="0" err="1" smtClean="0"/>
              <a:t>iveau</a:t>
            </a:r>
            <a:r>
              <a:rPr dirty="0" smtClean="0"/>
              <a:t> </a:t>
            </a:r>
            <a:r>
              <a:rPr dirty="0" err="1"/>
              <a:t>d’acquisition</a:t>
            </a:r>
            <a:r>
              <a:rPr dirty="0"/>
              <a:t> des </a:t>
            </a:r>
            <a:r>
              <a:rPr dirty="0" err="1"/>
              <a:t>connaissances</a:t>
            </a:r>
            <a:r>
              <a:rPr dirty="0"/>
              <a:t> </a:t>
            </a:r>
            <a:r>
              <a:rPr dirty="0" err="1" smtClean="0"/>
              <a:t>satisfaisant</a:t>
            </a:r>
            <a:r>
              <a:rPr dirty="0" smtClean="0"/>
              <a:t> </a:t>
            </a:r>
            <a:r>
              <a:rPr dirty="0"/>
              <a:t>chez </a:t>
            </a:r>
            <a:r>
              <a:rPr lang="fr-FR" dirty="0" smtClean="0"/>
              <a:t>la quasi-totalité</a:t>
            </a:r>
            <a:r>
              <a:rPr dirty="0" smtClean="0"/>
              <a:t> </a:t>
            </a:r>
            <a:r>
              <a:rPr dirty="0"/>
              <a:t>de </a:t>
            </a:r>
            <a:r>
              <a:rPr dirty="0" err="1"/>
              <a:t>notre</a:t>
            </a:r>
            <a:r>
              <a:rPr dirty="0"/>
              <a:t> population </a:t>
            </a:r>
            <a:r>
              <a:rPr dirty="0" err="1"/>
              <a:t>d’étude</a:t>
            </a:r>
            <a:r>
              <a:rPr dirty="0" smtClean="0"/>
              <a:t>.</a:t>
            </a:r>
            <a:endParaRPr lang="fr-FR" dirty="0" smtClean="0"/>
          </a:p>
          <a:p>
            <a:pPr algn="just">
              <a:defRPr sz="3200">
                <a:latin typeface="Arial"/>
                <a:ea typeface="Arial"/>
                <a:cs typeface="Arial"/>
                <a:sym typeface="Arial"/>
              </a:defRPr>
            </a:pPr>
            <a:r>
              <a:rPr lang="fr-FR" dirty="0"/>
              <a:t>Fort taux de passage des stades avancés aux stades précoces de la classification OMS du VIH après l’ETP. </a:t>
            </a:r>
            <a:endParaRPr lang="fr-FR" dirty="0" smtClean="0"/>
          </a:p>
          <a:p>
            <a:pPr algn="just">
              <a:defRPr sz="3200">
                <a:latin typeface="Arial"/>
                <a:ea typeface="Arial"/>
                <a:cs typeface="Arial"/>
                <a:sym typeface="Arial"/>
              </a:defRPr>
            </a:pPr>
            <a:r>
              <a:rPr lang="fr-FR" dirty="0"/>
              <a:t>ETP a impacté de manière significative l’évolution de la CV chez des patients avec une CV indétectable avant l’ETP.</a:t>
            </a:r>
          </a:p>
          <a:p>
            <a:pPr algn="just">
              <a:defRPr sz="3200">
                <a:latin typeface="Arial"/>
                <a:ea typeface="Arial"/>
                <a:cs typeface="Arial"/>
                <a:sym typeface="Arial"/>
              </a:defRPr>
            </a:pPr>
            <a:endParaRPr lang="fr-FR" dirty="0"/>
          </a:p>
          <a:p>
            <a:pPr algn="just">
              <a:defRPr sz="3200">
                <a:latin typeface="Arial"/>
                <a:ea typeface="Arial"/>
                <a:cs typeface="Arial"/>
                <a:sym typeface="Arial"/>
              </a:defRPr>
            </a:pPr>
            <a:endParaRPr dirty="0"/>
          </a:p>
        </p:txBody>
      </p:sp>
      <p:sp>
        <p:nvSpPr>
          <p:cNvPr id="6" name="Titre 1"/>
          <p:cNvSpPr>
            <a:spLocks noGrp="1"/>
          </p:cNvSpPr>
          <p:nvPr>
            <p:ph type="title"/>
          </p:nvPr>
        </p:nvSpPr>
        <p:spPr>
          <a:xfrm>
            <a:off x="917714" y="-51419"/>
            <a:ext cx="10515600" cy="1325563"/>
          </a:xfrm>
        </p:spPr>
        <p:txBody>
          <a:bodyPr/>
          <a:lstStyle/>
          <a:p>
            <a:pPr algn="ctr"/>
            <a:r>
              <a:rPr lang="fr-FR" b="1" dirty="0" smtClean="0"/>
              <a:t>V- CONCLUSION</a:t>
            </a:r>
            <a:endParaRPr lang="fr-FR" b="1" dirty="0"/>
          </a:p>
        </p:txBody>
      </p:sp>
    </p:spTree>
    <p:extLst>
      <p:ext uri="{BB962C8B-B14F-4D97-AF65-F5344CB8AC3E}">
        <p14:creationId xmlns:p14="http://schemas.microsoft.com/office/powerpoint/2010/main" val="372243481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p:cNvSpPr>
          <p:nvPr>
            <p:ph type="ctrTitle"/>
          </p:nvPr>
        </p:nvSpPr>
        <p:spPr>
          <a:xfrm>
            <a:off x="1524000" y="2064057"/>
            <a:ext cx="9144000" cy="2387601"/>
          </a:xfrm>
          <a:prstGeom prst="rect">
            <a:avLst/>
          </a:prstGeom>
        </p:spPr>
        <p:txBody>
          <a:bodyPr/>
          <a:lstStyle/>
          <a:p>
            <a:pPr>
              <a:lnSpc>
                <a:spcPct val="100000"/>
              </a:lnSpc>
              <a:defRPr sz="3200">
                <a:solidFill>
                  <a:srgbClr val="558ED5"/>
                </a:solidFill>
                <a:latin typeface="Arial Rounded MT Bold"/>
                <a:ea typeface="Arial Rounded MT Bold"/>
                <a:cs typeface="Arial Rounded MT Bold"/>
                <a:sym typeface="Arial Rounded MT Bold"/>
              </a:defRPr>
            </a:pPr>
            <a:r>
              <a:rPr lang="fr-FR" dirty="0" smtClean="0">
                <a:solidFill>
                  <a:schemeClr val="accent6"/>
                </a:solidFill>
              </a:rPr>
              <a:t>MERCI POUR VOTRE </a:t>
            </a:r>
            <a:r>
              <a:rPr dirty="0" smtClean="0">
                <a:solidFill>
                  <a:schemeClr val="accent6"/>
                </a:solidFill>
              </a:rPr>
              <a:t>ATTENTION</a:t>
            </a:r>
            <a:r>
              <a:rPr lang="fr-FR" dirty="0" smtClean="0">
                <a:solidFill>
                  <a:srgbClr val="92D050"/>
                </a:solidFill>
              </a:rPr>
              <a:t>.</a:t>
            </a:r>
            <a:r>
              <a:rPr dirty="0"/>
              <a:t/>
            </a:r>
            <a:br>
              <a:rPr dirty="0"/>
            </a:br>
            <a:endParaRPr dirty="0"/>
          </a:p>
        </p:txBody>
      </p:sp>
    </p:spTree>
    <p:extLst>
      <p:ext uri="{BB962C8B-B14F-4D97-AF65-F5344CB8AC3E}">
        <p14:creationId xmlns:p14="http://schemas.microsoft.com/office/powerpoint/2010/main" val="390438120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I-INTRODUCTION </a:t>
            </a:r>
            <a:r>
              <a:rPr lang="fr-FR" b="1" dirty="0"/>
              <a:t>(</a:t>
            </a:r>
            <a:r>
              <a:rPr lang="fr-FR" b="1" dirty="0" smtClean="0"/>
              <a:t>1/3)</a:t>
            </a:r>
            <a:endParaRPr lang="en-US" b="1" dirty="0"/>
          </a:p>
        </p:txBody>
      </p:sp>
      <p:sp>
        <p:nvSpPr>
          <p:cNvPr id="3" name="Content Placeholder 2"/>
          <p:cNvSpPr>
            <a:spLocks noGrp="1"/>
          </p:cNvSpPr>
          <p:nvPr>
            <p:ph idx="1"/>
          </p:nvPr>
        </p:nvSpPr>
        <p:spPr>
          <a:xfrm>
            <a:off x="695325" y="1414464"/>
            <a:ext cx="10658475" cy="4443411"/>
          </a:xfrm>
        </p:spPr>
        <p:txBody>
          <a:bodyPr>
            <a:normAutofit fontScale="25000" lnSpcReduction="20000"/>
          </a:bodyPr>
          <a:lstStyle/>
          <a:p>
            <a:pPr marL="342900" indent="-342900" algn="just">
              <a:lnSpc>
                <a:spcPct val="100000"/>
              </a:lnSpc>
              <a:spcBef>
                <a:spcPts val="700"/>
              </a:spcBef>
              <a:defRPr sz="3100">
                <a:latin typeface="Arial"/>
                <a:ea typeface="Arial"/>
                <a:cs typeface="Arial"/>
                <a:sym typeface="Arial"/>
              </a:defRPr>
            </a:pPr>
            <a:r>
              <a:rPr lang="fr-FR" sz="11600" dirty="0" smtClean="0"/>
              <a:t>90</a:t>
            </a:r>
            <a:r>
              <a:rPr lang="fr-FR" sz="11600" dirty="0"/>
              <a:t>% des 1,8 millions </a:t>
            </a:r>
            <a:r>
              <a:rPr lang="fr-FR" sz="11600" dirty="0" smtClean="0"/>
              <a:t>d'enfants ˂15 </a:t>
            </a:r>
            <a:r>
              <a:rPr lang="fr-FR" sz="11600" dirty="0"/>
              <a:t>ans </a:t>
            </a:r>
            <a:r>
              <a:rPr lang="fr-FR" sz="11600" dirty="0" smtClean="0"/>
              <a:t>VIH+ en </a:t>
            </a:r>
            <a:r>
              <a:rPr lang="fr-FR" sz="11600" dirty="0"/>
              <a:t>Afrique subsaharienne</a:t>
            </a:r>
            <a:r>
              <a:rPr lang="fr-FR" sz="11600" dirty="0" smtClean="0"/>
              <a:t>.*</a:t>
            </a:r>
          </a:p>
          <a:p>
            <a:pPr marL="0" indent="0" algn="just">
              <a:lnSpc>
                <a:spcPct val="100000"/>
              </a:lnSpc>
              <a:spcBef>
                <a:spcPts val="700"/>
              </a:spcBef>
              <a:buNone/>
              <a:defRPr sz="3100">
                <a:latin typeface="Arial"/>
                <a:ea typeface="Arial"/>
                <a:cs typeface="Arial"/>
                <a:sym typeface="Arial"/>
              </a:defRPr>
            </a:pPr>
            <a:endParaRPr lang="fr-FR" sz="11600" dirty="0" smtClean="0"/>
          </a:p>
          <a:p>
            <a:pPr marL="342900" lvl="0" indent="-342900" algn="just">
              <a:lnSpc>
                <a:spcPct val="100000"/>
              </a:lnSpc>
              <a:spcBef>
                <a:spcPts val="700"/>
              </a:spcBef>
              <a:defRPr sz="3100">
                <a:latin typeface="Arial"/>
                <a:ea typeface="Arial"/>
                <a:cs typeface="Arial"/>
                <a:sym typeface="Arial"/>
              </a:defRPr>
            </a:pPr>
            <a:r>
              <a:rPr lang="fr-FR" sz="11600" dirty="0" smtClean="0"/>
              <a:t>Insuffisance </a:t>
            </a:r>
            <a:r>
              <a:rPr lang="fr-FR" sz="11600" dirty="0"/>
              <a:t>de rétention des enfants infectés par le VIH dans les soins</a:t>
            </a:r>
            <a:r>
              <a:rPr lang="fr-FR" sz="11600" dirty="0" smtClean="0"/>
              <a:t>.*</a:t>
            </a:r>
            <a:r>
              <a:rPr lang="fr-FR" sz="11600" dirty="0" smtClean="0">
                <a:solidFill>
                  <a:prstClr val="black"/>
                </a:solidFill>
                <a:latin typeface="Arial"/>
                <a:cs typeface="Arial"/>
                <a:sym typeface="Arial"/>
              </a:rPr>
              <a:t>*</a:t>
            </a:r>
            <a:endParaRPr lang="fr-FR" sz="11600" dirty="0"/>
          </a:p>
          <a:p>
            <a:pPr marL="0" indent="0" algn="just">
              <a:lnSpc>
                <a:spcPct val="100000"/>
              </a:lnSpc>
              <a:spcBef>
                <a:spcPts val="700"/>
              </a:spcBef>
              <a:buNone/>
              <a:defRPr sz="3100">
                <a:latin typeface="Arial"/>
                <a:ea typeface="Arial"/>
                <a:cs typeface="Arial"/>
                <a:sym typeface="Arial"/>
              </a:defRPr>
            </a:pPr>
            <a:endParaRPr lang="fr-FR" sz="11600" dirty="0"/>
          </a:p>
          <a:p>
            <a:pPr marL="342900" lvl="0" indent="-342900" algn="just">
              <a:lnSpc>
                <a:spcPct val="100000"/>
              </a:lnSpc>
              <a:spcBef>
                <a:spcPts val="700"/>
              </a:spcBef>
              <a:defRPr sz="3100">
                <a:latin typeface="Arial"/>
                <a:ea typeface="Arial"/>
                <a:cs typeface="Arial"/>
                <a:sym typeface="Arial"/>
              </a:defRPr>
            </a:pPr>
            <a:r>
              <a:rPr lang="fr-FR" sz="11600" dirty="0"/>
              <a:t>Rétention dans les soins de 60,3% chez les adultes versus 58,8% chez les enfants au Cameroun en 2014</a:t>
            </a:r>
            <a:r>
              <a:rPr lang="fr-FR" sz="11600" dirty="0" smtClean="0"/>
              <a:t>.**</a:t>
            </a:r>
            <a:r>
              <a:rPr lang="fr-FR" sz="11600" dirty="0" smtClean="0">
                <a:solidFill>
                  <a:prstClr val="black"/>
                </a:solidFill>
                <a:latin typeface="Arial"/>
                <a:cs typeface="Arial"/>
                <a:sym typeface="Arial"/>
              </a:rPr>
              <a:t>*</a:t>
            </a:r>
            <a:endParaRPr lang="fr-FR" sz="11600" dirty="0"/>
          </a:p>
          <a:p>
            <a:pPr marL="0" indent="0" algn="just">
              <a:lnSpc>
                <a:spcPct val="100000"/>
              </a:lnSpc>
              <a:spcBef>
                <a:spcPts val="700"/>
              </a:spcBef>
              <a:buNone/>
              <a:defRPr sz="3100">
                <a:latin typeface="Arial"/>
                <a:ea typeface="Arial"/>
                <a:cs typeface="Arial"/>
                <a:sym typeface="Arial"/>
              </a:defRPr>
            </a:pPr>
            <a:endParaRPr lang="fr-FR" sz="11600" dirty="0"/>
          </a:p>
          <a:p>
            <a:pPr algn="just">
              <a:lnSpc>
                <a:spcPct val="100000"/>
              </a:lnSpc>
              <a:defRPr>
                <a:latin typeface="Arial"/>
                <a:ea typeface="Arial"/>
                <a:cs typeface="Arial"/>
                <a:sym typeface="Arial"/>
              </a:defRPr>
            </a:pPr>
            <a:endParaRPr lang="fr-FR" dirty="0" smtClean="0"/>
          </a:p>
          <a:p>
            <a:pPr marL="0" indent="0" algn="just">
              <a:lnSpc>
                <a:spcPct val="100000"/>
              </a:lnSpc>
              <a:buNone/>
              <a:defRPr>
                <a:latin typeface="Arial"/>
                <a:ea typeface="Arial"/>
                <a:cs typeface="Arial"/>
                <a:sym typeface="Arial"/>
              </a:defRPr>
            </a:pPr>
            <a:r>
              <a:rPr lang="fr-FR" sz="5600" dirty="0" smtClean="0"/>
              <a:t>*ONUSIDA,2016</a:t>
            </a:r>
            <a:r>
              <a:rPr lang="fr-FR" sz="5600" dirty="0" smtClean="0">
                <a:solidFill>
                  <a:schemeClr val="accent1"/>
                </a:solidFill>
              </a:rPr>
              <a:t> </a:t>
            </a:r>
            <a:r>
              <a:rPr lang="fr-FR" sz="5600" dirty="0" smtClean="0"/>
              <a:t>     </a:t>
            </a:r>
            <a:r>
              <a:rPr lang="fr-FR" sz="5600" dirty="0"/>
              <a:t>* *ONUSIDA,2015</a:t>
            </a:r>
            <a:r>
              <a:rPr lang="fr-FR" sz="5600" dirty="0">
                <a:sym typeface="Calibri"/>
              </a:rPr>
              <a:t> </a:t>
            </a:r>
            <a:r>
              <a:rPr lang="da-DK" sz="5600" dirty="0"/>
              <a:t>Nairy</a:t>
            </a:r>
            <a:r>
              <a:rPr lang="da-DK" sz="5600" dirty="0">
                <a:solidFill>
                  <a:schemeClr val="accent1"/>
                </a:solidFill>
              </a:rPr>
              <a:t> </a:t>
            </a:r>
            <a:r>
              <a:rPr lang="da-DK" sz="5600" dirty="0"/>
              <a:t>et al,Kenya,2013       ***Billong et al,Cameroun,2016         </a:t>
            </a:r>
            <a:endParaRPr lang="fr-FR" sz="5600" dirty="0">
              <a:sym typeface="Calibri"/>
            </a:endParaRPr>
          </a:p>
          <a:p>
            <a:pPr marL="0" indent="0" algn="just">
              <a:lnSpc>
                <a:spcPct val="100000"/>
              </a:lnSpc>
              <a:buNone/>
              <a:defRPr>
                <a:latin typeface="Arial"/>
                <a:ea typeface="Arial"/>
                <a:cs typeface="Arial"/>
                <a:sym typeface="Arial"/>
              </a:defRPr>
            </a:pPr>
            <a:endParaRPr lang="fr-FR" dirty="0"/>
          </a:p>
        </p:txBody>
      </p:sp>
    </p:spTree>
    <p:extLst>
      <p:ext uri="{BB962C8B-B14F-4D97-AF65-F5344CB8AC3E}">
        <p14:creationId xmlns:p14="http://schemas.microsoft.com/office/powerpoint/2010/main" val="2462382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I-INTRODUCTION </a:t>
            </a:r>
            <a:r>
              <a:rPr lang="fr-FR" b="1" dirty="0"/>
              <a:t>(</a:t>
            </a:r>
            <a:r>
              <a:rPr lang="fr-FR" b="1" dirty="0" smtClean="0"/>
              <a:t>2/3)</a:t>
            </a:r>
            <a:endParaRPr lang="en-US" b="1" dirty="0"/>
          </a:p>
        </p:txBody>
      </p:sp>
      <p:sp>
        <p:nvSpPr>
          <p:cNvPr id="4" name="Shape 150"/>
          <p:cNvSpPr>
            <a:spLocks noGrp="1"/>
          </p:cNvSpPr>
          <p:nvPr>
            <p:ph idx="1"/>
          </p:nvPr>
        </p:nvSpPr>
        <p:spPr>
          <a:prstGeom prst="rect">
            <a:avLst/>
          </a:prstGeom>
        </p:spPr>
        <p:txBody>
          <a:bodyPr>
            <a:normAutofit/>
          </a:bodyPr>
          <a:lstStyle/>
          <a:p>
            <a:pPr algn="just">
              <a:defRPr>
                <a:latin typeface="Arial"/>
                <a:ea typeface="Arial"/>
                <a:cs typeface="Arial"/>
                <a:sym typeface="Arial"/>
              </a:defRPr>
            </a:pPr>
            <a:r>
              <a:rPr sz="3200" dirty="0" err="1" smtClean="0"/>
              <a:t>Objectif</a:t>
            </a:r>
            <a:r>
              <a:rPr sz="3200" dirty="0" smtClean="0"/>
              <a:t> </a:t>
            </a:r>
            <a:r>
              <a:rPr sz="3200" dirty="0" err="1"/>
              <a:t>stratégique</a:t>
            </a:r>
            <a:r>
              <a:rPr sz="3200" dirty="0"/>
              <a:t> « 90-90-90 » </a:t>
            </a:r>
            <a:r>
              <a:rPr sz="3200" dirty="0" smtClean="0"/>
              <a:t>ONUSIDA </a:t>
            </a:r>
            <a:r>
              <a:rPr sz="3200" dirty="0"/>
              <a:t>chez les </a:t>
            </a:r>
            <a:r>
              <a:rPr sz="3200" dirty="0" err="1"/>
              <a:t>enfants</a:t>
            </a:r>
            <a:r>
              <a:rPr sz="3200" dirty="0"/>
              <a:t> de 0-19 </a:t>
            </a:r>
            <a:r>
              <a:rPr sz="3200" dirty="0" err="1"/>
              <a:t>ans</a:t>
            </a:r>
            <a:r>
              <a:rPr sz="3200" dirty="0"/>
              <a:t> </a:t>
            </a:r>
            <a:r>
              <a:rPr sz="3200" dirty="0" err="1"/>
              <a:t>infectés</a:t>
            </a:r>
            <a:r>
              <a:rPr sz="3200" dirty="0"/>
              <a:t> par le VIH </a:t>
            </a:r>
            <a:r>
              <a:rPr sz="3200" dirty="0" err="1"/>
              <a:t>d’ici</a:t>
            </a:r>
            <a:r>
              <a:rPr sz="3200" dirty="0"/>
              <a:t> 2020</a:t>
            </a:r>
            <a:r>
              <a:rPr sz="3200" dirty="0" smtClean="0"/>
              <a:t>.</a:t>
            </a:r>
            <a:endParaRPr lang="fr-FR" sz="3200" dirty="0" smtClean="0"/>
          </a:p>
          <a:p>
            <a:pPr marL="0" indent="0" algn="just">
              <a:buNone/>
              <a:defRPr>
                <a:latin typeface="Arial"/>
                <a:ea typeface="Arial"/>
                <a:cs typeface="Arial"/>
                <a:sym typeface="Arial"/>
              </a:defRPr>
            </a:pPr>
            <a:endParaRPr lang="fr-FR" sz="3200" dirty="0" smtClean="0"/>
          </a:p>
          <a:p>
            <a:pPr algn="just">
              <a:lnSpc>
                <a:spcPct val="100000"/>
              </a:lnSpc>
              <a:defRPr sz="3600">
                <a:latin typeface="Arial"/>
                <a:ea typeface="Arial"/>
                <a:cs typeface="Arial"/>
                <a:sym typeface="Arial"/>
              </a:defRPr>
            </a:pPr>
            <a:r>
              <a:rPr lang="fr-FR" sz="3200" dirty="0"/>
              <a:t>ETP: stratégie contribuant à l’atteinte de la suppression virale par un processus d’acquisition des</a:t>
            </a:r>
            <a:r>
              <a:rPr lang="fr-FR" sz="3200" b="1" dirty="0"/>
              <a:t> </a:t>
            </a:r>
            <a:r>
              <a:rPr lang="fr-FR" sz="3200" dirty="0"/>
              <a:t>capacités et  de compétences</a:t>
            </a:r>
            <a:r>
              <a:rPr lang="fr-FR" sz="3200" b="1" dirty="0"/>
              <a:t> </a:t>
            </a:r>
            <a:r>
              <a:rPr lang="fr-FR" sz="3200" dirty="0"/>
              <a:t>concernant la maladie, le traitement et les soins.*</a:t>
            </a:r>
          </a:p>
          <a:p>
            <a:pPr marL="0" indent="0">
              <a:buNone/>
            </a:pPr>
            <a:endParaRPr lang="en-US" sz="2000" dirty="0"/>
          </a:p>
          <a:p>
            <a:pPr algn="just">
              <a:defRPr>
                <a:latin typeface="Arial"/>
                <a:ea typeface="Arial"/>
                <a:cs typeface="Arial"/>
                <a:sym typeface="Arial"/>
              </a:defRPr>
            </a:pPr>
            <a:endParaRPr sz="2600" dirty="0"/>
          </a:p>
          <a:p>
            <a:pPr marL="0" indent="0" algn="just">
              <a:buSzTx/>
              <a:buNone/>
              <a:defRPr>
                <a:latin typeface="Arial"/>
                <a:ea typeface="Arial"/>
                <a:cs typeface="Arial"/>
                <a:sym typeface="Arial"/>
              </a:defRPr>
            </a:pPr>
            <a:endParaRPr sz="1800" dirty="0"/>
          </a:p>
        </p:txBody>
      </p:sp>
      <p:grpSp>
        <p:nvGrpSpPr>
          <p:cNvPr id="5" name="Group 160"/>
          <p:cNvGrpSpPr/>
          <p:nvPr/>
        </p:nvGrpSpPr>
        <p:grpSpPr>
          <a:xfrm>
            <a:off x="838200" y="5863291"/>
            <a:ext cx="1782170" cy="627344"/>
            <a:chOff x="-1" y="0"/>
            <a:chExt cx="7852744" cy="641350"/>
          </a:xfrm>
          <a:noFill/>
        </p:grpSpPr>
        <p:sp>
          <p:nvSpPr>
            <p:cNvPr id="6" name="Shape 158"/>
            <p:cNvSpPr/>
            <p:nvPr/>
          </p:nvSpPr>
          <p:spPr>
            <a:xfrm>
              <a:off x="-1" y="0"/>
              <a:ext cx="7852744" cy="641350"/>
            </a:xfrm>
            <a:prstGeom prst="rect">
              <a:avLst/>
            </a:prstGeom>
            <a:grpFill/>
            <a:ln w="12700" cap="flat">
              <a:solidFill>
                <a:srgbClr val="FFFFFF"/>
              </a:solidFill>
              <a:prstDash val="solid"/>
              <a:miter lim="800000"/>
            </a:ln>
            <a:effectLst/>
          </p:spPr>
          <p:txBody>
            <a:bodyPr wrap="square" lIns="45719" tIns="45719" rIns="45719" bIns="45719" numCol="1" anchor="ctr">
              <a:noAutofit/>
            </a:bodyPr>
            <a:lstStyle/>
            <a:p>
              <a:pPr algn="ctr">
                <a:defRPr>
                  <a:solidFill>
                    <a:schemeClr val="accent1"/>
                  </a:solidFill>
                </a:defRPr>
              </a:pPr>
              <a:endParaRPr/>
            </a:p>
          </p:txBody>
        </p:sp>
        <p:sp>
          <p:nvSpPr>
            <p:cNvPr id="7" name="Shape 159"/>
            <p:cNvSpPr/>
            <p:nvPr/>
          </p:nvSpPr>
          <p:spPr>
            <a:xfrm>
              <a:off x="-1" y="89844"/>
              <a:ext cx="7852744" cy="461662"/>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400">
                  <a:latin typeface="Arial"/>
                  <a:ea typeface="Arial"/>
                  <a:cs typeface="Arial"/>
                  <a:sym typeface="Arial"/>
                </a:defRPr>
              </a:pPr>
              <a:r>
                <a:rPr dirty="0"/>
                <a:t>*</a:t>
              </a:r>
              <a:r>
                <a:rPr sz="1800" dirty="0">
                  <a:solidFill>
                    <a:schemeClr val="tx1"/>
                  </a:solidFill>
                </a:rPr>
                <a:t>OMS,1998</a:t>
              </a:r>
            </a:p>
          </p:txBody>
        </p:sp>
      </p:grpSp>
    </p:spTree>
    <p:extLst>
      <p:ext uri="{BB962C8B-B14F-4D97-AF65-F5344CB8AC3E}">
        <p14:creationId xmlns:p14="http://schemas.microsoft.com/office/powerpoint/2010/main" val="1965454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a:t>I-INTRODUCTION </a:t>
            </a:r>
            <a:r>
              <a:rPr lang="fr-FR" b="1" dirty="0" smtClean="0"/>
              <a:t>(3/3)</a:t>
            </a:r>
            <a:endParaRPr lang="en-US" b="1" dirty="0"/>
          </a:p>
        </p:txBody>
      </p:sp>
      <p:sp>
        <p:nvSpPr>
          <p:cNvPr id="4" name="Shape 165"/>
          <p:cNvSpPr>
            <a:spLocks noGrp="1"/>
          </p:cNvSpPr>
          <p:nvPr>
            <p:ph idx="1"/>
          </p:nvPr>
        </p:nvSpPr>
        <p:spPr>
          <a:prstGeom prst="rect">
            <a:avLst/>
          </a:prstGeom>
        </p:spPr>
        <p:txBody>
          <a:bodyPr/>
          <a:lstStyle/>
          <a:p>
            <a:pPr marL="342900" indent="-342900" algn="just">
              <a:lnSpc>
                <a:spcPct val="80000"/>
              </a:lnSpc>
              <a:spcBef>
                <a:spcPts val="600"/>
              </a:spcBef>
              <a:defRPr sz="2900">
                <a:latin typeface="Arial"/>
                <a:ea typeface="Arial"/>
                <a:cs typeface="Arial"/>
                <a:sym typeface="Arial"/>
              </a:defRPr>
            </a:pPr>
            <a:r>
              <a:rPr dirty="0" err="1"/>
              <a:t>Ecole</a:t>
            </a:r>
            <a:r>
              <a:rPr dirty="0"/>
              <a:t> </a:t>
            </a:r>
            <a:r>
              <a:rPr dirty="0" err="1"/>
              <a:t>thérapeutique</a:t>
            </a:r>
            <a:r>
              <a:rPr dirty="0"/>
              <a:t>: </a:t>
            </a:r>
            <a:r>
              <a:rPr dirty="0" err="1"/>
              <a:t>stratégie</a:t>
            </a:r>
            <a:r>
              <a:rPr dirty="0"/>
              <a:t> </a:t>
            </a:r>
            <a:r>
              <a:rPr dirty="0" err="1"/>
              <a:t>innovatrice</a:t>
            </a:r>
            <a:r>
              <a:rPr dirty="0"/>
              <a:t>.</a:t>
            </a:r>
            <a:endParaRPr sz="2500" dirty="0"/>
          </a:p>
          <a:p>
            <a:pPr marL="0" indent="0" algn="just">
              <a:lnSpc>
                <a:spcPct val="80000"/>
              </a:lnSpc>
              <a:spcBef>
                <a:spcPts val="600"/>
              </a:spcBef>
              <a:buSzTx/>
              <a:buNone/>
              <a:defRPr sz="3200">
                <a:latin typeface="Arial"/>
                <a:ea typeface="Arial"/>
                <a:cs typeface="Arial"/>
                <a:sym typeface="Arial"/>
              </a:defRPr>
            </a:pPr>
            <a:endParaRPr sz="2500" dirty="0"/>
          </a:p>
          <a:p>
            <a:pPr marL="342900" indent="-342900" algn="just">
              <a:lnSpc>
                <a:spcPct val="80000"/>
              </a:lnSpc>
              <a:spcBef>
                <a:spcPts val="600"/>
              </a:spcBef>
              <a:defRPr sz="2900">
                <a:latin typeface="Arial"/>
                <a:ea typeface="Arial"/>
                <a:cs typeface="Arial"/>
                <a:sym typeface="Arial"/>
              </a:defRPr>
            </a:pPr>
            <a:r>
              <a:rPr dirty="0"/>
              <a:t>But: transmission des </a:t>
            </a:r>
            <a:r>
              <a:rPr dirty="0" err="1"/>
              <a:t>compétences</a:t>
            </a:r>
            <a:r>
              <a:rPr dirty="0"/>
              <a:t> </a:t>
            </a:r>
            <a:r>
              <a:rPr dirty="0" err="1"/>
              <a:t>d’autogestion</a:t>
            </a:r>
            <a:r>
              <a:rPr dirty="0"/>
              <a:t> </a:t>
            </a:r>
            <a:r>
              <a:rPr dirty="0" err="1"/>
              <a:t>thérapeutique</a:t>
            </a:r>
            <a:r>
              <a:rPr dirty="0"/>
              <a:t> et </a:t>
            </a:r>
            <a:r>
              <a:rPr dirty="0" err="1"/>
              <a:t>préparation</a:t>
            </a:r>
            <a:r>
              <a:rPr dirty="0"/>
              <a:t> à la </a:t>
            </a:r>
            <a:r>
              <a:rPr dirty="0" err="1"/>
              <a:t>révélation</a:t>
            </a:r>
            <a:r>
              <a:rPr dirty="0"/>
              <a:t> du </a:t>
            </a:r>
            <a:r>
              <a:rPr dirty="0" err="1"/>
              <a:t>statut</a:t>
            </a:r>
            <a:r>
              <a:rPr dirty="0"/>
              <a:t> VIH. </a:t>
            </a:r>
            <a:endParaRPr sz="3200" dirty="0"/>
          </a:p>
          <a:p>
            <a:pPr marL="342900" indent="-342900" algn="just">
              <a:lnSpc>
                <a:spcPct val="80000"/>
              </a:lnSpc>
              <a:spcBef>
                <a:spcPts val="600"/>
              </a:spcBef>
              <a:defRPr sz="3200">
                <a:latin typeface="Arial"/>
                <a:ea typeface="Arial"/>
                <a:cs typeface="Arial"/>
                <a:sym typeface="Arial"/>
              </a:defRPr>
            </a:pPr>
            <a:endParaRPr sz="3200" dirty="0"/>
          </a:p>
          <a:p>
            <a:pPr algn="just">
              <a:lnSpc>
                <a:spcPct val="80000"/>
              </a:lnSpc>
              <a:spcBef>
                <a:spcPts val="600"/>
              </a:spcBef>
              <a:defRPr sz="2900">
                <a:latin typeface="Arial"/>
                <a:ea typeface="Arial"/>
                <a:cs typeface="Arial"/>
                <a:sym typeface="Arial"/>
              </a:defRPr>
            </a:pPr>
            <a:r>
              <a:rPr dirty="0"/>
              <a:t> </a:t>
            </a:r>
            <a:r>
              <a:rPr dirty="0" err="1"/>
              <a:t>Meilleure</a:t>
            </a:r>
            <a:r>
              <a:rPr dirty="0"/>
              <a:t> </a:t>
            </a:r>
            <a:r>
              <a:rPr dirty="0" err="1"/>
              <a:t>compréhension</a:t>
            </a:r>
            <a:r>
              <a:rPr dirty="0"/>
              <a:t> de la </a:t>
            </a:r>
            <a:r>
              <a:rPr dirty="0" err="1"/>
              <a:t>maladie</a:t>
            </a:r>
            <a:r>
              <a:rPr dirty="0"/>
              <a:t> et du </a:t>
            </a:r>
            <a:r>
              <a:rPr dirty="0" err="1"/>
              <a:t>traitement</a:t>
            </a:r>
            <a:r>
              <a:rPr dirty="0"/>
              <a:t>.</a:t>
            </a:r>
            <a:endParaRPr sz="2500" dirty="0"/>
          </a:p>
          <a:p>
            <a:pPr marL="0" indent="0" algn="just">
              <a:lnSpc>
                <a:spcPct val="80000"/>
              </a:lnSpc>
              <a:spcBef>
                <a:spcPts val="600"/>
              </a:spcBef>
              <a:buSzTx/>
              <a:buNone/>
              <a:defRPr sz="3200">
                <a:latin typeface="Arial"/>
                <a:ea typeface="Arial"/>
                <a:cs typeface="Arial"/>
                <a:sym typeface="Arial"/>
              </a:defRPr>
            </a:pPr>
            <a:endParaRPr sz="2500" dirty="0"/>
          </a:p>
          <a:p>
            <a:pPr algn="just">
              <a:lnSpc>
                <a:spcPct val="80000"/>
              </a:lnSpc>
              <a:spcBef>
                <a:spcPts val="600"/>
              </a:spcBef>
              <a:defRPr sz="2900">
                <a:latin typeface="Arial"/>
                <a:ea typeface="Arial"/>
                <a:cs typeface="Arial"/>
                <a:sym typeface="Arial"/>
              </a:defRPr>
            </a:pPr>
            <a:r>
              <a:rPr dirty="0"/>
              <a:t> </a:t>
            </a:r>
            <a:r>
              <a:rPr dirty="0" err="1"/>
              <a:t>Meilleure</a:t>
            </a:r>
            <a:r>
              <a:rPr dirty="0"/>
              <a:t> </a:t>
            </a:r>
            <a:r>
              <a:rPr dirty="0" err="1"/>
              <a:t>coopération</a:t>
            </a:r>
            <a:r>
              <a:rPr dirty="0"/>
              <a:t> avec les </a:t>
            </a:r>
            <a:r>
              <a:rPr dirty="0" err="1"/>
              <a:t>soignants</a:t>
            </a:r>
            <a:r>
              <a:rPr dirty="0"/>
              <a:t>.</a:t>
            </a:r>
            <a:endParaRPr sz="2500" dirty="0"/>
          </a:p>
          <a:p>
            <a:pPr marL="0" indent="0" algn="just">
              <a:lnSpc>
                <a:spcPct val="80000"/>
              </a:lnSpc>
              <a:spcBef>
                <a:spcPts val="600"/>
              </a:spcBef>
              <a:buSzTx/>
              <a:buNone/>
              <a:defRPr sz="3200">
                <a:latin typeface="Arial"/>
                <a:ea typeface="Arial"/>
                <a:cs typeface="Arial"/>
                <a:sym typeface="Arial"/>
              </a:defRPr>
            </a:pPr>
            <a:endParaRPr sz="2500" dirty="0"/>
          </a:p>
          <a:p>
            <a:pPr algn="just">
              <a:lnSpc>
                <a:spcPct val="80000"/>
              </a:lnSpc>
              <a:spcBef>
                <a:spcPts val="600"/>
              </a:spcBef>
              <a:defRPr sz="2900">
                <a:latin typeface="Arial"/>
                <a:ea typeface="Arial"/>
                <a:cs typeface="Arial"/>
                <a:sym typeface="Arial"/>
              </a:defRPr>
            </a:pPr>
            <a:r>
              <a:rPr dirty="0"/>
              <a:t> </a:t>
            </a:r>
            <a:r>
              <a:rPr dirty="0" err="1"/>
              <a:t>Amélioration</a:t>
            </a:r>
            <a:r>
              <a:rPr dirty="0"/>
              <a:t> de </a:t>
            </a:r>
            <a:r>
              <a:rPr dirty="0" err="1"/>
              <a:t>l’observance</a:t>
            </a:r>
            <a:r>
              <a:rPr dirty="0"/>
              <a:t>.</a:t>
            </a:r>
          </a:p>
        </p:txBody>
      </p:sp>
    </p:spTree>
    <p:extLst>
      <p:ext uri="{BB962C8B-B14F-4D97-AF65-F5344CB8AC3E}">
        <p14:creationId xmlns:p14="http://schemas.microsoft.com/office/powerpoint/2010/main" val="2199637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II- OBJECTIFS (1/2)</a:t>
            </a:r>
          </a:p>
        </p:txBody>
      </p:sp>
      <p:sp>
        <p:nvSpPr>
          <p:cNvPr id="3" name="Espace réservé du contenu 2"/>
          <p:cNvSpPr>
            <a:spLocks noGrp="1"/>
          </p:cNvSpPr>
          <p:nvPr>
            <p:ph idx="1"/>
          </p:nvPr>
        </p:nvSpPr>
        <p:spPr/>
        <p:txBody>
          <a:bodyPr/>
          <a:lstStyle/>
          <a:p>
            <a:pPr marL="0" indent="0">
              <a:lnSpc>
                <a:spcPct val="150000"/>
              </a:lnSpc>
              <a:spcBef>
                <a:spcPts val="700"/>
              </a:spcBef>
              <a:buSzTx/>
              <a:buNone/>
              <a:defRPr sz="2400">
                <a:latin typeface="Arial"/>
                <a:ea typeface="Arial"/>
                <a:cs typeface="Arial"/>
                <a:sym typeface="Arial"/>
              </a:defRPr>
            </a:pPr>
            <a:r>
              <a:rPr lang="fr-FR" b="1" dirty="0"/>
              <a:t>OBJECTIF GÉNÉRAL </a:t>
            </a:r>
            <a:r>
              <a:rPr lang="fr-FR" dirty="0"/>
              <a:t>: </a:t>
            </a:r>
          </a:p>
          <a:p>
            <a:pPr marL="0" indent="228600" algn="just">
              <a:lnSpc>
                <a:spcPct val="150000"/>
              </a:lnSpc>
              <a:buSzTx/>
              <a:buNone/>
              <a:defRPr sz="3000">
                <a:latin typeface="Arial"/>
                <a:ea typeface="Arial"/>
                <a:cs typeface="Arial"/>
                <a:sym typeface="Arial"/>
              </a:defRPr>
            </a:pPr>
            <a:r>
              <a:rPr lang="fr-FR" dirty="0"/>
              <a:t>Evaluer la faisabilité d’un programme psychopédagogique «école thérapeutique» structuré, axé sur la PEC des enfants et adolescents infectés par le VIH pour améliorer l’observance, l’annonce du statut et le contrôle de la charge virale.</a:t>
            </a:r>
          </a:p>
          <a:p>
            <a:endParaRPr lang="fr-FR" dirty="0"/>
          </a:p>
        </p:txBody>
      </p:sp>
    </p:spTree>
    <p:extLst>
      <p:ext uri="{BB962C8B-B14F-4D97-AF65-F5344CB8AC3E}">
        <p14:creationId xmlns:p14="http://schemas.microsoft.com/office/powerpoint/2010/main" val="2938510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a:t>II- OBJECTIFS (2/2)</a:t>
            </a:r>
            <a:endParaRPr lang="en-US" b="1"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pPr marL="0" indent="0" algn="just">
              <a:lnSpc>
                <a:spcPct val="81000"/>
              </a:lnSpc>
              <a:buSzTx/>
              <a:buNone/>
              <a:defRPr sz="2400">
                <a:latin typeface="Arial"/>
                <a:ea typeface="Arial"/>
                <a:cs typeface="Arial"/>
                <a:sym typeface="Arial"/>
              </a:defRPr>
            </a:pPr>
            <a:r>
              <a:rPr lang="fr-FR" sz="2400" b="1" dirty="0" smtClean="0"/>
              <a:t>SPÉCIFIQUEMENT:</a:t>
            </a:r>
            <a:endParaRPr lang="fr-FR" sz="2400" b="1" dirty="0"/>
          </a:p>
          <a:p>
            <a:pPr marL="0" indent="0" algn="just">
              <a:lnSpc>
                <a:spcPct val="81000"/>
              </a:lnSpc>
              <a:buSzTx/>
              <a:buNone/>
              <a:defRPr sz="2400">
                <a:latin typeface="Arial"/>
                <a:ea typeface="Arial"/>
                <a:cs typeface="Arial"/>
                <a:sym typeface="Arial"/>
              </a:defRPr>
            </a:pPr>
            <a:endParaRPr lang="fr-FR" sz="2400" dirty="0"/>
          </a:p>
          <a:p>
            <a:pPr marL="0" indent="0" algn="just">
              <a:lnSpc>
                <a:spcPct val="81000"/>
              </a:lnSpc>
              <a:buSzTx/>
              <a:buNone/>
              <a:defRPr sz="2600">
                <a:latin typeface="Arial"/>
                <a:ea typeface="Arial"/>
                <a:cs typeface="Arial"/>
                <a:sym typeface="Arial"/>
              </a:defRPr>
            </a:pPr>
            <a:r>
              <a:rPr lang="fr-FR" dirty="0"/>
              <a:t>1-Déterminer les caractéristiques sociodémographiques et le niveau de révélation du statut sérologique des participants à "l’école thérapeutique".</a:t>
            </a:r>
          </a:p>
          <a:p>
            <a:pPr marL="0" indent="0" algn="just">
              <a:lnSpc>
                <a:spcPct val="81000"/>
              </a:lnSpc>
              <a:buSzTx/>
              <a:buNone/>
              <a:defRPr sz="2600">
                <a:latin typeface="Arial"/>
                <a:ea typeface="Arial"/>
                <a:cs typeface="Arial"/>
                <a:sym typeface="Arial"/>
              </a:defRPr>
            </a:pPr>
            <a:endParaRPr lang="fr-FR" dirty="0"/>
          </a:p>
          <a:p>
            <a:pPr marL="0" indent="0" algn="just">
              <a:lnSpc>
                <a:spcPct val="81000"/>
              </a:lnSpc>
              <a:buSzTx/>
              <a:buNone/>
              <a:defRPr sz="2600">
                <a:latin typeface="Arial"/>
                <a:ea typeface="Arial"/>
                <a:cs typeface="Arial"/>
                <a:sym typeface="Arial"/>
              </a:defRPr>
            </a:pPr>
            <a:r>
              <a:rPr lang="fr-FR" dirty="0"/>
              <a:t>2-Evaluer  les connaissances sur VIH/SIDA, du traitement et de la  prévention selon leur niveau de participation.</a:t>
            </a:r>
          </a:p>
          <a:p>
            <a:pPr marL="0" indent="0" algn="just">
              <a:lnSpc>
                <a:spcPct val="81000"/>
              </a:lnSpc>
              <a:buSzTx/>
              <a:buNone/>
              <a:defRPr sz="2600">
                <a:latin typeface="Arial"/>
                <a:ea typeface="Arial"/>
                <a:cs typeface="Arial"/>
                <a:sym typeface="Arial"/>
              </a:defRPr>
            </a:pPr>
            <a:endParaRPr lang="fr-FR" dirty="0"/>
          </a:p>
          <a:p>
            <a:pPr marL="0" indent="0" algn="just">
              <a:lnSpc>
                <a:spcPct val="81000"/>
              </a:lnSpc>
              <a:buSzTx/>
              <a:buNone/>
              <a:defRPr sz="2600">
                <a:latin typeface="Arial"/>
                <a:ea typeface="Arial"/>
                <a:cs typeface="Arial"/>
                <a:sym typeface="Arial"/>
              </a:defRPr>
            </a:pPr>
            <a:r>
              <a:rPr lang="fr-FR" dirty="0"/>
              <a:t>3-Présenter le profil clinique des participants avant et après ETP.</a:t>
            </a:r>
          </a:p>
          <a:p>
            <a:pPr marL="0" indent="0" algn="just">
              <a:lnSpc>
                <a:spcPct val="81000"/>
              </a:lnSpc>
              <a:buSzTx/>
              <a:buNone/>
              <a:defRPr sz="2600">
                <a:latin typeface="Arial"/>
                <a:ea typeface="Arial"/>
                <a:cs typeface="Arial"/>
                <a:sym typeface="Arial"/>
              </a:defRPr>
            </a:pPr>
            <a:endParaRPr lang="fr-FR" dirty="0"/>
          </a:p>
          <a:p>
            <a:pPr marL="0" indent="0" algn="just">
              <a:lnSpc>
                <a:spcPct val="81000"/>
              </a:lnSpc>
              <a:buSzTx/>
              <a:buNone/>
              <a:defRPr sz="2600">
                <a:latin typeface="Arial"/>
                <a:ea typeface="Arial"/>
                <a:cs typeface="Arial"/>
                <a:sym typeface="Arial"/>
              </a:defRPr>
            </a:pPr>
            <a:r>
              <a:rPr lang="fr-FR" dirty="0"/>
              <a:t>4-Rechercher le lien entre la participation à l’école thérapeutique et le niveau de compliance au TARV, la charge virale.</a:t>
            </a:r>
          </a:p>
          <a:p>
            <a:pPr marL="0" indent="0">
              <a:buNone/>
            </a:pPr>
            <a:endParaRPr lang="en-US" dirty="0"/>
          </a:p>
        </p:txBody>
      </p:sp>
    </p:spTree>
    <p:extLst>
      <p:ext uri="{BB962C8B-B14F-4D97-AF65-F5344CB8AC3E}">
        <p14:creationId xmlns:p14="http://schemas.microsoft.com/office/powerpoint/2010/main" val="4186058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III-MATERIELS ET METHODES (</a:t>
            </a:r>
            <a:r>
              <a:rPr lang="fr-FR" b="1" dirty="0" smtClean="0"/>
              <a:t>1/2)</a:t>
            </a:r>
            <a:endParaRPr lang="fr-FR" b="1" dirty="0"/>
          </a:p>
        </p:txBody>
      </p:sp>
      <p:sp>
        <p:nvSpPr>
          <p:cNvPr id="3" name="Espace réservé du contenu 2"/>
          <p:cNvSpPr>
            <a:spLocks noGrp="1"/>
          </p:cNvSpPr>
          <p:nvPr>
            <p:ph idx="1"/>
          </p:nvPr>
        </p:nvSpPr>
        <p:spPr>
          <a:xfrm>
            <a:off x="838200" y="1587086"/>
            <a:ext cx="10515600" cy="4351338"/>
          </a:xfrm>
        </p:spPr>
        <p:txBody>
          <a:bodyPr>
            <a:normAutofit fontScale="92500" lnSpcReduction="20000"/>
          </a:bodyPr>
          <a:lstStyle/>
          <a:p>
            <a:pPr marL="274320" indent="-274320" algn="just">
              <a:lnSpc>
                <a:spcPct val="150000"/>
              </a:lnSpc>
              <a:spcBef>
                <a:spcPts val="700"/>
              </a:spcBef>
              <a:defRPr sz="3000">
                <a:latin typeface="Arial"/>
                <a:ea typeface="Arial"/>
                <a:cs typeface="Arial"/>
                <a:sym typeface="Arial"/>
              </a:defRPr>
            </a:pPr>
            <a:r>
              <a:rPr lang="fr-FR" b="1" dirty="0" smtClean="0"/>
              <a:t>Type d’</a:t>
            </a:r>
            <a:r>
              <a:rPr lang="fr-FR" b="1" dirty="0" err="1" smtClean="0"/>
              <a:t>étude</a:t>
            </a:r>
            <a:r>
              <a:rPr lang="fr-FR" dirty="0" err="1" smtClean="0"/>
              <a:t>:Etude</a:t>
            </a:r>
            <a:r>
              <a:rPr lang="fr-FR" dirty="0" smtClean="0"/>
              <a:t> transversale </a:t>
            </a:r>
            <a:r>
              <a:rPr lang="fr-FR" dirty="0"/>
              <a:t>descriptive.</a:t>
            </a:r>
          </a:p>
          <a:p>
            <a:pPr marL="274320" indent="-274320" algn="just">
              <a:lnSpc>
                <a:spcPct val="150000"/>
              </a:lnSpc>
              <a:spcBef>
                <a:spcPts val="700"/>
              </a:spcBef>
              <a:defRPr sz="3000">
                <a:latin typeface="Arial"/>
                <a:ea typeface="Arial"/>
                <a:cs typeface="Arial"/>
                <a:sym typeface="Arial"/>
              </a:defRPr>
            </a:pPr>
            <a:r>
              <a:rPr lang="fr-FR" b="1" dirty="0" smtClean="0"/>
              <a:t>Lieu de l’étude</a:t>
            </a:r>
            <a:r>
              <a:rPr lang="fr-FR" dirty="0" smtClean="0"/>
              <a:t>: Centre </a:t>
            </a:r>
            <a:r>
              <a:rPr lang="fr-FR" dirty="0"/>
              <a:t>de traitement agrée de l’HLD</a:t>
            </a:r>
            <a:r>
              <a:rPr lang="fr-FR" dirty="0" smtClean="0"/>
              <a:t>. File </a:t>
            </a:r>
            <a:r>
              <a:rPr lang="fr-FR" dirty="0"/>
              <a:t>active de 5000  dont 452 enfants (270 Adolescents) </a:t>
            </a:r>
          </a:p>
          <a:p>
            <a:pPr marL="274320" indent="-274320" algn="just">
              <a:lnSpc>
                <a:spcPct val="150000"/>
              </a:lnSpc>
              <a:spcBef>
                <a:spcPts val="700"/>
              </a:spcBef>
              <a:defRPr sz="3000">
                <a:latin typeface="Arial"/>
                <a:ea typeface="Arial"/>
                <a:cs typeface="Arial"/>
                <a:sym typeface="Arial"/>
              </a:defRPr>
            </a:pPr>
            <a:r>
              <a:rPr lang="fr-FR" b="1" dirty="0" smtClean="0"/>
              <a:t>Durée de l’étude</a:t>
            </a:r>
            <a:r>
              <a:rPr lang="fr-FR" dirty="0" smtClean="0"/>
              <a:t>: Février </a:t>
            </a:r>
            <a:r>
              <a:rPr lang="fr-FR" dirty="0"/>
              <a:t>2017 à Mai 2017</a:t>
            </a:r>
            <a:r>
              <a:rPr lang="fr-FR" dirty="0" smtClean="0"/>
              <a:t>.</a:t>
            </a:r>
          </a:p>
          <a:p>
            <a:pPr marL="274320" indent="-274320" algn="just">
              <a:lnSpc>
                <a:spcPct val="150000"/>
              </a:lnSpc>
              <a:spcBef>
                <a:spcPts val="700"/>
              </a:spcBef>
              <a:defRPr sz="3000">
                <a:latin typeface="Arial"/>
                <a:ea typeface="Arial"/>
                <a:cs typeface="Arial"/>
                <a:sym typeface="Arial"/>
              </a:defRPr>
            </a:pPr>
            <a:r>
              <a:rPr lang="fr-FR" b="1" dirty="0" smtClean="0"/>
              <a:t>Critères d’inclusion</a:t>
            </a:r>
            <a:r>
              <a:rPr lang="fr-FR" dirty="0" smtClean="0"/>
              <a:t>:</a:t>
            </a:r>
            <a:r>
              <a:rPr lang="fr-FR" dirty="0"/>
              <a:t> Tout enfant et/ou adolescent séropositif au VIH âgé de 8 à 19 ans suivi au CTA de </a:t>
            </a:r>
            <a:r>
              <a:rPr lang="fr-FR" dirty="0" smtClean="0"/>
              <a:t>l’HLD traité par ARV, ayant au moins 2 résultats documentés de CV.</a:t>
            </a:r>
            <a:endParaRPr lang="fr-FR" dirty="0"/>
          </a:p>
          <a:p>
            <a:endParaRPr lang="fr-FR" dirty="0"/>
          </a:p>
        </p:txBody>
      </p:sp>
    </p:spTree>
    <p:extLst>
      <p:ext uri="{BB962C8B-B14F-4D97-AF65-F5344CB8AC3E}">
        <p14:creationId xmlns:p14="http://schemas.microsoft.com/office/powerpoint/2010/main" val="30189035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III-MATERIELS ET METHODES </a:t>
            </a:r>
            <a:r>
              <a:rPr lang="fr-FR" b="1" dirty="0" smtClean="0"/>
              <a:t>(2/2)</a:t>
            </a:r>
            <a:endParaRPr lang="fr-FR" b="1" dirty="0"/>
          </a:p>
        </p:txBody>
      </p:sp>
      <p:sp>
        <p:nvSpPr>
          <p:cNvPr id="4" name="Shape 238"/>
          <p:cNvSpPr/>
          <p:nvPr/>
        </p:nvSpPr>
        <p:spPr>
          <a:xfrm>
            <a:off x="4680102" y="1240850"/>
            <a:ext cx="2120130"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hangingPunct="0"/>
            <a:r>
              <a:rPr sz="3200" b="1" kern="0" dirty="0" err="1" smtClean="0">
                <a:solidFill>
                  <a:srgbClr val="000000"/>
                </a:solidFill>
                <a:latin typeface="Arial" panose="020B0604020202020204" pitchFamily="34" charset="0"/>
                <a:cs typeface="Arial" panose="020B0604020202020204" pitchFamily="34" charset="0"/>
                <a:sym typeface="Calibri"/>
              </a:rPr>
              <a:t>Procédure</a:t>
            </a:r>
            <a:endParaRPr sz="3200" b="1" kern="0" dirty="0">
              <a:solidFill>
                <a:srgbClr val="000000"/>
              </a:solidFill>
              <a:latin typeface="Arial" panose="020B0604020202020204" pitchFamily="34" charset="0"/>
              <a:cs typeface="Arial" panose="020B0604020202020204" pitchFamily="34" charset="0"/>
              <a:sym typeface="Calibri"/>
            </a:endParaRPr>
          </a:p>
        </p:txBody>
      </p:sp>
      <p:sp>
        <p:nvSpPr>
          <p:cNvPr id="5" name="Shape 220"/>
          <p:cNvSpPr/>
          <p:nvPr/>
        </p:nvSpPr>
        <p:spPr>
          <a:xfrm>
            <a:off x="3110356" y="2868459"/>
            <a:ext cx="978409" cy="459091"/>
          </a:xfrm>
          <a:prstGeom prst="rightArrow">
            <a:avLst>
              <a:gd name="adj1" fmla="val 50000"/>
              <a:gd name="adj2" fmla="val 50000"/>
            </a:avLst>
          </a:prstGeom>
          <a:ln w="50800">
            <a:solidFill>
              <a:schemeClr val="accent6">
                <a:lumOff val="-9568"/>
              </a:schemeClr>
            </a:solidFill>
          </a:ln>
        </p:spPr>
        <p:txBody>
          <a:bodyPr lIns="45719" rIns="45719" anchor="ctr"/>
          <a:lstStyle/>
          <a:p>
            <a:pPr algn="ctr">
              <a:defRPr>
                <a:solidFill>
                  <a:schemeClr val="accent6">
                    <a:lumOff val="-9568"/>
                  </a:schemeClr>
                </a:solidFill>
                <a:latin typeface="Perpetua"/>
                <a:ea typeface="Perpetua"/>
                <a:cs typeface="Perpetua"/>
                <a:sym typeface="Perpetua"/>
              </a:defRPr>
            </a:pPr>
            <a:endParaRPr/>
          </a:p>
        </p:txBody>
      </p:sp>
      <p:sp>
        <p:nvSpPr>
          <p:cNvPr id="6" name="Shape 221"/>
          <p:cNvSpPr/>
          <p:nvPr/>
        </p:nvSpPr>
        <p:spPr>
          <a:xfrm>
            <a:off x="6915150" y="2863443"/>
            <a:ext cx="1086836" cy="438299"/>
          </a:xfrm>
          <a:prstGeom prst="rightArrow">
            <a:avLst>
              <a:gd name="adj1" fmla="val 50000"/>
              <a:gd name="adj2" fmla="val 50000"/>
            </a:avLst>
          </a:prstGeom>
          <a:ln w="50800">
            <a:solidFill>
              <a:schemeClr val="accent6">
                <a:lumOff val="-9568"/>
              </a:schemeClr>
            </a:solidFill>
          </a:ln>
        </p:spPr>
        <p:txBody>
          <a:bodyPr lIns="45719" rIns="45719" anchor="ctr"/>
          <a:lstStyle/>
          <a:p>
            <a:pPr algn="ctr">
              <a:defRPr>
                <a:solidFill>
                  <a:srgbClr val="FFFFFF"/>
                </a:solidFill>
                <a:latin typeface="Perpetua"/>
                <a:ea typeface="Perpetua"/>
                <a:cs typeface="Perpetua"/>
                <a:sym typeface="Perpetua"/>
              </a:defRPr>
            </a:pPr>
            <a:endParaRPr/>
          </a:p>
        </p:txBody>
      </p:sp>
      <p:grpSp>
        <p:nvGrpSpPr>
          <p:cNvPr id="7" name="Group 224"/>
          <p:cNvGrpSpPr/>
          <p:nvPr/>
        </p:nvGrpSpPr>
        <p:grpSpPr>
          <a:xfrm>
            <a:off x="4154910" y="4807895"/>
            <a:ext cx="2727265" cy="1518327"/>
            <a:chOff x="0" y="0"/>
            <a:chExt cx="2727263" cy="1518326"/>
          </a:xfrm>
        </p:grpSpPr>
        <p:sp>
          <p:nvSpPr>
            <p:cNvPr id="8" name="Shape 222"/>
            <p:cNvSpPr/>
            <p:nvPr/>
          </p:nvSpPr>
          <p:spPr>
            <a:xfrm>
              <a:off x="0" y="-1"/>
              <a:ext cx="2727264" cy="1518328"/>
            </a:xfrm>
            <a:prstGeom prst="rect">
              <a:avLst/>
            </a:prstGeom>
            <a:noFill/>
            <a:ln w="12700" cap="flat">
              <a:solidFill>
                <a:srgbClr val="3A5E8A"/>
              </a:solidFill>
              <a:prstDash val="solid"/>
              <a:round/>
            </a:ln>
            <a:effectLst/>
          </p:spPr>
          <p:txBody>
            <a:bodyPr wrap="square" lIns="45719" tIns="45719" rIns="45719" bIns="45719" numCol="1" anchor="ctr">
              <a:noAutofit/>
            </a:bodyPr>
            <a:lstStyle/>
            <a:p>
              <a:pPr algn="ctr"/>
              <a:endParaRPr/>
            </a:p>
          </p:txBody>
        </p:sp>
        <p:sp>
          <p:nvSpPr>
            <p:cNvPr id="9" name="Shape 223"/>
            <p:cNvSpPr/>
            <p:nvPr/>
          </p:nvSpPr>
          <p:spPr>
            <a:xfrm>
              <a:off x="0" y="450482"/>
              <a:ext cx="2727264" cy="617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Arial"/>
                  <a:ea typeface="Arial"/>
                  <a:cs typeface="Arial"/>
                  <a:sym typeface="Arial"/>
                </a:defRPr>
              </a:lvl1pPr>
            </a:lstStyle>
            <a:p>
              <a:r>
                <a:rPr dirty="0" err="1"/>
                <a:t>Enregistrement</a:t>
              </a:r>
              <a:r>
                <a:rPr dirty="0"/>
                <a:t> des </a:t>
              </a:r>
              <a:r>
                <a:rPr dirty="0" err="1"/>
                <a:t>données</a:t>
              </a:r>
              <a:r>
                <a:rPr dirty="0"/>
                <a:t> et </a:t>
              </a:r>
              <a:r>
                <a:rPr dirty="0" err="1"/>
                <a:t>analyse</a:t>
              </a:r>
              <a:endParaRPr dirty="0"/>
            </a:p>
          </p:txBody>
        </p:sp>
      </p:grpSp>
      <p:grpSp>
        <p:nvGrpSpPr>
          <p:cNvPr id="10" name="Group 227"/>
          <p:cNvGrpSpPr/>
          <p:nvPr/>
        </p:nvGrpSpPr>
        <p:grpSpPr>
          <a:xfrm>
            <a:off x="4120293" y="1918621"/>
            <a:ext cx="2803832" cy="2043739"/>
            <a:chOff x="-31736" y="-32758"/>
            <a:chExt cx="2759000" cy="2030143"/>
          </a:xfrm>
        </p:grpSpPr>
        <p:sp>
          <p:nvSpPr>
            <p:cNvPr id="11" name="Shape 225"/>
            <p:cNvSpPr/>
            <p:nvPr/>
          </p:nvSpPr>
          <p:spPr>
            <a:xfrm>
              <a:off x="-31736" y="-32758"/>
              <a:ext cx="2727264" cy="2030143"/>
            </a:xfrm>
            <a:prstGeom prst="rect">
              <a:avLst/>
            </a:prstGeom>
            <a:noFill/>
            <a:ln w="12700" cap="flat">
              <a:solidFill>
                <a:srgbClr val="1F4E79"/>
              </a:solidFill>
              <a:prstDash val="solid"/>
              <a:round/>
            </a:ln>
            <a:effectLst/>
          </p:spPr>
          <p:txBody>
            <a:bodyPr wrap="square" lIns="45719" tIns="45719" rIns="45719" bIns="45719" numCol="1" anchor="ctr">
              <a:noAutofit/>
            </a:bodyPr>
            <a:lstStyle/>
            <a:p>
              <a:pPr algn="ctr"/>
              <a:endParaRPr/>
            </a:p>
          </p:txBody>
        </p:sp>
        <p:sp>
          <p:nvSpPr>
            <p:cNvPr id="12" name="Shape 226"/>
            <p:cNvSpPr/>
            <p:nvPr/>
          </p:nvSpPr>
          <p:spPr>
            <a:xfrm>
              <a:off x="0" y="172990"/>
              <a:ext cx="2727264" cy="16841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Arial"/>
                  <a:ea typeface="Arial"/>
                  <a:cs typeface="Arial"/>
                  <a:sym typeface="Arial"/>
                </a:defRPr>
              </a:lvl1pPr>
            </a:lstStyle>
            <a:p>
              <a:r>
                <a:rPr dirty="0" err="1"/>
                <a:t>Obtention</a:t>
              </a:r>
              <a:r>
                <a:rPr dirty="0"/>
                <a:t> du </a:t>
              </a:r>
              <a:r>
                <a:rPr dirty="0" err="1"/>
                <a:t>consentement</a:t>
              </a:r>
              <a:r>
                <a:rPr dirty="0"/>
                <a:t> </a:t>
              </a:r>
              <a:r>
                <a:rPr dirty="0" err="1"/>
                <a:t>éclairé</a:t>
              </a:r>
              <a:r>
                <a:rPr dirty="0"/>
                <a:t> des parents et de </a:t>
              </a:r>
              <a:r>
                <a:rPr dirty="0" err="1"/>
                <a:t>l’assentiment</a:t>
              </a:r>
              <a:r>
                <a:rPr dirty="0"/>
                <a:t> des adolescents de plus de 14ans</a:t>
              </a:r>
            </a:p>
          </p:txBody>
        </p:sp>
      </p:grpSp>
      <p:grpSp>
        <p:nvGrpSpPr>
          <p:cNvPr id="13" name="Group 230"/>
          <p:cNvGrpSpPr/>
          <p:nvPr/>
        </p:nvGrpSpPr>
        <p:grpSpPr>
          <a:xfrm>
            <a:off x="8025263" y="1918624"/>
            <a:ext cx="3113434" cy="2027028"/>
            <a:chOff x="0" y="0"/>
            <a:chExt cx="3133232" cy="1996724"/>
          </a:xfrm>
        </p:grpSpPr>
        <p:sp>
          <p:nvSpPr>
            <p:cNvPr id="14" name="Shape 228"/>
            <p:cNvSpPr/>
            <p:nvPr/>
          </p:nvSpPr>
          <p:spPr>
            <a:xfrm>
              <a:off x="-1" y="-1"/>
              <a:ext cx="3133234" cy="1996726"/>
            </a:xfrm>
            <a:prstGeom prst="rect">
              <a:avLst/>
            </a:prstGeom>
            <a:noFill/>
            <a:ln w="12700" cap="flat">
              <a:solidFill>
                <a:srgbClr val="1F4E79"/>
              </a:solidFill>
              <a:prstDash val="solid"/>
              <a:round/>
            </a:ln>
            <a:effectLst/>
          </p:spPr>
          <p:txBody>
            <a:bodyPr wrap="square" lIns="45719" tIns="45719" rIns="45719" bIns="45719" numCol="1" anchor="ctr">
              <a:noAutofit/>
            </a:bodyPr>
            <a:lstStyle/>
            <a:p>
              <a:pPr algn="ctr">
                <a:defRPr b="1">
                  <a:latin typeface="Arial"/>
                  <a:ea typeface="Arial"/>
                  <a:cs typeface="Arial"/>
                  <a:sym typeface="Arial"/>
                </a:defRPr>
              </a:pPr>
              <a:endParaRPr/>
            </a:p>
          </p:txBody>
        </p:sp>
        <p:sp>
          <p:nvSpPr>
            <p:cNvPr id="15" name="Shape 229"/>
            <p:cNvSpPr/>
            <p:nvPr/>
          </p:nvSpPr>
          <p:spPr>
            <a:xfrm>
              <a:off x="-1" y="419074"/>
              <a:ext cx="3133234" cy="1158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a:latin typeface="Perpetua"/>
                  <a:ea typeface="Perpetua"/>
                  <a:cs typeface="Perpetua"/>
                  <a:sym typeface="Perpetua"/>
                </a:defRPr>
              </a:pPr>
              <a:r>
                <a:t>  </a:t>
              </a:r>
              <a:r>
                <a:rPr b="1">
                  <a:latin typeface="Arial"/>
                  <a:ea typeface="Arial"/>
                  <a:cs typeface="Arial"/>
                  <a:sym typeface="Arial"/>
                </a:rPr>
                <a:t>Remplissage de l’échelle d’évaluation</a:t>
              </a:r>
            </a:p>
            <a:p>
              <a:pPr algn="ctr">
                <a:defRPr b="1">
                  <a:latin typeface="Arial"/>
                  <a:ea typeface="Arial"/>
                  <a:cs typeface="Arial"/>
                  <a:sym typeface="Arial"/>
                </a:defRPr>
              </a:pPr>
              <a:r>
                <a:t>des connaissances du VIH par classe d’âge</a:t>
              </a:r>
            </a:p>
          </p:txBody>
        </p:sp>
      </p:grpSp>
      <p:grpSp>
        <p:nvGrpSpPr>
          <p:cNvPr id="16" name="Group 233"/>
          <p:cNvGrpSpPr/>
          <p:nvPr/>
        </p:nvGrpSpPr>
        <p:grpSpPr>
          <a:xfrm>
            <a:off x="7934230" y="4771888"/>
            <a:ext cx="3229147" cy="1554334"/>
            <a:chOff x="-1" y="-127383"/>
            <a:chExt cx="3229145" cy="1554332"/>
          </a:xfrm>
        </p:grpSpPr>
        <p:sp>
          <p:nvSpPr>
            <p:cNvPr id="17" name="Shape 231"/>
            <p:cNvSpPr/>
            <p:nvPr/>
          </p:nvSpPr>
          <p:spPr>
            <a:xfrm>
              <a:off x="-1" y="-127383"/>
              <a:ext cx="3229145" cy="1554332"/>
            </a:xfrm>
            <a:prstGeom prst="rect">
              <a:avLst/>
            </a:prstGeom>
            <a:noFill/>
            <a:ln w="12700" cap="flat">
              <a:solidFill>
                <a:srgbClr val="42719B"/>
              </a:solidFill>
              <a:prstDash val="solid"/>
              <a:miter lim="800000"/>
            </a:ln>
            <a:effectLst/>
          </p:spPr>
          <p:txBody>
            <a:bodyPr wrap="square" lIns="45719" tIns="45719" rIns="45719" bIns="45719" numCol="1" anchor="ctr">
              <a:noAutofit/>
            </a:bodyPr>
            <a:lstStyle/>
            <a:p>
              <a:pPr algn="ctr">
                <a:defRPr b="1">
                  <a:latin typeface="Arial"/>
                  <a:ea typeface="Arial"/>
                  <a:cs typeface="Arial"/>
                  <a:sym typeface="Arial"/>
                </a:defRPr>
              </a:pPr>
              <a:endParaRPr/>
            </a:p>
          </p:txBody>
        </p:sp>
        <p:sp>
          <p:nvSpPr>
            <p:cNvPr id="18" name="Shape 232"/>
            <p:cNvSpPr/>
            <p:nvPr/>
          </p:nvSpPr>
          <p:spPr>
            <a:xfrm>
              <a:off x="-1" y="184171"/>
              <a:ext cx="3229145" cy="11859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b="1">
                  <a:latin typeface="Arial"/>
                  <a:ea typeface="Arial"/>
                  <a:cs typeface="Arial"/>
                  <a:sym typeface="Arial"/>
                </a:defRPr>
              </a:lvl1pPr>
            </a:lstStyle>
            <a:p>
              <a:r>
                <a:rPr dirty="0" err="1"/>
                <a:t>Collecte</a:t>
              </a:r>
              <a:r>
                <a:rPr dirty="0"/>
                <a:t> </a:t>
              </a:r>
              <a:r>
                <a:rPr dirty="0" err="1"/>
                <a:t>données</a:t>
              </a:r>
              <a:r>
                <a:rPr dirty="0"/>
                <a:t> </a:t>
              </a:r>
              <a:r>
                <a:rPr dirty="0" smtClean="0"/>
                <a:t>socio-</a:t>
              </a:r>
              <a:r>
                <a:rPr dirty="0" err="1" smtClean="0"/>
                <a:t>démographiques</a:t>
              </a:r>
              <a:r>
                <a:rPr lang="fr-FR" dirty="0"/>
                <a:t>,</a:t>
              </a:r>
              <a:r>
                <a:rPr dirty="0" smtClean="0"/>
                <a:t> </a:t>
              </a:r>
              <a:r>
                <a:rPr dirty="0" err="1"/>
                <a:t>cliniques</a:t>
              </a:r>
              <a:r>
                <a:rPr dirty="0"/>
                <a:t> et </a:t>
              </a:r>
              <a:r>
                <a:rPr dirty="0" err="1"/>
                <a:t>biologiques</a:t>
              </a:r>
              <a:r>
                <a:rPr dirty="0"/>
                <a:t> à </a:t>
              </a:r>
              <a:r>
                <a:rPr dirty="0" err="1"/>
                <a:t>partir</a:t>
              </a:r>
              <a:r>
                <a:rPr dirty="0"/>
                <a:t> des dossiers </a:t>
              </a:r>
              <a:r>
                <a:rPr dirty="0" err="1"/>
                <a:t>médicaux</a:t>
              </a:r>
              <a:endParaRPr dirty="0"/>
            </a:p>
          </p:txBody>
        </p:sp>
      </p:grpSp>
      <p:grpSp>
        <p:nvGrpSpPr>
          <p:cNvPr id="19" name="Group 236"/>
          <p:cNvGrpSpPr/>
          <p:nvPr/>
        </p:nvGrpSpPr>
        <p:grpSpPr>
          <a:xfrm>
            <a:off x="376256" y="1917066"/>
            <a:ext cx="2722461" cy="2030143"/>
            <a:chOff x="0" y="0"/>
            <a:chExt cx="2727263" cy="2030142"/>
          </a:xfrm>
          <a:noFill/>
        </p:grpSpPr>
        <p:sp>
          <p:nvSpPr>
            <p:cNvPr id="20" name="Shape 234"/>
            <p:cNvSpPr/>
            <p:nvPr/>
          </p:nvSpPr>
          <p:spPr>
            <a:xfrm>
              <a:off x="0" y="0"/>
              <a:ext cx="2727264" cy="2030143"/>
            </a:xfrm>
            <a:prstGeom prst="rect">
              <a:avLst/>
            </a:prstGeom>
            <a:grpFill/>
            <a:ln w="12700" cap="flat">
              <a:solidFill>
                <a:srgbClr val="1F4E79"/>
              </a:solidFill>
              <a:prstDash val="solid"/>
              <a:round/>
            </a:ln>
            <a:effectLst/>
          </p:spPr>
          <p:txBody>
            <a:bodyPr wrap="square" lIns="45719" tIns="45719" rIns="45719" bIns="45719" numCol="1" anchor="ctr">
              <a:noAutofit/>
            </a:bodyPr>
            <a:lstStyle/>
            <a:p>
              <a:pPr algn="ctr">
                <a:defRPr b="1">
                  <a:latin typeface="Arial"/>
                  <a:ea typeface="Arial"/>
                  <a:cs typeface="Arial"/>
                  <a:sym typeface="Arial"/>
                </a:defRPr>
              </a:pPr>
              <a:endParaRPr/>
            </a:p>
          </p:txBody>
        </p:sp>
        <p:sp>
          <p:nvSpPr>
            <p:cNvPr id="21" name="Shape 235"/>
            <p:cNvSpPr/>
            <p:nvPr/>
          </p:nvSpPr>
          <p:spPr>
            <a:xfrm>
              <a:off x="0" y="439690"/>
              <a:ext cx="2727264" cy="1150763"/>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latin typeface="Arial"/>
                  <a:ea typeface="Arial"/>
                  <a:cs typeface="Arial"/>
                  <a:sym typeface="Arial"/>
                </a:defRPr>
              </a:lvl1pPr>
            </a:lstStyle>
            <a:p>
              <a:r>
                <a:rPr dirty="0" err="1"/>
                <a:t>Obtention</a:t>
              </a:r>
              <a:r>
                <a:rPr dirty="0"/>
                <a:t> de </a:t>
              </a:r>
              <a:r>
                <a:rPr dirty="0" err="1"/>
                <a:t>l’autorisation</a:t>
              </a:r>
              <a:r>
                <a:rPr dirty="0"/>
                <a:t> de </a:t>
              </a:r>
              <a:r>
                <a:rPr dirty="0" err="1"/>
                <a:t>l’HLD</a:t>
              </a:r>
              <a:r>
                <a:rPr dirty="0"/>
                <a:t> et de la </a:t>
              </a:r>
              <a:r>
                <a:rPr dirty="0" err="1"/>
                <a:t>clairance</a:t>
              </a:r>
              <a:r>
                <a:rPr dirty="0"/>
                <a:t> </a:t>
              </a:r>
              <a:r>
                <a:rPr dirty="0" err="1"/>
                <a:t>éthique</a:t>
              </a:r>
              <a:endParaRPr dirty="0"/>
            </a:p>
          </p:txBody>
        </p:sp>
      </p:grpSp>
      <p:sp>
        <p:nvSpPr>
          <p:cNvPr id="22" name="Shape 237"/>
          <p:cNvSpPr/>
          <p:nvPr/>
        </p:nvSpPr>
        <p:spPr>
          <a:xfrm rot="5400000">
            <a:off x="9157900" y="4188763"/>
            <a:ext cx="801605" cy="364645"/>
          </a:xfrm>
          <a:prstGeom prst="rightArrow">
            <a:avLst>
              <a:gd name="adj1" fmla="val 50000"/>
              <a:gd name="adj2" fmla="val 50000"/>
            </a:avLst>
          </a:prstGeom>
          <a:ln w="50800">
            <a:solidFill>
              <a:schemeClr val="accent6">
                <a:lumOff val="-9568"/>
              </a:schemeClr>
            </a:solidFill>
          </a:ln>
        </p:spPr>
        <p:txBody>
          <a:bodyPr lIns="45719" rIns="45719" anchor="ctr"/>
          <a:lstStyle/>
          <a:p>
            <a:pPr algn="ctr">
              <a:defRPr>
                <a:solidFill>
                  <a:srgbClr val="FFFFFF"/>
                </a:solidFill>
                <a:latin typeface="Perpetua"/>
                <a:ea typeface="Perpetua"/>
                <a:cs typeface="Perpetua"/>
                <a:sym typeface="Perpetua"/>
              </a:defRPr>
            </a:pPr>
            <a:endParaRPr/>
          </a:p>
        </p:txBody>
      </p:sp>
      <p:sp>
        <p:nvSpPr>
          <p:cNvPr id="23" name="Shape 239"/>
          <p:cNvSpPr/>
          <p:nvPr/>
        </p:nvSpPr>
        <p:spPr>
          <a:xfrm rot="10795074">
            <a:off x="6915071" y="5447411"/>
            <a:ext cx="1019632" cy="441266"/>
          </a:xfrm>
          <a:prstGeom prst="rightArrow">
            <a:avLst>
              <a:gd name="adj1" fmla="val 50000"/>
              <a:gd name="adj2" fmla="val 49664"/>
            </a:avLst>
          </a:prstGeom>
          <a:ln w="50800">
            <a:solidFill>
              <a:schemeClr val="accent6">
                <a:lumOff val="-9568"/>
              </a:schemeClr>
            </a:solidFill>
          </a:ln>
        </p:spPr>
        <p:txBody>
          <a:bodyPr lIns="45719" rIns="45719" anchor="ctr"/>
          <a:lstStyle/>
          <a:p>
            <a:pPr algn="ctr">
              <a:defRPr>
                <a:solidFill>
                  <a:srgbClr val="FFFFFF"/>
                </a:solidFill>
                <a:latin typeface="Perpetua"/>
                <a:ea typeface="Perpetua"/>
                <a:cs typeface="Perpetua"/>
                <a:sym typeface="Perpetua"/>
              </a:defRPr>
            </a:pPr>
            <a:endParaRPr/>
          </a:p>
        </p:txBody>
      </p:sp>
      <p:sp>
        <p:nvSpPr>
          <p:cNvPr id="24" name="Shape 239"/>
          <p:cNvSpPr/>
          <p:nvPr/>
        </p:nvSpPr>
        <p:spPr>
          <a:xfrm rot="10795074">
            <a:off x="3125897" y="5424235"/>
            <a:ext cx="1019632" cy="441266"/>
          </a:xfrm>
          <a:prstGeom prst="rightArrow">
            <a:avLst>
              <a:gd name="adj1" fmla="val 50000"/>
              <a:gd name="adj2" fmla="val 49664"/>
            </a:avLst>
          </a:prstGeom>
          <a:ln w="50800">
            <a:solidFill>
              <a:schemeClr val="accent6">
                <a:lumOff val="-9568"/>
              </a:schemeClr>
            </a:solidFill>
          </a:ln>
        </p:spPr>
        <p:txBody>
          <a:bodyPr lIns="45719" rIns="45719" anchor="ctr"/>
          <a:lstStyle/>
          <a:p>
            <a:pPr algn="ctr">
              <a:defRPr>
                <a:solidFill>
                  <a:srgbClr val="FFFFFF"/>
                </a:solidFill>
                <a:latin typeface="Perpetua"/>
                <a:ea typeface="Perpetua"/>
                <a:cs typeface="Perpetua"/>
                <a:sym typeface="Perpetua"/>
              </a:defRPr>
            </a:pPr>
            <a:endParaRPr/>
          </a:p>
        </p:txBody>
      </p:sp>
      <p:sp>
        <p:nvSpPr>
          <p:cNvPr id="25" name="Shape 222"/>
          <p:cNvSpPr/>
          <p:nvPr/>
        </p:nvSpPr>
        <p:spPr>
          <a:xfrm>
            <a:off x="365736" y="4716517"/>
            <a:ext cx="2727266" cy="1609705"/>
          </a:xfrm>
          <a:prstGeom prst="rect">
            <a:avLst/>
          </a:prstGeom>
          <a:noFill/>
          <a:ln w="12700" cap="flat">
            <a:solidFill>
              <a:srgbClr val="3A5E8A"/>
            </a:solidFill>
            <a:prstDash val="solid"/>
            <a:round/>
          </a:ln>
          <a:effectLst/>
        </p:spPr>
        <p:txBody>
          <a:bodyPr wrap="square" lIns="45719" tIns="45719" rIns="45719" bIns="45719" numCol="1" anchor="ctr">
            <a:noAutofit/>
          </a:bodyPr>
          <a:lstStyle/>
          <a:p>
            <a:pPr algn="ctr"/>
            <a:endParaRPr/>
          </a:p>
        </p:txBody>
      </p:sp>
      <p:sp>
        <p:nvSpPr>
          <p:cNvPr id="26" name="Shape 222"/>
          <p:cNvSpPr/>
          <p:nvPr/>
        </p:nvSpPr>
        <p:spPr>
          <a:xfrm>
            <a:off x="365736" y="4716517"/>
            <a:ext cx="2727266" cy="1609704"/>
          </a:xfrm>
          <a:prstGeom prst="rect">
            <a:avLst/>
          </a:prstGeom>
          <a:noFill/>
          <a:ln w="12700" cap="flat">
            <a:solidFill>
              <a:srgbClr val="3A5E8A"/>
            </a:solidFill>
            <a:prstDash val="solid"/>
            <a:round/>
          </a:ln>
          <a:effectLst/>
        </p:spPr>
        <p:txBody>
          <a:bodyPr wrap="square" lIns="45719" tIns="45719" rIns="45719" bIns="45719"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sym typeface="Calibri"/>
            </a:endParaRPr>
          </a:p>
        </p:txBody>
      </p:sp>
      <p:sp>
        <p:nvSpPr>
          <p:cNvPr id="27" name="Rectangle 26"/>
          <p:cNvSpPr/>
          <p:nvPr/>
        </p:nvSpPr>
        <p:spPr>
          <a:xfrm rot="10800000" flipV="1">
            <a:off x="838200" y="4966893"/>
            <a:ext cx="1871615" cy="1200329"/>
          </a:xfrm>
          <a:prstGeom prst="rect">
            <a:avLst/>
          </a:prstGeom>
        </p:spPr>
        <p:txBody>
          <a:bodyPr wrap="squar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sym typeface="Calibri"/>
              </a:rPr>
              <a:t>Logiciel SPSS v20</a:t>
            </a:r>
          </a:p>
          <a:p>
            <a:pPr marL="0" marR="0" lvl="0" indent="0" defTabSz="914400" eaLnBrk="1" fontAlgn="auto" latinLnBrk="0" hangingPunct="0">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sym typeface="Calibri"/>
              </a:rPr>
              <a:t>Seuil de significativité p˂0,05</a:t>
            </a:r>
            <a:endParaRPr kumimoji="0" lang="fr-FR" sz="1800" b="1" i="0" u="none" strike="noStrike" kern="0" cap="none" spc="0" normalizeH="0" baseline="0" noProof="0" dirty="0">
              <a:ln>
                <a:noFill/>
              </a:ln>
              <a:solidFill>
                <a:srgbClr val="000000"/>
              </a:solidFill>
              <a:effectLst/>
              <a:uLnTx/>
              <a:uFillTx/>
              <a:sym typeface="Calibri"/>
            </a:endParaRPr>
          </a:p>
        </p:txBody>
      </p:sp>
    </p:spTree>
    <p:extLst>
      <p:ext uri="{BB962C8B-B14F-4D97-AF65-F5344CB8AC3E}">
        <p14:creationId xmlns:p14="http://schemas.microsoft.com/office/powerpoint/2010/main" val="15723512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IV- RESULTATS ET DISCUSSION (</a:t>
            </a:r>
            <a:r>
              <a:rPr lang="fr-FR" b="1" dirty="0" smtClean="0"/>
              <a:t>1/9) </a:t>
            </a:r>
            <a:endParaRPr lang="fr-FR" b="1" dirty="0"/>
          </a:p>
        </p:txBody>
      </p:sp>
      <p:grpSp>
        <p:nvGrpSpPr>
          <p:cNvPr id="4" name="Group 273"/>
          <p:cNvGrpSpPr/>
          <p:nvPr/>
        </p:nvGrpSpPr>
        <p:grpSpPr>
          <a:xfrm>
            <a:off x="288235" y="1690688"/>
            <a:ext cx="11273761" cy="4322487"/>
            <a:chOff x="0" y="0"/>
            <a:chExt cx="11295991" cy="5088021"/>
          </a:xfrm>
        </p:grpSpPr>
        <p:sp>
          <p:nvSpPr>
            <p:cNvPr id="5" name="Shape 263"/>
            <p:cNvSpPr/>
            <p:nvPr/>
          </p:nvSpPr>
          <p:spPr>
            <a:xfrm>
              <a:off x="4287770" y="0"/>
              <a:ext cx="2779650" cy="1092200"/>
            </a:xfrm>
            <a:prstGeom prst="roundRect">
              <a:avLst>
                <a:gd name="adj" fmla="val 17442"/>
              </a:avLst>
            </a:prstGeom>
            <a:solidFill>
              <a:srgbClr val="FFFFFF"/>
            </a:solidFill>
            <a:ln w="50800" cap="flat">
              <a:solidFill>
                <a:schemeClr val="accent6">
                  <a:lumOff val="-9568"/>
                </a:schemeClr>
              </a:solidFill>
              <a:prstDash val="solid"/>
              <a:miter lim="8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algn="ctr"/>
              <a:r>
                <a:rPr dirty="0" err="1"/>
                <a:t>Enfants</a:t>
              </a:r>
              <a:r>
                <a:rPr dirty="0"/>
                <a:t> et Adolescents </a:t>
              </a:r>
            </a:p>
            <a:p>
              <a:pPr algn="ctr"/>
              <a:r>
                <a:rPr dirty="0"/>
                <a:t>de (8-19ans) </a:t>
              </a:r>
              <a:r>
                <a:rPr dirty="0" err="1"/>
                <a:t>recensés</a:t>
              </a:r>
              <a:endParaRPr dirty="0"/>
            </a:p>
            <a:p>
              <a:pPr algn="ctr"/>
              <a:r>
                <a:rPr dirty="0"/>
                <a:t>216</a:t>
              </a:r>
            </a:p>
          </p:txBody>
        </p:sp>
        <p:sp>
          <p:nvSpPr>
            <p:cNvPr id="6" name="Shape 264"/>
            <p:cNvSpPr/>
            <p:nvPr/>
          </p:nvSpPr>
          <p:spPr>
            <a:xfrm>
              <a:off x="5677594" y="1143515"/>
              <a:ext cx="1" cy="1424385"/>
            </a:xfrm>
            <a:prstGeom prst="line">
              <a:avLst/>
            </a:prstGeom>
            <a:noFill/>
            <a:ln w="50800" cap="flat">
              <a:solidFill>
                <a:schemeClr val="accent6">
                  <a:lumOff val="-9568"/>
                </a:schemeClr>
              </a:solidFill>
              <a:prstDash val="solid"/>
              <a:miter lim="800000"/>
              <a:tailEnd type="triangle" w="med" len="med"/>
            </a:ln>
            <a:effectLst/>
          </p:spPr>
          <p:txBody>
            <a:bodyPr wrap="square" lIns="45719" tIns="45719" rIns="45719" bIns="45719" numCol="1" anchor="t">
              <a:noAutofit/>
            </a:bodyPr>
            <a:lstStyle/>
            <a:p>
              <a:endParaRPr/>
            </a:p>
          </p:txBody>
        </p:sp>
        <p:sp>
          <p:nvSpPr>
            <p:cNvPr id="7" name="Shape 265"/>
            <p:cNvSpPr/>
            <p:nvPr/>
          </p:nvSpPr>
          <p:spPr>
            <a:xfrm>
              <a:off x="7509434" y="1258245"/>
              <a:ext cx="2643820" cy="964457"/>
            </a:xfrm>
            <a:prstGeom prst="roundRect">
              <a:avLst>
                <a:gd name="adj" fmla="val 19752"/>
              </a:avLst>
            </a:prstGeom>
            <a:solidFill>
              <a:srgbClr val="FFFFFF"/>
            </a:solidFill>
            <a:ln w="50800" cap="flat">
              <a:solidFill>
                <a:schemeClr val="accent6">
                  <a:lumOff val="-9568"/>
                </a:schemeClr>
              </a:solidFill>
              <a:prstDash val="solid"/>
              <a:miter lim="8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r>
                <a:t>Dossiers d’enfants et adolescents incomplets</a:t>
              </a:r>
            </a:p>
            <a:p>
              <a:pPr algn="ctr"/>
              <a:r>
                <a:t>18</a:t>
              </a:r>
            </a:p>
          </p:txBody>
        </p:sp>
        <p:sp>
          <p:nvSpPr>
            <p:cNvPr id="8" name="Shape 266"/>
            <p:cNvSpPr/>
            <p:nvPr/>
          </p:nvSpPr>
          <p:spPr>
            <a:xfrm>
              <a:off x="5683944" y="1740473"/>
              <a:ext cx="1861510" cy="1"/>
            </a:xfrm>
            <a:prstGeom prst="line">
              <a:avLst/>
            </a:prstGeom>
            <a:noFill/>
            <a:ln w="50800" cap="flat">
              <a:solidFill>
                <a:schemeClr val="accent6">
                  <a:lumOff val="-9568"/>
                </a:schemeClr>
              </a:solidFill>
              <a:prstDash val="solid"/>
              <a:miter lim="800000"/>
              <a:tailEnd type="triangle" w="med" len="med"/>
            </a:ln>
            <a:effectLst/>
          </p:spPr>
          <p:txBody>
            <a:bodyPr wrap="square" lIns="45719" tIns="45719" rIns="45719" bIns="45719" numCol="1" anchor="t">
              <a:noAutofit/>
            </a:bodyPr>
            <a:lstStyle/>
            <a:p>
              <a:endParaRPr/>
            </a:p>
          </p:txBody>
        </p:sp>
        <p:sp>
          <p:nvSpPr>
            <p:cNvPr id="9" name="Shape 267"/>
            <p:cNvSpPr/>
            <p:nvPr/>
          </p:nvSpPr>
          <p:spPr>
            <a:xfrm>
              <a:off x="4278610" y="2511504"/>
              <a:ext cx="2797969" cy="964457"/>
            </a:xfrm>
            <a:prstGeom prst="roundRect">
              <a:avLst>
                <a:gd name="adj" fmla="val 19752"/>
              </a:avLst>
            </a:prstGeom>
            <a:solidFill>
              <a:srgbClr val="FFFFFF"/>
            </a:solidFill>
            <a:ln w="50800" cap="flat">
              <a:solidFill>
                <a:schemeClr val="accent6">
                  <a:lumOff val="-9568"/>
                </a:schemeClr>
              </a:solidFill>
              <a:prstDash val="solid"/>
              <a:miter lim="8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algn="ctr"/>
              <a:r>
                <a:t>Enfants et Adolescents inclus </a:t>
              </a:r>
            </a:p>
            <a:p>
              <a:pPr algn="ctr"/>
              <a:r>
                <a:t>198 (91,6%)</a:t>
              </a:r>
            </a:p>
          </p:txBody>
        </p:sp>
        <p:sp>
          <p:nvSpPr>
            <p:cNvPr id="10" name="Shape 268"/>
            <p:cNvSpPr/>
            <p:nvPr/>
          </p:nvSpPr>
          <p:spPr>
            <a:xfrm>
              <a:off x="3856218" y="4123566"/>
              <a:ext cx="3642753" cy="964456"/>
            </a:xfrm>
            <a:prstGeom prst="roundRect">
              <a:avLst>
                <a:gd name="adj" fmla="val 19752"/>
              </a:avLst>
            </a:prstGeom>
            <a:solidFill>
              <a:srgbClr val="FFFFFF"/>
            </a:solidFill>
            <a:ln w="50800" cap="flat">
              <a:solidFill>
                <a:schemeClr val="accent6">
                  <a:lumOff val="-9568"/>
                </a:schemeClr>
              </a:solidFill>
              <a:prstDash val="solid"/>
              <a:miter lim="8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t>Classe Adolescents de 11-14ans</a:t>
              </a:r>
            </a:p>
            <a:p>
              <a:pPr algn="ctr"/>
              <a:r>
                <a:t>89( 44,9%)</a:t>
              </a:r>
            </a:p>
          </p:txBody>
        </p:sp>
        <p:sp>
          <p:nvSpPr>
            <p:cNvPr id="11" name="Shape 269"/>
            <p:cNvSpPr/>
            <p:nvPr/>
          </p:nvSpPr>
          <p:spPr>
            <a:xfrm>
              <a:off x="0" y="4123566"/>
              <a:ext cx="3642753" cy="964456"/>
            </a:xfrm>
            <a:prstGeom prst="roundRect">
              <a:avLst>
                <a:gd name="adj" fmla="val 19752"/>
              </a:avLst>
            </a:prstGeom>
            <a:solidFill>
              <a:srgbClr val="FFFFFF"/>
            </a:solidFill>
            <a:ln w="50800" cap="flat">
              <a:solidFill>
                <a:schemeClr val="accent6">
                  <a:lumOff val="-9568"/>
                </a:schemeClr>
              </a:solidFill>
              <a:prstDash val="solid"/>
              <a:miter lim="8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algn="ctr"/>
              <a:r>
                <a:t>Classe enfants de 8-10 ans</a:t>
              </a:r>
            </a:p>
            <a:p>
              <a:pPr algn="ctr"/>
              <a:r>
                <a:t>34 (17,2%)</a:t>
              </a:r>
            </a:p>
          </p:txBody>
        </p:sp>
        <p:sp>
          <p:nvSpPr>
            <p:cNvPr id="12" name="Shape 270"/>
            <p:cNvSpPr/>
            <p:nvPr/>
          </p:nvSpPr>
          <p:spPr>
            <a:xfrm>
              <a:off x="7653238" y="4123566"/>
              <a:ext cx="3642754" cy="964456"/>
            </a:xfrm>
            <a:prstGeom prst="roundRect">
              <a:avLst>
                <a:gd name="adj" fmla="val 19752"/>
              </a:avLst>
            </a:prstGeom>
            <a:solidFill>
              <a:srgbClr val="FFFFFF"/>
            </a:solidFill>
            <a:ln w="50800" cap="flat">
              <a:solidFill>
                <a:schemeClr val="accent6">
                  <a:lumOff val="-9568"/>
                </a:schemeClr>
              </a:solidFill>
              <a:prstDash val="solid"/>
              <a:miter lim="8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algn="ctr"/>
              <a:r>
                <a:t>Classe adolescents de 15-19 ans</a:t>
              </a:r>
            </a:p>
            <a:p>
              <a:pPr algn="ctr"/>
              <a:r>
                <a:t>75(37,9%)</a:t>
              </a:r>
            </a:p>
          </p:txBody>
        </p:sp>
        <p:sp>
          <p:nvSpPr>
            <p:cNvPr id="13" name="Shape 271"/>
            <p:cNvSpPr/>
            <p:nvPr/>
          </p:nvSpPr>
          <p:spPr>
            <a:xfrm>
              <a:off x="5677594" y="3453455"/>
              <a:ext cx="1" cy="706876"/>
            </a:xfrm>
            <a:prstGeom prst="line">
              <a:avLst/>
            </a:prstGeom>
            <a:noFill/>
            <a:ln w="50800" cap="flat">
              <a:solidFill>
                <a:schemeClr val="accent6">
                  <a:lumOff val="-9568"/>
                </a:schemeClr>
              </a:solidFill>
              <a:prstDash val="solid"/>
              <a:miter lim="800000"/>
              <a:tailEnd type="triangle" w="med" len="med"/>
            </a:ln>
            <a:effectLst/>
          </p:spPr>
          <p:txBody>
            <a:bodyPr wrap="square" lIns="45719" tIns="45719" rIns="45719" bIns="45719" numCol="1" anchor="t">
              <a:noAutofit/>
            </a:bodyPr>
            <a:lstStyle/>
            <a:p>
              <a:endParaRPr/>
            </a:p>
          </p:txBody>
        </p:sp>
        <p:sp>
          <p:nvSpPr>
            <p:cNvPr id="14" name="Shape 272"/>
            <p:cNvSpPr/>
            <p:nvPr/>
          </p:nvSpPr>
          <p:spPr>
            <a:xfrm>
              <a:off x="1656214" y="3740080"/>
              <a:ext cx="7687237" cy="1"/>
            </a:xfrm>
            <a:prstGeom prst="line">
              <a:avLst/>
            </a:prstGeom>
            <a:noFill/>
            <a:ln w="50800" cap="flat">
              <a:solidFill>
                <a:schemeClr val="accent6">
                  <a:lumOff val="-9568"/>
                </a:schemeClr>
              </a:solidFill>
              <a:prstDash val="solid"/>
              <a:miter lim="800000"/>
            </a:ln>
            <a:effectLst/>
          </p:spPr>
          <p:txBody>
            <a:bodyPr wrap="square" lIns="45719" tIns="45719" rIns="45719" bIns="45719" numCol="1" anchor="t">
              <a:noAutofit/>
            </a:bodyPr>
            <a:lstStyle/>
            <a:p>
              <a:endParaRPr/>
            </a:p>
          </p:txBody>
        </p:sp>
      </p:grpSp>
      <p:sp>
        <p:nvSpPr>
          <p:cNvPr id="15" name="Shape 271"/>
          <p:cNvSpPr/>
          <p:nvPr/>
        </p:nvSpPr>
        <p:spPr>
          <a:xfrm>
            <a:off x="1941190" y="4868042"/>
            <a:ext cx="0" cy="357021"/>
          </a:xfrm>
          <a:prstGeom prst="line">
            <a:avLst/>
          </a:prstGeom>
          <a:noFill/>
          <a:ln w="50800" cap="flat">
            <a:solidFill>
              <a:schemeClr val="accent6">
                <a:lumOff val="-9568"/>
              </a:schemeClr>
            </a:solidFill>
            <a:prstDash val="solid"/>
            <a:miter lim="800000"/>
            <a:tailEnd type="triangle" w="med" len="med"/>
          </a:ln>
          <a:effectLst/>
        </p:spPr>
        <p:txBody>
          <a:bodyPr wrap="square" lIns="45719" tIns="45719" rIns="45719" bIns="45719" numCol="1" anchor="t">
            <a:noAutofit/>
          </a:bodyPr>
          <a:lstStyle/>
          <a:p>
            <a:endParaRPr/>
          </a:p>
        </p:txBody>
      </p:sp>
      <p:sp>
        <p:nvSpPr>
          <p:cNvPr id="16" name="Shape 271"/>
          <p:cNvSpPr/>
          <p:nvPr/>
        </p:nvSpPr>
        <p:spPr>
          <a:xfrm>
            <a:off x="9613299" y="4868042"/>
            <a:ext cx="0" cy="357021"/>
          </a:xfrm>
          <a:prstGeom prst="line">
            <a:avLst/>
          </a:prstGeom>
          <a:noFill/>
          <a:ln w="50800" cap="flat">
            <a:solidFill>
              <a:schemeClr val="accent6">
                <a:lumOff val="-9568"/>
              </a:schemeClr>
            </a:solidFill>
            <a:prstDash val="solid"/>
            <a:miter lim="800000"/>
            <a:tailEnd type="triangle" w="med" len="med"/>
          </a:ln>
          <a:effectLst/>
        </p:spPr>
        <p:txBody>
          <a:bodyPr wrap="square" lIns="45719" tIns="45719" rIns="45719" bIns="45719" numCol="1" anchor="t">
            <a:noAutofit/>
          </a:bodyPr>
          <a:lstStyle/>
          <a:p>
            <a:endParaRPr/>
          </a:p>
        </p:txBody>
      </p:sp>
    </p:spTree>
    <p:extLst>
      <p:ext uri="{BB962C8B-B14F-4D97-AF65-F5344CB8AC3E}">
        <p14:creationId xmlns:p14="http://schemas.microsoft.com/office/powerpoint/2010/main" val="9293600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36753</TotalTime>
  <Words>2561</Words>
  <Application>Microsoft Office PowerPoint</Application>
  <PresentationFormat>Grand écran</PresentationFormat>
  <Paragraphs>363</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Arial Rounded MT Bold</vt:lpstr>
      <vt:lpstr>Calibri</vt:lpstr>
      <vt:lpstr>Calibri Light</vt:lpstr>
      <vt:lpstr>Perpetua</vt:lpstr>
      <vt:lpstr>Times New Roman</vt:lpstr>
      <vt:lpstr>Office Theme</vt:lpstr>
      <vt:lpstr>EVALUATION DE L'APPRENTISSAGE DU VIH ET DU TRAITEMENT ANTIRETROVIRAL CHEZ LES ENFANTS ET ADOLESCENTS INFECTES PAR LE VIH AU CENTRE DE TRAITEMENT AGRÉE DE L'HOPITAL LAQUINTINIE DE DOUALA : IMPACT DE L’ANNONCE DU STATUT VIH </vt:lpstr>
      <vt:lpstr>I-INTRODUCTION (1/3)</vt:lpstr>
      <vt:lpstr>I-INTRODUCTION (2/3)</vt:lpstr>
      <vt:lpstr>I-INTRODUCTION (3/3)</vt:lpstr>
      <vt:lpstr>II- OBJECTIFS (1/2)</vt:lpstr>
      <vt:lpstr>II- OBJECTIFS (2/2)</vt:lpstr>
      <vt:lpstr>III-MATERIELS ET METHODES (1/2)</vt:lpstr>
      <vt:lpstr>III-MATERIELS ET METHODES (2/2)</vt:lpstr>
      <vt:lpstr>IV- RESULTATS ET DISCUSSION (1/9) </vt:lpstr>
      <vt:lpstr>IV- RESULTATS ET DISCUSSION (2/9) </vt:lpstr>
      <vt:lpstr>IV- RESULTATS ET DISCUSSION (3/9) </vt:lpstr>
      <vt:lpstr>IV- RESULTATS ET DISCUSSION (4/9)</vt:lpstr>
      <vt:lpstr>IV- RESULTATS ET DISCUSSION (5/9)</vt:lpstr>
      <vt:lpstr>IV- RESULTATS ET DISCUSSION (6/9)</vt:lpstr>
      <vt:lpstr>IV- RESULTATS ET DISCUSSION (7/9)</vt:lpstr>
      <vt:lpstr>IV- RESULTATS ET DISCUSSION (8/9)</vt:lpstr>
      <vt:lpstr>IV- RESULTATS ET DISCUSSION (9/9)</vt:lpstr>
      <vt:lpstr>V- CONCLUSION</vt:lpstr>
      <vt:lpstr>MERCI POUR VOTRE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 STAFF3</dc:creator>
  <cp:lastModifiedBy>bvcc</cp:lastModifiedBy>
  <cp:revision>40</cp:revision>
  <dcterms:created xsi:type="dcterms:W3CDTF">2017-09-28T15:10:31Z</dcterms:created>
  <dcterms:modified xsi:type="dcterms:W3CDTF">2017-12-03T22:31:05Z</dcterms:modified>
</cp:coreProperties>
</file>