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7" r:id="rId4"/>
    <p:sldId id="317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316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320" r:id="rId22"/>
    <p:sldId id="312" r:id="rId23"/>
    <p:sldId id="314" r:id="rId24"/>
    <p:sldId id="313" r:id="rId25"/>
    <p:sldId id="315" r:id="rId26"/>
    <p:sldId id="295" r:id="rId27"/>
    <p:sldId id="300" r:id="rId28"/>
    <p:sldId id="302" r:id="rId29"/>
    <p:sldId id="303" r:id="rId30"/>
    <p:sldId id="306" r:id="rId31"/>
    <p:sldId id="307" r:id="rId32"/>
    <p:sldId id="321" r:id="rId33"/>
    <p:sldId id="308" r:id="rId34"/>
    <p:sldId id="309" r:id="rId35"/>
    <p:sldId id="318" r:id="rId36"/>
    <p:sldId id="319" r:id="rId37"/>
    <p:sldId id="311" r:id="rId38"/>
    <p:sldId id="310" r:id="rId39"/>
    <p:sldId id="3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Birama DIARRA" initials="BD" lastIdx="1" clrIdx="1">
    <p:extLst>
      <p:ext uri="{19B8F6BF-5375-455C-9EA6-DF929625EA0E}">
        <p15:presenceInfo xmlns:p15="http://schemas.microsoft.com/office/powerpoint/2012/main" userId="Birama DIAR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0070-59DA-4303-A554-ED184F940321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58D3-107B-4762-A8AA-0A51EFEDFD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3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58D3-107B-4762-A8AA-0A51EFEDFDC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14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78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058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23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48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60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80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19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51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71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81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034F-EAD3-4CA0-A4CF-4BCCA26E075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246-CF97-40BE-A7E8-C55186EB7F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160" y="3236496"/>
            <a:ext cx="12067674" cy="15159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Sous-types circulants de EBV et HHV-6 chez les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-VIH au Burkina Faso, impact sur le taux de CD4 et la charge virale du VIH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LOGO PETIT FORM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31" y="271167"/>
            <a:ext cx="2495429" cy="22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4114" y="4812478"/>
            <a:ext cx="3541297" cy="38100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Présenté par </a:t>
            </a:r>
            <a:r>
              <a:rPr lang="fr-F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Lassina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TRAORE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5" y="251207"/>
            <a:ext cx="2440991" cy="22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341026" y="4818574"/>
            <a:ext cx="4777822" cy="38100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la direction du Pr Jacques SIMPORE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littérature révèle que HHV-6 et le VIH-1 agiraient de concert en infectant et en entraînant la lyse des cellules T CD4+, accentuant ainsi l’immunosuppression et la progression vers le SIDA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Lusso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1989; Emery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1999).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Cependant la détection de HHV-6 dans le sang diminue avec la progression du SIDA, due au fait que les cellules cibles, les T CD4 +  sont réduits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(Fairfax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1994).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7/9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0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Nous avons précédemment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déterminer l’épidémiologie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moléculaire de EBV, HHV-6 et le CMV chez les donneurs de sang et chez les mères séropositives au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VIH, au BF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(Tao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2013;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Ouedraogo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2016; Traoré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 l’heure actuelle, aucune étude n’a permis de révéler les sous-types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circulants de ces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herpès virus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Burkina Faso.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8/9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703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présente étude vise: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caractériser les sous-types de EBV et de HHV-6, chez les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-VIH au BF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déterminer l’impact de l’infection de ces deux virus sur le taux de CD4, la charge virale et le traitement chez les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-VIH.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9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178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983832"/>
            <a:ext cx="12192000" cy="878304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</p:spTree>
    <p:extLst>
      <p:ext uri="{BB962C8B-B14F-4D97-AF65-F5344CB8AC3E}">
        <p14:creationId xmlns:p14="http://schemas.microsoft.com/office/powerpoint/2010/main" val="3207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d’étude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présente étude est une étude prospective qui s’est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déroulée,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Mai 2016 à Mars 2017.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Hôpital Saint Camille de Ouagadougou (HOSCO)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Centre de Recherche Biomoléculaire  Pietro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Annigoni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(CERBA)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Laboratoire de Biologie Moléculaire et de  Génétique  (LABIOGENE)</a:t>
            </a:r>
          </a:p>
        </p:txBody>
      </p:sp>
      <p:sp>
        <p:nvSpPr>
          <p:cNvPr id="6" name="Pentagone 5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1/5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09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Echantillonnage  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238 personnes VIH-1 positifs recrutés lors de leur consultation en médecine générale à l’HOSCO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prélèvement de 3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de sang veineux dans des tubes imprégnés d’EDTA et le plasma a été conservé à – 20 °C, après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centrifugation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  <a:r>
              <a:rPr lang="fr-FR" sz="2400" dirty="0" smtClean="0"/>
              <a:t>/5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437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6363903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L’ADN a été extrait en utilisant la technique standard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Salting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-out précédemment décrit par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(1988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L’identification des  sous-types de EBV et HHV-6 a été réalisée par PCR en temps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réel. (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Kwok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  </a:t>
            </a:r>
            <a:r>
              <a:rPr lang="fr-FR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Yavarian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407695"/>
            <a:ext cx="4852736" cy="40787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50279" y="5457203"/>
            <a:ext cx="5812857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</a:t>
            </a:r>
            <a:r>
              <a:rPr lang="en-US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Appareil</a:t>
            </a:r>
            <a:r>
              <a:rPr lang="en-US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7500 Fast Real Time PCR system (Applied </a:t>
            </a:r>
            <a:r>
              <a:rPr lang="en-US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Biosystems</a:t>
            </a:r>
            <a:r>
              <a:rPr lang="en-US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USA)</a:t>
            </a:r>
            <a:endParaRPr lang="fr-FR" sz="11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Photo: TRAORE, CERBA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  <a:r>
              <a:rPr lang="fr-FR" sz="2400" dirty="0" smtClean="0"/>
              <a:t>/5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44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Analyses statistiques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Une base de données a été constituée sur Microsoft Excel 2013 puis analysée avec les logiciels Epi info version 6.0 et SPSS version 21.0.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test de chi-deux a été utilisé pour les comparaisons et la valeur de P ≤ 0,05 a été considérée comme statistiquement significative.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  <a:r>
              <a:rPr lang="fr-FR" sz="2400" dirty="0" smtClean="0"/>
              <a:t>/5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00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Considérations éthiques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Notre étude a obtenu l’approbation du Comité d’Ethique pour la Recherche en Santé (CERS)  du Burkina Faso (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Réf : DELIBERATION N° 2014 - 9 - 113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participants à l’étude ont donné leur consentement libre et éclairé, et la confidentialité des résultats a été respectée.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  <a:r>
              <a:rPr lang="fr-FR" sz="2400" dirty="0" smtClean="0"/>
              <a:t>/5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73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755232"/>
            <a:ext cx="12192000" cy="105878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</p:spTree>
    <p:extLst>
      <p:ext uri="{BB962C8B-B14F-4D97-AF65-F5344CB8AC3E}">
        <p14:creationId xmlns:p14="http://schemas.microsoft.com/office/powerpoint/2010/main" val="2385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74638"/>
            <a:ext cx="8956108" cy="65405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Plan (1/1)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202443" y="134968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Matériel et méthodes</a:t>
            </a:r>
          </a:p>
          <a:p>
            <a:pPr eaLnBrk="1" hangingPunct="1">
              <a:lnSpc>
                <a:spcPct val="150000"/>
              </a:lnSpc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  <a:p>
            <a:pPr eaLnBrk="1" hangingPunct="1">
              <a:lnSpc>
                <a:spcPct val="150000"/>
              </a:lnSpc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045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Notre étude a porté sur 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 Pv-VIH-1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L’âge moyen était de 24,7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± 18,9 ans.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population d’étude était constitué de 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66,9 % de femmes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 de 33,2 % d’hommes.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 de moins de 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 représentaient 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37,8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contre 62,2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% des individus avaient plus de 15 ans.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57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fr-F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Tableau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Prévalences des virus et des sous-types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1070810" y="3031962"/>
          <a:ext cx="10359188" cy="2348040"/>
        </p:xfrm>
        <a:graphic>
          <a:graphicData uri="http://schemas.openxmlformats.org/drawingml/2006/table">
            <a:tbl>
              <a:tblPr firstRow="1" firstCol="1" bandRow="1"/>
              <a:tblGrid>
                <a:gridCol w="1382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9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9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91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9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091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167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HERPES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HHV-6A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HHV-6B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Prévalences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(13,0)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(6,7)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(3,9)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(4,6)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(7,1)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(5,0)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2474976" y="2901696"/>
            <a:ext cx="1146048" cy="264566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3724656" y="2871216"/>
            <a:ext cx="1103376" cy="267614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4858512" y="2883408"/>
            <a:ext cx="1146048" cy="264566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/>
          <p:cNvSpPr/>
          <p:nvPr/>
        </p:nvSpPr>
        <p:spPr>
          <a:xfrm>
            <a:off x="6108192" y="2852928"/>
            <a:ext cx="1103376" cy="267614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/>
          <p:cNvSpPr/>
          <p:nvPr/>
        </p:nvSpPr>
        <p:spPr>
          <a:xfrm>
            <a:off x="7455408" y="2895600"/>
            <a:ext cx="1146048" cy="264566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adre 9"/>
          <p:cNvSpPr/>
          <p:nvPr/>
        </p:nvSpPr>
        <p:spPr>
          <a:xfrm>
            <a:off x="8705088" y="2865120"/>
            <a:ext cx="1103376" cy="267614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adre 11"/>
          <p:cNvSpPr/>
          <p:nvPr/>
        </p:nvSpPr>
        <p:spPr>
          <a:xfrm>
            <a:off x="10052304" y="2895600"/>
            <a:ext cx="1146048" cy="2645664"/>
          </a:xfrm>
          <a:prstGeom prst="frame">
            <a:avLst>
              <a:gd name="adj1" fmla="val 5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2/18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915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72190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854236"/>
            <a:ext cx="11839074" cy="53901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TABLEAU II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Prévalences et  de EBV en fonction du sexe, l’âge, le taux de CD4, la charge virale et le traitement.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98126"/>
              </p:ext>
            </p:extLst>
          </p:nvPr>
        </p:nvGraphicFramePr>
        <p:xfrm>
          <a:off x="1034716" y="1251270"/>
          <a:ext cx="10214809" cy="5032107"/>
        </p:xfrm>
        <a:graphic>
          <a:graphicData uri="http://schemas.openxmlformats.org/drawingml/2006/table">
            <a:tbl>
              <a:tblPr firstRow="1" firstCol="1" bandRow="1"/>
              <a:tblGrid>
                <a:gridCol w="1237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2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95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95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78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2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29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95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7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HERPES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EBV-1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15 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0,490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(11,1)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(5,6)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(3,3)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(3,3)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≥ 15 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(14,2)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(7,4)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(4,1)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(6,1)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0,050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(11,9)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(15,2)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(11,4)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(7,6)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CD4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0,287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0,695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(10,7)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(4,1)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(3,3)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(1,7)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500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(15,4)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(9,4)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(4,3)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(8,5)</a:t>
                      </a: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Cadre 5"/>
          <p:cNvSpPr/>
          <p:nvPr/>
        </p:nvSpPr>
        <p:spPr>
          <a:xfrm>
            <a:off x="3994484" y="3549316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4014532" y="4724406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/>
          <p:cNvSpPr/>
          <p:nvPr/>
        </p:nvSpPr>
        <p:spPr>
          <a:xfrm>
            <a:off x="4050628" y="5927566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1035430" y="7219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3/18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933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60156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2347" y="854238"/>
            <a:ext cx="11911264" cy="54743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TABLEAU II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Prévalences et  de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EBV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fonction du sexe, l’âge, le taux de CD4, la charge virale et le traitement.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83211"/>
              </p:ext>
            </p:extLst>
          </p:nvPr>
        </p:nvGraphicFramePr>
        <p:xfrm>
          <a:off x="1155032" y="1383631"/>
          <a:ext cx="9880400" cy="4527010"/>
        </p:xfrm>
        <a:graphic>
          <a:graphicData uri="http://schemas.openxmlformats.org/drawingml/2006/table">
            <a:tbl>
              <a:tblPr firstRow="1" firstCol="1" bandRow="1"/>
              <a:tblGrid>
                <a:gridCol w="1197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9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74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43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3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9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73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89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435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4520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HERPES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EBV-1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EBV-2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0,594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(13,8)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(6,9)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(3,1)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(5,7)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1000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(11,4)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(3,8)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Traitement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0,967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(13,1)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(7,0)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(4,0)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(5,5)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NAIVES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(12,8)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(2,6)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23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2" marR="501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Cadre 5"/>
          <p:cNvSpPr/>
          <p:nvPr/>
        </p:nvSpPr>
        <p:spPr>
          <a:xfrm>
            <a:off x="3994484" y="3188360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3994484" y="4656230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1035430" y="60156"/>
            <a:ext cx="1156570" cy="7459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4/18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31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84216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33230"/>
              </p:ext>
            </p:extLst>
          </p:nvPr>
        </p:nvGraphicFramePr>
        <p:xfrm>
          <a:off x="1227221" y="1393705"/>
          <a:ext cx="10118558" cy="4715841"/>
        </p:xfrm>
        <a:graphic>
          <a:graphicData uri="http://schemas.openxmlformats.org/drawingml/2006/table">
            <a:tbl>
              <a:tblPr firstRow="1" firstCol="1" bandRow="1"/>
              <a:tblGrid>
                <a:gridCol w="1224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2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3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70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27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43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16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HHV-6A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HHV-6B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15 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0,823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(6,7)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(5,6)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(5,6)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≥ 15 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(7,4)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(6,8)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(4,7)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(6,9)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(6,9)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(7,6)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CD4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(7,4)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(5,8)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(5,0)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500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(6,8)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(6,8)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23" marR="521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855921"/>
            <a:ext cx="1205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TABLEAU III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Prévalences et  de HHV-6 en fonction du sexe, l’âge, le taux de CD4, la charge virale et le traitement.</a:t>
            </a:r>
          </a:p>
        </p:txBody>
      </p:sp>
      <p:sp>
        <p:nvSpPr>
          <p:cNvPr id="5" name="Cadre 4"/>
          <p:cNvSpPr/>
          <p:nvPr/>
        </p:nvSpPr>
        <p:spPr>
          <a:xfrm>
            <a:off x="4427622" y="3368841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4475752" y="4559974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4571000" y="5712507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11035430" y="81008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5/18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59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72190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163099"/>
              </p:ext>
            </p:extLst>
          </p:nvPr>
        </p:nvGraphicFramePr>
        <p:xfrm>
          <a:off x="926431" y="1419731"/>
          <a:ext cx="10395288" cy="4345253"/>
        </p:xfrm>
        <a:graphic>
          <a:graphicData uri="http://schemas.openxmlformats.org/drawingml/2006/table">
            <a:tbl>
              <a:tblPr firstRow="1" firstCol="1" bandRow="1"/>
              <a:tblGrid>
                <a:gridCol w="1256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6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0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6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9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73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96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0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07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HHV-6A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HHV-6B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fr-FR" sz="1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1000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(7,5)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(6,9)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(4,4)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1000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(5,1)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(6,3)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Traitement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0,703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(7,0)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(6,0)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(4,5)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NAIVES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(7,7)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(7,7)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(7,7)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6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7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67" marR="632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6253" y="849780"/>
            <a:ext cx="1194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TABLEAU III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Prévalences et  de HHV-6 en fonction du sexe, l’âge, le taux de CD4, la charge virale et le traitement.</a:t>
            </a:r>
          </a:p>
        </p:txBody>
      </p:sp>
      <p:sp>
        <p:nvSpPr>
          <p:cNvPr id="5" name="Cadre 4"/>
          <p:cNvSpPr/>
          <p:nvPr/>
        </p:nvSpPr>
        <p:spPr>
          <a:xfrm>
            <a:off x="4343405" y="4836696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4211057" y="2911644"/>
            <a:ext cx="5666874" cy="39704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1035430" y="72190"/>
            <a:ext cx="1156570" cy="7459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6/18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39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Ces résultats sont proches de ceux de </a:t>
            </a:r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 et </a:t>
            </a:r>
            <a:r>
              <a:rPr lang="fr-FR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(2013).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avaient trouvé une prévalence de 5,4% pour EBV chez les donneurs de sang au Burkina Faso.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Ils sont également proches de ceux de </a:t>
            </a:r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Traoré et </a:t>
            </a:r>
            <a:r>
              <a:rPr lang="fr-FR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(2016)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(5,1% et 6,0% respectivement pour EBV et HHV-6) chez les donneurs de sang et  </a:t>
            </a:r>
            <a:r>
              <a:rPr lang="fr-FR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Ouedraogo</a:t>
            </a:r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(2016)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(6,0% et 6,1% respectivement pour EBV et HHV-6) chez les femmes enceintes au Burkina Faso 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7/18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31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Notre étude a permis de caractériser pour la première fois les sous-types de EBV et HHV-6 qui circulent au Burkina Faso: 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EBV-1 (3,9%) et EBV-2 (4,6%).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Nos résultats corroborent les données de la littérature qui montrent que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deux sous types sont observés en Afrique et en nouvelle Guinée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Abdel-Hamid et al., 1992; Walling et al.,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2003; Chang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2009)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8</a:t>
            </a:r>
            <a:r>
              <a:rPr lang="fr-FR" sz="2400" dirty="0" smtClean="0"/>
              <a:t>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16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sous-typage de HHV-6 montre que les sous types HHV-6A et HHV-6B sont tous les deux présents dans notre population d’étude avec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une légère prédominance de HHV-6A; soit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6,3% et 5,0%;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respectivement pour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HHV-6A et HHV-6B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littérature révèle que HHV-6B est retrouvée partout dans le monde  tandis que HHV-6A est moins fréquent en Asie, en Amérique du Nord et en Europe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Ablashi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2014).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9/18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461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sont similaires à ceux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Bates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(2009)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 ont montré une prédominance de HHV-6A, dans 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primo-infection à HHV-6, chez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enfants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africains. 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Aussi,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l’étude de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Baillargeon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(2000)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; a trouvé une prédominance de HHV-6A chez les femmes enceintes aux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USA.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10/18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80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755231"/>
            <a:ext cx="12192000" cy="1106905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814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L’analyse de nos données selon le taux de CD4 et de la charge virale du VIH montre que l’infection à herpès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tait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plus observée chez les patients dont le taux de CD4 est élevé et ceux dont la charge virale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VIH était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faible par rapport aux patients dont le taux de CD4 est faible et la charge virale élevée.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résultat est particulièrement significatif pour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EBV (P = 0,011) qui a été plus retrouvé chez les patients qui avaient un taux de CD4 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</a:t>
            </a:r>
            <a:r>
              <a:rPr lang="fr-FR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cellules/ml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11/18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78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avons aussi trouvé que les prévalences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EBV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étaient élevées chez les patients sous traitement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(HAART) par rapport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à ceux qui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n’étaient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pas sous traitement.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 contre celles de HHV-6 étaient plus élevées chez les patients naïves au traitement. 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13/18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116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résultats corroborent ceux de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Piriou et al.,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ont montré que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quoique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traitement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HAART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améliore la restauration des CD4 tout en contribuant à la baisse de la charge virale du VIH, ceci n’avait pas d’incidence sur l’infection à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EBV.</a:t>
            </a:r>
            <a:endParaRPr lang="fr-FR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Ainsi, il est donc possible que l’infection à herpès soit plus retrouvée chez les patients sous traitement HAART et dont le taux de CD4 est élevé.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14/18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602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Cette hypothèse est également soutenue par plusieurs études, qui ont montré que la coïnfection herpès/HIV stimule d’avantage la prolifération des cellules T CD4 et par conséquent élargie les types de cellules cibles sensibles à l’infection au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VIH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Lusso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1989; 1991; 1993;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Piriou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2005)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15/18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50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prolifération des cellules T CD4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aura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pour conséquences une charge virale du VIH élevée malgré que le taux de CD4 soit élevé. 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résultats corrobore ceux de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Erwan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Piourou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(2005)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avait aussi abouti à la conclusion que même à long terme le traitement HAART ne réduit pas la charge virale des herpès mais surtout permet de lutter contre les cas de réactivation.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16/18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41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En effet, </a:t>
            </a:r>
            <a:r>
              <a:rPr lang="fr-FR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Gianella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(2013)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ont également rapporté que la réplication de EBV dans le liquide séminale était fortement associée à des taux plus élevés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charge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virale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VIH-1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dans le sperme et également à des taux plus élevé de lymphocytes T CD4 + dans le sperme (p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0,01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dans les deux cas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auteurs ont suggéré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que l’EBV jouerait un rôle dans la dynamique du VIH-1 ; même si les mécanismes en cause n’ont pas encore été bien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élucidés.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17/18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226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Résultats et discussion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Aussi, une étude réalisé au Malawi chez les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-VIH sous traitement pendant plus d’un an, a montré que le TAR avait contribué à baisser la charge virale VIH à un niveau indétectable.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 contre, Malgré la réussite du traitement de l’infection à VIH, la survenue des  cas de lymphome Classique de Hodgkin n’avait pas baissé et était fortement associé à l’infection au EBV 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Westmoreland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2017). 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18/18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57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755231"/>
            <a:ext cx="12192000" cy="1106905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56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étude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permis de montrer les sous types EBV-1, EBV-2, HHV-6A et HHV-6B circulent tous au Burkina Faso avec des proportions presque identiques.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Nous soutenons également l’hypothèse selon laquelle le traitement HAART contre le VIH, n’agirait pas sur l’infection à herpès virus, mais pourrait empêcher les cas de réactivation de ces virus. 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1/1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459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04800" y="1188720"/>
            <a:ext cx="11567160" cy="4907280"/>
          </a:xfr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fr-FR" altLang="fr-FR" b="1" i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MERCI </a:t>
            </a:r>
            <a:b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DE VOTRE </a:t>
            </a:r>
            <a:b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sz="7300" b="1" i="1" dirty="0" smtClean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AIMABLE ATTENTION</a:t>
            </a:r>
            <a: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fr-FR" altLang="fr-FR" b="1" i="1" dirty="0">
                <a:solidFill>
                  <a:srgbClr val="FFC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Chez l’espèce humaine, on dénombre huit (08): HSV1 et HSV2, VZV, CMV, </a:t>
            </a:r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HHV6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HHV7 et HHV8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Damania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2004)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EBV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est classé en deux (02) sous types: EBV-1 et EBV-2 (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EBV-A et B)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Macsween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Crawford, 2003)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EBV-1 est majoritaire dans les pays occidentaux, et EBV-2 dans certaines zones d’Afrique Equatoriale et de la Nouvelle-Guinée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Macsween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Crawford, 2003)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299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7136"/>
            <a:ext cx="11839074" cy="528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séroprévalence de EBV est estimée à plus de 90 % chez les adultes de moins de 35 ans dans le monde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(Balfour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nouveaux cas d’infections à EBV, sont estimés à environ 200 000/an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(Banga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L’infection chronique à EBV est citée dans de nombreux cas de cancers, </a:t>
            </a:r>
            <a:r>
              <a:rPr lang="fr-FR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particulièrement chez immunodéprimé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(Burkitt, 1958;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Lisaza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2012,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Ferlay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2013).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711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Chez les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-VIH, l’immunodéficience progressive, peut conférer des lymphomes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dits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opportunistes (lymphome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Burkitt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les lymphomes diffus à grandes cellules et les lymphomes primitifs cérébraux) (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Baarle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2001)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16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HHV-6 est génétiquement proche du CMV et de HHV-7 et comprend deux sous-types: HHV-6A et HHV-6B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Ablashi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2014;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Mazeron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2016)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Il infecte la grande majorité des enfants dans les premières années de vie et persiste sous forme d’infection latente, après la primo-infection.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4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séroprévalence de l’infection à HHV-6 est estimée entre 70 et 100% dans la population humaine et varie en fonction de la situation géographique (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2005).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HHV-6B est l’agent causal de exanthème subit, encore appelé roséole infantile.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HHV6A a principalement un tropisme neurologique.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91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9322" y="216568"/>
            <a:ext cx="8956108" cy="745958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4537" y="1155032"/>
            <a:ext cx="11839074" cy="52818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Chez les sujets immunodéprimés, HHV-6 est associé: infections systémiques, atteintes viscérales, encéphalites, hépatites, colites,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aux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leucémies aigues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lymphoblastiques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ou non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lymphoblastiques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au lymphome T cutané, au lymphome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immunoblastique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DRESS …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Salahuddin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1986;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Lusso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1989; Torelli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1991; Descamps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2001; Bates et </a:t>
            </a:r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2009)</a:t>
            </a:r>
          </a:p>
        </p:txBody>
      </p:sp>
      <p:sp>
        <p:nvSpPr>
          <p:cNvPr id="7" name="Pentagone 6"/>
          <p:cNvSpPr/>
          <p:nvPr/>
        </p:nvSpPr>
        <p:spPr>
          <a:xfrm>
            <a:off x="11035430" y="213360"/>
            <a:ext cx="1156570" cy="749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6</a:t>
            </a:r>
            <a:r>
              <a:rPr lang="fr-FR" sz="2400" dirty="0" smtClean="0"/>
              <a:t>/9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89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2578</Words>
  <Application>Microsoft Office PowerPoint</Application>
  <PresentationFormat>Grand écran</PresentationFormat>
  <Paragraphs>764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Présentation PowerPoint</vt:lpstr>
      <vt:lpstr>Plan (1/1)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Matériel et méthodes</vt:lpstr>
      <vt:lpstr>Matériel et méthodes</vt:lpstr>
      <vt:lpstr>Matériel et méthodes</vt:lpstr>
      <vt:lpstr>Matériel et méthodes</vt:lpstr>
      <vt:lpstr>Matériel et méthodes</vt:lpstr>
      <vt:lpstr>Matériel et méthodes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Résultats et discussion</vt:lpstr>
      <vt:lpstr>CONCLUSION</vt:lpstr>
      <vt:lpstr>CONCLUSION</vt:lpstr>
      <vt:lpstr>     MERCI   DE VOTRE   AIMABLE ATTENTION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 STAFF3</dc:creator>
  <cp:lastModifiedBy>USER</cp:lastModifiedBy>
  <cp:revision>105</cp:revision>
  <dcterms:created xsi:type="dcterms:W3CDTF">2017-09-28T15:10:31Z</dcterms:created>
  <dcterms:modified xsi:type="dcterms:W3CDTF">2017-12-05T05:21:21Z</dcterms:modified>
</cp:coreProperties>
</file>