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chenna:Documents:MY%20PHD:Pilot%20study:pilot%20paper%20:Revisie%20Fig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chenna:Documents:MY%20PHD:Pilot%20study:pilot%20paper%20:Revisie%20Fig1.xls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chenna:Documents:MY%20PHD:Pilot%20study:pilot%20paper%20:Revisie%20Fig1.xls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Attrition</a:t>
            </a:r>
            <a:r>
              <a:rPr lang="en-US" b="1" dirty="0"/>
              <a:t> </a:t>
            </a:r>
          </a:p>
        </c:rich>
      </c:tx>
      <c:layout>
        <c:manualLayout>
          <c:xMode val="edge"/>
          <c:yMode val="edge"/>
          <c:x val="0.390128531727652"/>
          <c:y val="0.0204304974699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Attrition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End of intervention  </c:v>
                </c:pt>
                <c:pt idx="1">
                  <c:v>Loss to follow up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107.0</c:v>
                </c:pt>
                <c:pt idx="1">
                  <c:v>136.0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45645167515825"/>
          <c:y val="0.911086658862171"/>
          <c:w val="0.708709664968349"/>
          <c:h val="0.0889133411378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'condom use clients '!$E$11</c:f>
              <c:strCache>
                <c:ptCount val="1"/>
                <c:pt idx="0">
                  <c:v>Control condition</c:v>
                </c:pt>
              </c:strCache>
            </c:strRef>
          </c:tx>
          <c:invertIfNegative val="0"/>
          <c:cat>
            <c:strRef>
              <c:f>'condom use clients '!$F$10:$G$10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clients '!$F$11:$G$11</c:f>
              <c:numCache>
                <c:formatCode>General</c:formatCode>
                <c:ptCount val="2"/>
                <c:pt idx="0">
                  <c:v>0.118</c:v>
                </c:pt>
                <c:pt idx="1">
                  <c:v>0.194</c:v>
                </c:pt>
              </c:numCache>
            </c:numRef>
          </c:val>
        </c:ser>
        <c:ser>
          <c:idx val="1"/>
          <c:order val="1"/>
          <c:tx>
            <c:strRef>
              <c:f>'condom use clients '!$E$12</c:f>
              <c:strCache>
                <c:ptCount val="1"/>
                <c:pt idx="0">
                  <c:v>Experimental condition</c:v>
                </c:pt>
              </c:strCache>
            </c:strRef>
          </c:tx>
          <c:invertIfNegative val="0"/>
          <c:cat>
            <c:strRef>
              <c:f>'condom use clients '!$F$10:$G$10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clients '!$F$12:$G$12</c:f>
              <c:numCache>
                <c:formatCode>General</c:formatCode>
                <c:ptCount val="2"/>
                <c:pt idx="0">
                  <c:v>0.0790000000000001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0869248"/>
        <c:axId val="-101376000"/>
      </c:barChart>
      <c:catAx>
        <c:axId val="-1008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101376000"/>
        <c:crosses val="autoZero"/>
        <c:auto val="1"/>
        <c:lblAlgn val="ctr"/>
        <c:lblOffset val="100"/>
        <c:noMultiLvlLbl val="0"/>
      </c:catAx>
      <c:valAx>
        <c:axId val="-10137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consistent condom use with clients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00869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'condom use boyfriend '!$F$16</c:f>
              <c:strCache>
                <c:ptCount val="1"/>
                <c:pt idx="0">
                  <c:v>Control condition</c:v>
                </c:pt>
              </c:strCache>
            </c:strRef>
          </c:tx>
          <c:invertIfNegative val="0"/>
          <c:cat>
            <c:strRef>
              <c:f>'condom use boyfriend '!$G$15:$H$15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boyfriend '!$G$16:$H$16</c:f>
              <c:numCache>
                <c:formatCode>General</c:formatCode>
                <c:ptCount val="2"/>
                <c:pt idx="0">
                  <c:v>0.378</c:v>
                </c:pt>
                <c:pt idx="1">
                  <c:v>0.277</c:v>
                </c:pt>
              </c:numCache>
            </c:numRef>
          </c:val>
        </c:ser>
        <c:ser>
          <c:idx val="1"/>
          <c:order val="1"/>
          <c:tx>
            <c:strRef>
              <c:f>'condom use boyfriend '!$F$17</c:f>
              <c:strCache>
                <c:ptCount val="1"/>
                <c:pt idx="0">
                  <c:v>Experimental condition</c:v>
                </c:pt>
              </c:strCache>
            </c:strRef>
          </c:tx>
          <c:invertIfNegative val="0"/>
          <c:cat>
            <c:strRef>
              <c:f>'condom use boyfriend '!$G$15:$H$15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boyfriend '!$G$17:$H$17</c:f>
              <c:numCache>
                <c:formatCode>General</c:formatCode>
                <c:ptCount val="2"/>
                <c:pt idx="0">
                  <c:v>0.333</c:v>
                </c:pt>
                <c:pt idx="1">
                  <c:v>0.384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1833600"/>
        <c:axId val="-61831280"/>
      </c:barChart>
      <c:catAx>
        <c:axId val="-6183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61831280"/>
        <c:crosses val="autoZero"/>
        <c:auto val="1"/>
        <c:lblAlgn val="ctr"/>
        <c:lblOffset val="100"/>
        <c:noMultiLvlLbl val="0"/>
      </c:catAx>
      <c:valAx>
        <c:axId val="-61831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consistent condom use with boyfriends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61833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'Condom use casual '!$G$18</c:f>
              <c:strCache>
                <c:ptCount val="1"/>
                <c:pt idx="0">
                  <c:v>Control condition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'Condom use casual '!$H$17:$J$17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casual '!$H$18:$J$18</c:f>
              <c:numCache>
                <c:formatCode>General</c:formatCode>
                <c:ptCount val="3"/>
                <c:pt idx="0">
                  <c:v>0.18</c:v>
                </c:pt>
                <c:pt idx="1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'Condom use casual '!$G$19</c:f>
              <c:strCache>
                <c:ptCount val="1"/>
                <c:pt idx="0">
                  <c:v>Experimental condition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'Condom use casual '!$H$17:$J$17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casual '!$H$19:$J$19</c:f>
              <c:numCache>
                <c:formatCode>General</c:formatCode>
                <c:ptCount val="3"/>
                <c:pt idx="0">
                  <c:v>0.15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'Condom use casual '!$G$20</c:f>
              <c:strCache>
                <c:ptCount val="1"/>
              </c:strCache>
            </c:strRef>
          </c:tx>
          <c:invertIfNegative val="0"/>
          <c:cat>
            <c:strRef>
              <c:f>'Condom use casual '!$H$17:$J$17</c:f>
              <c:strCache>
                <c:ptCount val="2"/>
                <c:pt idx="0">
                  <c:v>Pretest </c:v>
                </c:pt>
                <c:pt idx="1">
                  <c:v>Post test </c:v>
                </c:pt>
              </c:strCache>
            </c:strRef>
          </c:cat>
          <c:val>
            <c:numRef>
              <c:f>'Condom use casual '!$H$20:$J$20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0707984"/>
        <c:axId val="-100817248"/>
      </c:barChart>
      <c:catAx>
        <c:axId val="-10070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00817248"/>
        <c:crosses val="autoZero"/>
        <c:auto val="1"/>
        <c:lblAlgn val="ctr"/>
        <c:lblOffset val="100"/>
        <c:noMultiLvlLbl val="0"/>
      </c:catAx>
      <c:valAx>
        <c:axId val="-100817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 consistent condom use with casual</a:t>
                </a:r>
                <a:r>
                  <a:rPr lang="en-US" sz="1200" baseline="0"/>
                  <a:t> partners</a:t>
                </a:r>
                <a:r>
                  <a:rPr lang="en-US" sz="120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007079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7911D-84AB-0D4E-88FB-0CC9800CC9A9}" type="doc">
      <dgm:prSet loTypeId="urn:microsoft.com/office/officeart/2005/8/layout/radial6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89C74A-389B-7D4F-8686-3B433D67249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1A7118-5B6A-394F-8A7C-C7C9D20DA1FC}" type="parTrans" cxnId="{8E2F4B95-5B92-3A43-B833-0555A66BC2D4}">
      <dgm:prSet/>
      <dgm:spPr/>
      <dgm:t>
        <a:bodyPr/>
        <a:lstStyle/>
        <a:p>
          <a:endParaRPr lang="en-US"/>
        </a:p>
      </dgm:t>
    </dgm:pt>
    <dgm:pt modelId="{5F29A354-BFCF-DE4F-A1A7-4BD8BC49E96A}" type="sibTrans" cxnId="{8E2F4B95-5B92-3A43-B833-0555A66BC2D4}">
      <dgm:prSet/>
      <dgm:spPr/>
      <dgm:t>
        <a:bodyPr/>
        <a:lstStyle/>
        <a:p>
          <a:endParaRPr lang="en-US"/>
        </a:p>
      </dgm:t>
    </dgm:pt>
    <dgm:pt modelId="{633EAA55-2659-DF41-9F62-29AA2D78368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Self efficacy in condom use  negotiation</a:t>
          </a:r>
          <a:endParaRPr lang="en-US" b="1" dirty="0">
            <a:solidFill>
              <a:schemeClr val="tx1"/>
            </a:solidFill>
          </a:endParaRPr>
        </a:p>
      </dgm:t>
    </dgm:pt>
    <dgm:pt modelId="{BB761C6B-6C1C-5640-9F89-06782399BD8B}" type="parTrans" cxnId="{45D8871A-4D25-184A-A369-6E669F8B14C2}">
      <dgm:prSet/>
      <dgm:spPr/>
      <dgm:t>
        <a:bodyPr/>
        <a:lstStyle/>
        <a:p>
          <a:endParaRPr lang="en-US"/>
        </a:p>
      </dgm:t>
    </dgm:pt>
    <dgm:pt modelId="{B36AC3FA-6EA5-FD43-8A3C-92A31586A40B}" type="sibTrans" cxnId="{45D8871A-4D25-184A-A369-6E669F8B14C2}">
      <dgm:prSet/>
      <dgm:spPr/>
      <dgm:t>
        <a:bodyPr/>
        <a:lstStyle/>
        <a:p>
          <a:endParaRPr lang="en-US"/>
        </a:p>
      </dgm:t>
    </dgm:pt>
    <dgm:pt modelId="{5AC3334E-51B9-D84E-AE21-EEF30DBE1CF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Consistent condom use behaviour </a:t>
          </a:r>
          <a:endParaRPr lang="en-US" b="1" dirty="0">
            <a:solidFill>
              <a:schemeClr val="tx1"/>
            </a:solidFill>
          </a:endParaRPr>
        </a:p>
      </dgm:t>
    </dgm:pt>
    <dgm:pt modelId="{3772E9C7-BF39-7549-920F-6726008BE10E}" type="parTrans" cxnId="{CF059CE3-6F07-DA4E-A97B-F617B9036401}">
      <dgm:prSet/>
      <dgm:spPr/>
      <dgm:t>
        <a:bodyPr/>
        <a:lstStyle/>
        <a:p>
          <a:endParaRPr lang="en-US"/>
        </a:p>
      </dgm:t>
    </dgm:pt>
    <dgm:pt modelId="{0DEB74D0-CFC4-EF41-B6E0-E9577EAB4CCE}" type="sibTrans" cxnId="{CF059CE3-6F07-DA4E-A97B-F617B9036401}">
      <dgm:prSet/>
      <dgm:spPr/>
      <dgm:t>
        <a:bodyPr/>
        <a:lstStyle/>
        <a:p>
          <a:endParaRPr lang="en-US"/>
        </a:p>
      </dgm:t>
    </dgm:pt>
    <dgm:pt modelId="{87C10307-C400-4E4F-AA63-09B8258F7F5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Consistent  condom use  regulations</a:t>
          </a:r>
          <a:endParaRPr lang="en-US" b="1" dirty="0">
            <a:solidFill>
              <a:schemeClr val="tx1"/>
            </a:solidFill>
          </a:endParaRPr>
        </a:p>
      </dgm:t>
    </dgm:pt>
    <dgm:pt modelId="{43A1117D-731F-494D-9A93-4C88EB459B01}" type="parTrans" cxnId="{DB2C10A6-6C79-7645-9A78-7725E46001DA}">
      <dgm:prSet/>
      <dgm:spPr/>
      <dgm:t>
        <a:bodyPr/>
        <a:lstStyle/>
        <a:p>
          <a:endParaRPr lang="en-US"/>
        </a:p>
      </dgm:t>
    </dgm:pt>
    <dgm:pt modelId="{0B2EFE70-10DF-4342-B3A0-41B00E76C898}" type="sibTrans" cxnId="{DB2C10A6-6C79-7645-9A78-7725E46001DA}">
      <dgm:prSet/>
      <dgm:spPr/>
      <dgm:t>
        <a:bodyPr/>
        <a:lstStyle/>
        <a:p>
          <a:endParaRPr lang="en-US"/>
        </a:p>
      </dgm:t>
    </dgm:pt>
    <dgm:pt modelId="{8F872DC9-AE0B-6546-A305-13A2285C80E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Support to new entrants/ young FSWs</a:t>
          </a:r>
          <a:endParaRPr lang="en-US" b="1" dirty="0">
            <a:solidFill>
              <a:schemeClr val="tx1"/>
            </a:solidFill>
          </a:endParaRPr>
        </a:p>
      </dgm:t>
    </dgm:pt>
    <dgm:pt modelId="{17A3F5BD-8BC6-5C47-B57D-43497645F5A3}" type="parTrans" cxnId="{4FEFA54B-1A1C-7245-92BF-B5E99E958857}">
      <dgm:prSet/>
      <dgm:spPr/>
      <dgm:t>
        <a:bodyPr/>
        <a:lstStyle/>
        <a:p>
          <a:endParaRPr lang="en-US"/>
        </a:p>
      </dgm:t>
    </dgm:pt>
    <dgm:pt modelId="{84F2E1B0-22E2-DD40-AC58-161B533D0E6E}" type="sibTrans" cxnId="{4FEFA54B-1A1C-7245-92BF-B5E99E958857}">
      <dgm:prSet/>
      <dgm:spPr/>
      <dgm:t>
        <a:bodyPr/>
        <a:lstStyle/>
        <a:p>
          <a:endParaRPr lang="en-US"/>
        </a:p>
      </dgm:t>
    </dgm:pt>
    <dgm:pt modelId="{4AE0943C-4867-3840-B8A1-CFD81166DD58}">
      <dgm:prSet/>
      <dgm:spPr/>
      <dgm:t>
        <a:bodyPr/>
        <a:lstStyle/>
        <a:p>
          <a:endParaRPr lang="en-US"/>
        </a:p>
      </dgm:t>
    </dgm:pt>
    <dgm:pt modelId="{02D85504-B52B-C84E-8C72-2ADE6166C6C6}" type="parTrans" cxnId="{8C9F1BB8-E35A-E34C-A7B1-E83181E33810}">
      <dgm:prSet/>
      <dgm:spPr/>
      <dgm:t>
        <a:bodyPr/>
        <a:lstStyle/>
        <a:p>
          <a:endParaRPr lang="en-US"/>
        </a:p>
      </dgm:t>
    </dgm:pt>
    <dgm:pt modelId="{68B15E64-6509-9D4E-BCA8-E93678CDBC7A}" type="sibTrans" cxnId="{8C9F1BB8-E35A-E34C-A7B1-E83181E33810}">
      <dgm:prSet/>
      <dgm:spPr/>
      <dgm:t>
        <a:bodyPr/>
        <a:lstStyle/>
        <a:p>
          <a:endParaRPr lang="en-US"/>
        </a:p>
      </dgm:t>
    </dgm:pt>
    <dgm:pt modelId="{49A683E6-209F-4248-9BD1-8829AB46A425}" type="pres">
      <dgm:prSet presAssocID="{4CF7911D-84AB-0D4E-88FB-0CC9800CC9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47D0A-B1FB-0B48-A532-ECF69867DCE2}" type="pres">
      <dgm:prSet presAssocID="{5D89C74A-389B-7D4F-8686-3B433D672490}" presName="centerShape" presStyleLbl="node0" presStyleIdx="0" presStyleCnt="1"/>
      <dgm:spPr/>
      <dgm:t>
        <a:bodyPr/>
        <a:lstStyle/>
        <a:p>
          <a:endParaRPr lang="en-US"/>
        </a:p>
      </dgm:t>
    </dgm:pt>
    <dgm:pt modelId="{64BB572B-EA5E-054F-9B9D-08F3654F2757}" type="pres">
      <dgm:prSet presAssocID="{633EAA55-2659-DF41-9F62-29AA2D7836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2E7A8-3BDB-B344-B9BE-0E75A814AB29}" type="pres">
      <dgm:prSet presAssocID="{633EAA55-2659-DF41-9F62-29AA2D78368A}" presName="dummy" presStyleCnt="0"/>
      <dgm:spPr/>
      <dgm:t>
        <a:bodyPr/>
        <a:lstStyle/>
        <a:p>
          <a:endParaRPr lang="en-US"/>
        </a:p>
      </dgm:t>
    </dgm:pt>
    <dgm:pt modelId="{8B1E479A-C5CC-5D44-A6FE-290405BE3793}" type="pres">
      <dgm:prSet presAssocID="{B36AC3FA-6EA5-FD43-8A3C-92A31586A40B}" presName="sibTrans" presStyleLbl="sibTrans2D1" presStyleIdx="0" presStyleCnt="4" custLinFactNeighborX="99" custLinFactNeighborY="-2103"/>
      <dgm:spPr/>
      <dgm:t>
        <a:bodyPr/>
        <a:lstStyle/>
        <a:p>
          <a:endParaRPr lang="en-US"/>
        </a:p>
      </dgm:t>
    </dgm:pt>
    <dgm:pt modelId="{ACDEB53B-0EEF-8E45-852A-39ED2EE820D0}" type="pres">
      <dgm:prSet presAssocID="{5AC3334E-51B9-D84E-AE21-EEF30DBE1C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8A59-EC45-D84D-97CB-6B28EC75D7BE}" type="pres">
      <dgm:prSet presAssocID="{5AC3334E-51B9-D84E-AE21-EEF30DBE1CF0}" presName="dummy" presStyleCnt="0"/>
      <dgm:spPr/>
      <dgm:t>
        <a:bodyPr/>
        <a:lstStyle/>
        <a:p>
          <a:endParaRPr lang="en-US"/>
        </a:p>
      </dgm:t>
    </dgm:pt>
    <dgm:pt modelId="{A0A31286-9B7D-E542-803C-0B4090BCA412}" type="pres">
      <dgm:prSet presAssocID="{0DEB74D0-CFC4-EF41-B6E0-E9577EAB4CC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7F03BF5-4EB5-7341-95BA-9130F079D66F}" type="pres">
      <dgm:prSet presAssocID="{87C10307-C400-4E4F-AA63-09B8258F7F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E42F-31AB-974A-9142-AD91832CFB0A}" type="pres">
      <dgm:prSet presAssocID="{87C10307-C400-4E4F-AA63-09B8258F7F51}" presName="dummy" presStyleCnt="0"/>
      <dgm:spPr/>
      <dgm:t>
        <a:bodyPr/>
        <a:lstStyle/>
        <a:p>
          <a:endParaRPr lang="en-US"/>
        </a:p>
      </dgm:t>
    </dgm:pt>
    <dgm:pt modelId="{C8A80EA0-6638-A846-B174-04CEFD3BCAB2}" type="pres">
      <dgm:prSet presAssocID="{0B2EFE70-10DF-4342-B3A0-41B00E76C8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020570D-FE5F-5940-8C74-7BB204F7A660}" type="pres">
      <dgm:prSet presAssocID="{8F872DC9-AE0B-6546-A305-13A2285C80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A57BF-59AA-0D4F-B5BE-25A1376A771F}" type="pres">
      <dgm:prSet presAssocID="{8F872DC9-AE0B-6546-A305-13A2285C80E9}" presName="dummy" presStyleCnt="0"/>
      <dgm:spPr/>
      <dgm:t>
        <a:bodyPr/>
        <a:lstStyle/>
        <a:p>
          <a:endParaRPr lang="en-US"/>
        </a:p>
      </dgm:t>
    </dgm:pt>
    <dgm:pt modelId="{1CEE752E-FE1C-3A47-B47E-0AA2DFA59D0D}" type="pres">
      <dgm:prSet presAssocID="{84F2E1B0-22E2-DD40-AC58-161B533D0E6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CD9D2C6-653C-B743-858D-74791366F4A3}" type="presOf" srcId="{0DEB74D0-CFC4-EF41-B6E0-E9577EAB4CCE}" destId="{A0A31286-9B7D-E542-803C-0B4090BCA412}" srcOrd="0" destOrd="0" presId="urn:microsoft.com/office/officeart/2005/8/layout/radial6"/>
    <dgm:cxn modelId="{E4EDBE3A-41A9-014F-8301-320FD01B8CAA}" type="presOf" srcId="{0B2EFE70-10DF-4342-B3A0-41B00E76C898}" destId="{C8A80EA0-6638-A846-B174-04CEFD3BCAB2}" srcOrd="0" destOrd="0" presId="urn:microsoft.com/office/officeart/2005/8/layout/radial6"/>
    <dgm:cxn modelId="{7A9E9660-BE69-D340-839E-31E6E2CE9410}" type="presOf" srcId="{84F2E1B0-22E2-DD40-AC58-161B533D0E6E}" destId="{1CEE752E-FE1C-3A47-B47E-0AA2DFA59D0D}" srcOrd="0" destOrd="0" presId="urn:microsoft.com/office/officeart/2005/8/layout/radial6"/>
    <dgm:cxn modelId="{5D6D9CCD-43FE-8145-80F7-FCCFCB7C8BC4}" type="presOf" srcId="{4CF7911D-84AB-0D4E-88FB-0CC9800CC9A9}" destId="{49A683E6-209F-4248-9BD1-8829AB46A425}" srcOrd="0" destOrd="0" presId="urn:microsoft.com/office/officeart/2005/8/layout/radial6"/>
    <dgm:cxn modelId="{DB2C10A6-6C79-7645-9A78-7725E46001DA}" srcId="{5D89C74A-389B-7D4F-8686-3B433D672490}" destId="{87C10307-C400-4E4F-AA63-09B8258F7F51}" srcOrd="2" destOrd="0" parTransId="{43A1117D-731F-494D-9A93-4C88EB459B01}" sibTransId="{0B2EFE70-10DF-4342-B3A0-41B00E76C898}"/>
    <dgm:cxn modelId="{859A8053-A33E-0040-A945-F3A7EA6443DE}" type="presOf" srcId="{633EAA55-2659-DF41-9F62-29AA2D78368A}" destId="{64BB572B-EA5E-054F-9B9D-08F3654F2757}" srcOrd="0" destOrd="0" presId="urn:microsoft.com/office/officeart/2005/8/layout/radial6"/>
    <dgm:cxn modelId="{45D8871A-4D25-184A-A369-6E669F8B14C2}" srcId="{5D89C74A-389B-7D4F-8686-3B433D672490}" destId="{633EAA55-2659-DF41-9F62-29AA2D78368A}" srcOrd="0" destOrd="0" parTransId="{BB761C6B-6C1C-5640-9F89-06782399BD8B}" sibTransId="{B36AC3FA-6EA5-FD43-8A3C-92A31586A40B}"/>
    <dgm:cxn modelId="{4FEFA54B-1A1C-7245-92BF-B5E99E958857}" srcId="{5D89C74A-389B-7D4F-8686-3B433D672490}" destId="{8F872DC9-AE0B-6546-A305-13A2285C80E9}" srcOrd="3" destOrd="0" parTransId="{17A3F5BD-8BC6-5C47-B57D-43497645F5A3}" sibTransId="{84F2E1B0-22E2-DD40-AC58-161B533D0E6E}"/>
    <dgm:cxn modelId="{73EE4687-2D7D-DB4A-9FA6-1A895F41F542}" type="presOf" srcId="{87C10307-C400-4E4F-AA63-09B8258F7F51}" destId="{37F03BF5-4EB5-7341-95BA-9130F079D66F}" srcOrd="0" destOrd="0" presId="urn:microsoft.com/office/officeart/2005/8/layout/radial6"/>
    <dgm:cxn modelId="{9F98562F-8C9A-9249-8827-8A664046162A}" type="presOf" srcId="{B36AC3FA-6EA5-FD43-8A3C-92A31586A40B}" destId="{8B1E479A-C5CC-5D44-A6FE-290405BE3793}" srcOrd="0" destOrd="0" presId="urn:microsoft.com/office/officeart/2005/8/layout/radial6"/>
    <dgm:cxn modelId="{8C9F1BB8-E35A-E34C-A7B1-E83181E33810}" srcId="{4CF7911D-84AB-0D4E-88FB-0CC9800CC9A9}" destId="{4AE0943C-4867-3840-B8A1-CFD81166DD58}" srcOrd="1" destOrd="0" parTransId="{02D85504-B52B-C84E-8C72-2ADE6166C6C6}" sibTransId="{68B15E64-6509-9D4E-BCA8-E93678CDBC7A}"/>
    <dgm:cxn modelId="{2E6A2FF9-9046-E742-B9E1-56FF176B6CBE}" type="presOf" srcId="{8F872DC9-AE0B-6546-A305-13A2285C80E9}" destId="{B020570D-FE5F-5940-8C74-7BB204F7A660}" srcOrd="0" destOrd="0" presId="urn:microsoft.com/office/officeart/2005/8/layout/radial6"/>
    <dgm:cxn modelId="{8E2F4B95-5B92-3A43-B833-0555A66BC2D4}" srcId="{4CF7911D-84AB-0D4E-88FB-0CC9800CC9A9}" destId="{5D89C74A-389B-7D4F-8686-3B433D672490}" srcOrd="0" destOrd="0" parTransId="{8C1A7118-5B6A-394F-8A7C-C7C9D20DA1FC}" sibTransId="{5F29A354-BFCF-DE4F-A1A7-4BD8BC49E96A}"/>
    <dgm:cxn modelId="{6DD00DC0-6E51-C846-8A97-62A264E22910}" type="presOf" srcId="{5AC3334E-51B9-D84E-AE21-EEF30DBE1CF0}" destId="{ACDEB53B-0EEF-8E45-852A-39ED2EE820D0}" srcOrd="0" destOrd="0" presId="urn:microsoft.com/office/officeart/2005/8/layout/radial6"/>
    <dgm:cxn modelId="{1746EBF3-E14C-5347-8583-B3C141C90077}" type="presOf" srcId="{5D89C74A-389B-7D4F-8686-3B433D672490}" destId="{AE847D0A-B1FB-0B48-A532-ECF69867DCE2}" srcOrd="0" destOrd="0" presId="urn:microsoft.com/office/officeart/2005/8/layout/radial6"/>
    <dgm:cxn modelId="{CF059CE3-6F07-DA4E-A97B-F617B9036401}" srcId="{5D89C74A-389B-7D4F-8686-3B433D672490}" destId="{5AC3334E-51B9-D84E-AE21-EEF30DBE1CF0}" srcOrd="1" destOrd="0" parTransId="{3772E9C7-BF39-7549-920F-6726008BE10E}" sibTransId="{0DEB74D0-CFC4-EF41-B6E0-E9577EAB4CCE}"/>
    <dgm:cxn modelId="{9A3899A7-EEA4-BD4C-B3B5-9B00DE645E72}" type="presParOf" srcId="{49A683E6-209F-4248-9BD1-8829AB46A425}" destId="{AE847D0A-B1FB-0B48-A532-ECF69867DCE2}" srcOrd="0" destOrd="0" presId="urn:microsoft.com/office/officeart/2005/8/layout/radial6"/>
    <dgm:cxn modelId="{283C4C1A-E3C7-484C-9B38-77421E9C8DA0}" type="presParOf" srcId="{49A683E6-209F-4248-9BD1-8829AB46A425}" destId="{64BB572B-EA5E-054F-9B9D-08F3654F2757}" srcOrd="1" destOrd="0" presId="urn:microsoft.com/office/officeart/2005/8/layout/radial6"/>
    <dgm:cxn modelId="{BBFEDC5C-0EA9-9944-9A91-D9182A4B1160}" type="presParOf" srcId="{49A683E6-209F-4248-9BD1-8829AB46A425}" destId="{2262E7A8-3BDB-B344-B9BE-0E75A814AB29}" srcOrd="2" destOrd="0" presId="urn:microsoft.com/office/officeart/2005/8/layout/radial6"/>
    <dgm:cxn modelId="{5BE835E7-AD1B-BB4A-A98F-E04AA96833B5}" type="presParOf" srcId="{49A683E6-209F-4248-9BD1-8829AB46A425}" destId="{8B1E479A-C5CC-5D44-A6FE-290405BE3793}" srcOrd="3" destOrd="0" presId="urn:microsoft.com/office/officeart/2005/8/layout/radial6"/>
    <dgm:cxn modelId="{82AA62D4-41A9-914A-B19D-56FB2DD76B30}" type="presParOf" srcId="{49A683E6-209F-4248-9BD1-8829AB46A425}" destId="{ACDEB53B-0EEF-8E45-852A-39ED2EE820D0}" srcOrd="4" destOrd="0" presId="urn:microsoft.com/office/officeart/2005/8/layout/radial6"/>
    <dgm:cxn modelId="{556AB64B-A239-5147-A9A8-CE50E73B42D4}" type="presParOf" srcId="{49A683E6-209F-4248-9BD1-8829AB46A425}" destId="{AAA28A59-EC45-D84D-97CB-6B28EC75D7BE}" srcOrd="5" destOrd="0" presId="urn:microsoft.com/office/officeart/2005/8/layout/radial6"/>
    <dgm:cxn modelId="{79970889-26F0-D14E-BCAD-4E933EFAA24D}" type="presParOf" srcId="{49A683E6-209F-4248-9BD1-8829AB46A425}" destId="{A0A31286-9B7D-E542-803C-0B4090BCA412}" srcOrd="6" destOrd="0" presId="urn:microsoft.com/office/officeart/2005/8/layout/radial6"/>
    <dgm:cxn modelId="{1FDF3911-211D-3441-9002-8457BA20573A}" type="presParOf" srcId="{49A683E6-209F-4248-9BD1-8829AB46A425}" destId="{37F03BF5-4EB5-7341-95BA-9130F079D66F}" srcOrd="7" destOrd="0" presId="urn:microsoft.com/office/officeart/2005/8/layout/radial6"/>
    <dgm:cxn modelId="{397F8B41-EBA6-CB41-A31B-C31922F116DE}" type="presParOf" srcId="{49A683E6-209F-4248-9BD1-8829AB46A425}" destId="{B949E42F-31AB-974A-9142-AD91832CFB0A}" srcOrd="8" destOrd="0" presId="urn:microsoft.com/office/officeart/2005/8/layout/radial6"/>
    <dgm:cxn modelId="{FD64758D-F4F5-9047-A582-05BBE89DC716}" type="presParOf" srcId="{49A683E6-209F-4248-9BD1-8829AB46A425}" destId="{C8A80EA0-6638-A846-B174-04CEFD3BCAB2}" srcOrd="9" destOrd="0" presId="urn:microsoft.com/office/officeart/2005/8/layout/radial6"/>
    <dgm:cxn modelId="{465D8738-CA71-6A47-B573-2C6CA2CAF1FB}" type="presParOf" srcId="{49A683E6-209F-4248-9BD1-8829AB46A425}" destId="{B020570D-FE5F-5940-8C74-7BB204F7A660}" srcOrd="10" destOrd="0" presId="urn:microsoft.com/office/officeart/2005/8/layout/radial6"/>
    <dgm:cxn modelId="{895B5A6E-6BD2-2148-8363-CD7F6773FE76}" type="presParOf" srcId="{49A683E6-209F-4248-9BD1-8829AB46A425}" destId="{61AA57BF-59AA-0D4F-B5BE-25A1376A771F}" srcOrd="11" destOrd="0" presId="urn:microsoft.com/office/officeart/2005/8/layout/radial6"/>
    <dgm:cxn modelId="{34BB6C4C-C2EC-5344-9E2F-A6B5590848C0}" type="presParOf" srcId="{49A683E6-209F-4248-9BD1-8829AB46A425}" destId="{1CEE752E-FE1C-3A47-B47E-0AA2DFA59D0D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A9126-5EAB-F944-B3AB-BD78794DE295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803F6B5A-F668-C147-8969-8DB5C5D19BCE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 smtClean="0"/>
            <a:t>Intervention</a:t>
          </a:r>
        </a:p>
        <a:p>
          <a:r>
            <a:rPr lang="en-US" dirty="0" smtClean="0"/>
            <a:t>Development   </a:t>
          </a:r>
          <a:endParaRPr lang="en-US" dirty="0"/>
        </a:p>
      </dgm:t>
    </dgm:pt>
    <dgm:pt modelId="{8E021626-947D-EA4B-92EF-DAE82FB8EDBE}" type="parTrans" cxnId="{4AF39978-341F-5D41-B191-7D0E415A7BB6}">
      <dgm:prSet/>
      <dgm:spPr/>
      <dgm:t>
        <a:bodyPr/>
        <a:lstStyle/>
        <a:p>
          <a:endParaRPr lang="en-US"/>
        </a:p>
      </dgm:t>
    </dgm:pt>
    <dgm:pt modelId="{51B4C120-5AEF-A24E-94EC-78D6A9D4795D}" type="sibTrans" cxnId="{4AF39978-341F-5D41-B191-7D0E415A7BB6}">
      <dgm:prSet/>
      <dgm:spPr/>
      <dgm:t>
        <a:bodyPr/>
        <a:lstStyle/>
        <a:p>
          <a:endParaRPr lang="en-US"/>
        </a:p>
      </dgm:t>
    </dgm:pt>
    <dgm:pt modelId="{048B2698-12D6-8B4C-B253-415BB1AA97B4}">
      <dgm:prSet phldrT="[Text]"/>
      <dgm:spPr>
        <a:gradFill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 smtClean="0"/>
            <a:t>Workshops with experts, FSWs and BL</a:t>
          </a:r>
          <a:endParaRPr lang="en-US" dirty="0"/>
        </a:p>
      </dgm:t>
    </dgm:pt>
    <dgm:pt modelId="{2816DECB-B47C-B640-8405-4D7651216E48}" type="parTrans" cxnId="{2BD4BB33-3F46-774B-9CDB-1AF15FA754C8}">
      <dgm:prSet/>
      <dgm:spPr/>
      <dgm:t>
        <a:bodyPr/>
        <a:lstStyle/>
        <a:p>
          <a:endParaRPr lang="en-US"/>
        </a:p>
      </dgm:t>
    </dgm:pt>
    <dgm:pt modelId="{B8244D0B-144E-C84D-9232-98DB078A1D20}" type="sibTrans" cxnId="{2BD4BB33-3F46-774B-9CDB-1AF15FA754C8}">
      <dgm:prSet/>
      <dgm:spPr/>
      <dgm:t>
        <a:bodyPr/>
        <a:lstStyle/>
        <a:p>
          <a:endParaRPr lang="en-US"/>
        </a:p>
      </dgm:t>
    </dgm:pt>
    <dgm:pt modelId="{C1D795EB-D120-1D45-B52D-67A9875ED681}">
      <dgm:prSet phldrT="[Text]"/>
      <dgm:spPr>
        <a:gradFill rotWithShape="0">
          <a:gsLst>
            <a:gs pos="0">
              <a:srgbClr val="C000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 smtClean="0"/>
            <a:t>Training of brothel leaders  </a:t>
          </a:r>
          <a:endParaRPr lang="en-US" dirty="0"/>
        </a:p>
      </dgm:t>
    </dgm:pt>
    <dgm:pt modelId="{EE18E1FC-E0EB-3748-9F17-C1A4C3E90BC5}" type="parTrans" cxnId="{55C86CDF-8DDA-C64C-89C3-C9A24345EBEE}">
      <dgm:prSet/>
      <dgm:spPr/>
      <dgm:t>
        <a:bodyPr/>
        <a:lstStyle/>
        <a:p>
          <a:endParaRPr lang="en-US"/>
        </a:p>
      </dgm:t>
    </dgm:pt>
    <dgm:pt modelId="{48FCED47-D2C4-7445-B40D-564F5F5B1A26}" type="sibTrans" cxnId="{55C86CDF-8DDA-C64C-89C3-C9A24345EBEE}">
      <dgm:prSet/>
      <dgm:spPr/>
      <dgm:t>
        <a:bodyPr/>
        <a:lstStyle/>
        <a:p>
          <a:endParaRPr lang="en-US"/>
        </a:p>
      </dgm:t>
    </dgm:pt>
    <dgm:pt modelId="{D0D933A3-3D8B-664C-8840-335AB8691F39}">
      <dgm:prSet/>
      <dgm:spPr/>
      <dgm:t>
        <a:bodyPr/>
        <a:lstStyle/>
        <a:p>
          <a:r>
            <a:rPr lang="en-US" dirty="0" smtClean="0"/>
            <a:t>Ethical approval</a:t>
          </a:r>
          <a:endParaRPr lang="en-US" dirty="0"/>
        </a:p>
      </dgm:t>
    </dgm:pt>
    <dgm:pt modelId="{2B17A682-5DCF-9849-9479-5B9B5A65DF97}" type="parTrans" cxnId="{4B233027-3C10-F047-B190-22FAFF642247}">
      <dgm:prSet/>
      <dgm:spPr/>
      <dgm:t>
        <a:bodyPr/>
        <a:lstStyle/>
        <a:p>
          <a:endParaRPr lang="en-US"/>
        </a:p>
      </dgm:t>
    </dgm:pt>
    <dgm:pt modelId="{00BB1BF0-8DBA-2742-A4D1-8D4DDBFBC134}" type="sibTrans" cxnId="{4B233027-3C10-F047-B190-22FAFF642247}">
      <dgm:prSet/>
      <dgm:spPr/>
      <dgm:t>
        <a:bodyPr/>
        <a:lstStyle/>
        <a:p>
          <a:endParaRPr lang="en-US"/>
        </a:p>
      </dgm:t>
    </dgm:pt>
    <dgm:pt modelId="{A602A2D3-816B-054C-8C8E-67C2EDC6C441}">
      <dgm:prSet/>
      <dgm:spPr/>
      <dgm:t>
        <a:bodyPr/>
        <a:lstStyle/>
        <a:p>
          <a:r>
            <a:rPr lang="en-GB" dirty="0" smtClean="0"/>
            <a:t>NHREC/10/15/2014a-026</a:t>
          </a:r>
          <a:r>
            <a:rPr lang="en-US" dirty="0" smtClean="0"/>
            <a:t> </a:t>
          </a:r>
          <a:endParaRPr lang="en-US" dirty="0"/>
        </a:p>
      </dgm:t>
    </dgm:pt>
    <dgm:pt modelId="{43B08F61-7CDF-3541-966E-3CBD00127660}" type="parTrans" cxnId="{22362C1D-1D63-DB41-8F45-34FC2994F029}">
      <dgm:prSet/>
      <dgm:spPr/>
      <dgm:t>
        <a:bodyPr/>
        <a:lstStyle/>
        <a:p>
          <a:endParaRPr lang="en-US"/>
        </a:p>
      </dgm:t>
    </dgm:pt>
    <dgm:pt modelId="{64FB9D2B-030B-3443-B525-238E82A720D4}" type="sibTrans" cxnId="{22362C1D-1D63-DB41-8F45-34FC2994F029}">
      <dgm:prSet/>
      <dgm:spPr/>
      <dgm:t>
        <a:bodyPr/>
        <a:lstStyle/>
        <a:p>
          <a:endParaRPr lang="en-US"/>
        </a:p>
      </dgm:t>
    </dgm:pt>
    <dgm:pt modelId="{7541ACF7-D91E-4248-93D7-0C6B3DA71ABB}" type="pres">
      <dgm:prSet presAssocID="{926A9126-5EAB-F944-B3AB-BD78794DE2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73F625-4AF5-8743-BB2E-A337A1628BDD}" type="pres">
      <dgm:prSet presAssocID="{803F6B5A-F668-C147-8969-8DB5C5D19BC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7F41E-DF43-1D47-B4DE-B561977320EF}" type="pres">
      <dgm:prSet presAssocID="{803F6B5A-F668-C147-8969-8DB5C5D19BCE}" presName="gear1srcNode" presStyleLbl="node1" presStyleIdx="0" presStyleCnt="3"/>
      <dgm:spPr/>
      <dgm:t>
        <a:bodyPr/>
        <a:lstStyle/>
        <a:p>
          <a:endParaRPr lang="en-US"/>
        </a:p>
      </dgm:t>
    </dgm:pt>
    <dgm:pt modelId="{6225CF8B-ECAF-F24E-BE57-2AD654E90A5A}" type="pres">
      <dgm:prSet presAssocID="{803F6B5A-F668-C147-8969-8DB5C5D19BCE}" presName="gear1dstNode" presStyleLbl="node1" presStyleIdx="0" presStyleCnt="3"/>
      <dgm:spPr/>
      <dgm:t>
        <a:bodyPr/>
        <a:lstStyle/>
        <a:p>
          <a:endParaRPr lang="en-US"/>
        </a:p>
      </dgm:t>
    </dgm:pt>
    <dgm:pt modelId="{4035B924-8D9B-694C-ACEB-8FB03E77F4E2}" type="pres">
      <dgm:prSet presAssocID="{048B2698-12D6-8B4C-B253-415BB1AA97B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E3C84-D113-0B4A-9179-A43787763D4B}" type="pres">
      <dgm:prSet presAssocID="{048B2698-12D6-8B4C-B253-415BB1AA97B4}" presName="gear2srcNode" presStyleLbl="node1" presStyleIdx="1" presStyleCnt="3"/>
      <dgm:spPr/>
      <dgm:t>
        <a:bodyPr/>
        <a:lstStyle/>
        <a:p>
          <a:endParaRPr lang="en-US"/>
        </a:p>
      </dgm:t>
    </dgm:pt>
    <dgm:pt modelId="{AE88EBBC-6C4F-6741-ABCC-8F27C9EE0F95}" type="pres">
      <dgm:prSet presAssocID="{048B2698-12D6-8B4C-B253-415BB1AA97B4}" presName="gear2dstNode" presStyleLbl="node1" presStyleIdx="1" presStyleCnt="3"/>
      <dgm:spPr/>
      <dgm:t>
        <a:bodyPr/>
        <a:lstStyle/>
        <a:p>
          <a:endParaRPr lang="en-US"/>
        </a:p>
      </dgm:t>
    </dgm:pt>
    <dgm:pt modelId="{A80E3CE0-0D19-644D-BECC-BD6382869340}" type="pres">
      <dgm:prSet presAssocID="{C1D795EB-D120-1D45-B52D-67A9875ED681}" presName="gear3" presStyleLbl="node1" presStyleIdx="2" presStyleCnt="3" custLinFactNeighborX="-3001" custLinFactNeighborY="-1286"/>
      <dgm:spPr/>
      <dgm:t>
        <a:bodyPr/>
        <a:lstStyle/>
        <a:p>
          <a:endParaRPr lang="en-US"/>
        </a:p>
      </dgm:t>
    </dgm:pt>
    <dgm:pt modelId="{A6B1D4FE-0E7D-4C43-9B23-5E4B278968F5}" type="pres">
      <dgm:prSet presAssocID="{C1D795EB-D120-1D45-B52D-67A9875ED6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3C3E2-152B-8C46-8C29-007AD18F0F05}" type="pres">
      <dgm:prSet presAssocID="{C1D795EB-D120-1D45-B52D-67A9875ED681}" presName="gear3srcNode" presStyleLbl="node1" presStyleIdx="2" presStyleCnt="3"/>
      <dgm:spPr/>
      <dgm:t>
        <a:bodyPr/>
        <a:lstStyle/>
        <a:p>
          <a:endParaRPr lang="en-US"/>
        </a:p>
      </dgm:t>
    </dgm:pt>
    <dgm:pt modelId="{AE0CC8F4-A040-884C-B223-F97C937D02BC}" type="pres">
      <dgm:prSet presAssocID="{C1D795EB-D120-1D45-B52D-67A9875ED681}" presName="gear3dstNode" presStyleLbl="node1" presStyleIdx="2" presStyleCnt="3"/>
      <dgm:spPr/>
      <dgm:t>
        <a:bodyPr/>
        <a:lstStyle/>
        <a:p>
          <a:endParaRPr lang="en-US"/>
        </a:p>
      </dgm:t>
    </dgm:pt>
    <dgm:pt modelId="{F1C2408D-F461-DF47-9EFC-174A5CAC2F46}" type="pres">
      <dgm:prSet presAssocID="{C1D795EB-D120-1D45-B52D-67A9875ED681}" presName="gear3ch" presStyleLbl="fgAcc1" presStyleIdx="0" presStyleCnt="1" custLinFactNeighborX="42922" custLinFactNeighborY="-20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FAC98-5E2E-5949-9930-1EBEDF94DFAC}" type="pres">
      <dgm:prSet presAssocID="{51B4C120-5AEF-A24E-94EC-78D6A9D4795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30FBA25-5289-6A48-90C4-B5B13784B8A1}" type="pres">
      <dgm:prSet presAssocID="{B8244D0B-144E-C84D-9232-98DB078A1D2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2B90EA6-E80A-D947-AD93-3E1E66057E42}" type="pres">
      <dgm:prSet presAssocID="{48FCED47-D2C4-7445-B40D-564F5F5B1A2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BDCD58C-61A8-2B46-96D9-3D2591B82CF5}" type="presOf" srcId="{C1D795EB-D120-1D45-B52D-67A9875ED681}" destId="{AE0CC8F4-A040-884C-B223-F97C937D02BC}" srcOrd="3" destOrd="0" presId="urn:microsoft.com/office/officeart/2005/8/layout/gear1"/>
    <dgm:cxn modelId="{FAA7A045-D0AC-A343-B755-BF836B47D28B}" type="presOf" srcId="{803F6B5A-F668-C147-8969-8DB5C5D19BCE}" destId="{D1A7F41E-DF43-1D47-B4DE-B561977320EF}" srcOrd="1" destOrd="0" presId="urn:microsoft.com/office/officeart/2005/8/layout/gear1"/>
    <dgm:cxn modelId="{CF69F769-82CB-FE47-9957-489C6C9C8268}" type="presOf" srcId="{048B2698-12D6-8B4C-B253-415BB1AA97B4}" destId="{3FEE3C84-D113-0B4A-9179-A43787763D4B}" srcOrd="1" destOrd="0" presId="urn:microsoft.com/office/officeart/2005/8/layout/gear1"/>
    <dgm:cxn modelId="{2BD4BB33-3F46-774B-9CDB-1AF15FA754C8}" srcId="{926A9126-5EAB-F944-B3AB-BD78794DE295}" destId="{048B2698-12D6-8B4C-B253-415BB1AA97B4}" srcOrd="1" destOrd="0" parTransId="{2816DECB-B47C-B640-8405-4D7651216E48}" sibTransId="{B8244D0B-144E-C84D-9232-98DB078A1D20}"/>
    <dgm:cxn modelId="{A35D55A5-CD39-8F4F-8038-808510F66F6B}" type="presOf" srcId="{048B2698-12D6-8B4C-B253-415BB1AA97B4}" destId="{4035B924-8D9B-694C-ACEB-8FB03E77F4E2}" srcOrd="0" destOrd="0" presId="urn:microsoft.com/office/officeart/2005/8/layout/gear1"/>
    <dgm:cxn modelId="{DA51BD03-B64F-584D-B1B6-A3E71E58C804}" type="presOf" srcId="{048B2698-12D6-8B4C-B253-415BB1AA97B4}" destId="{AE88EBBC-6C4F-6741-ABCC-8F27C9EE0F95}" srcOrd="2" destOrd="0" presId="urn:microsoft.com/office/officeart/2005/8/layout/gear1"/>
    <dgm:cxn modelId="{0C6F6B8A-AD3B-9B47-82F3-45BA8B6EEEE5}" type="presOf" srcId="{D0D933A3-3D8B-664C-8840-335AB8691F39}" destId="{F1C2408D-F461-DF47-9EFC-174A5CAC2F46}" srcOrd="0" destOrd="0" presId="urn:microsoft.com/office/officeart/2005/8/layout/gear1"/>
    <dgm:cxn modelId="{5567AA14-4D24-B241-BDA6-286947A53C85}" type="presOf" srcId="{51B4C120-5AEF-A24E-94EC-78D6A9D4795D}" destId="{F22FAC98-5E2E-5949-9930-1EBEDF94DFAC}" srcOrd="0" destOrd="0" presId="urn:microsoft.com/office/officeart/2005/8/layout/gear1"/>
    <dgm:cxn modelId="{22362C1D-1D63-DB41-8F45-34FC2994F029}" srcId="{C1D795EB-D120-1D45-B52D-67A9875ED681}" destId="{A602A2D3-816B-054C-8C8E-67C2EDC6C441}" srcOrd="1" destOrd="0" parTransId="{43B08F61-7CDF-3541-966E-3CBD00127660}" sibTransId="{64FB9D2B-030B-3443-B525-238E82A720D4}"/>
    <dgm:cxn modelId="{A3C568E1-9347-1D47-9E5A-B4E121973DBE}" type="presOf" srcId="{C1D795EB-D120-1D45-B52D-67A9875ED681}" destId="{A80E3CE0-0D19-644D-BECC-BD6382869340}" srcOrd="0" destOrd="0" presId="urn:microsoft.com/office/officeart/2005/8/layout/gear1"/>
    <dgm:cxn modelId="{3F12DF25-204E-B149-AA69-76EE7676449E}" type="presOf" srcId="{C1D795EB-D120-1D45-B52D-67A9875ED681}" destId="{5B53C3E2-152B-8C46-8C29-007AD18F0F05}" srcOrd="2" destOrd="0" presId="urn:microsoft.com/office/officeart/2005/8/layout/gear1"/>
    <dgm:cxn modelId="{4AF39978-341F-5D41-B191-7D0E415A7BB6}" srcId="{926A9126-5EAB-F944-B3AB-BD78794DE295}" destId="{803F6B5A-F668-C147-8969-8DB5C5D19BCE}" srcOrd="0" destOrd="0" parTransId="{8E021626-947D-EA4B-92EF-DAE82FB8EDBE}" sibTransId="{51B4C120-5AEF-A24E-94EC-78D6A9D4795D}"/>
    <dgm:cxn modelId="{7DA3C87D-769E-614D-B05E-D2DF08BB4E25}" type="presOf" srcId="{48FCED47-D2C4-7445-B40D-564F5F5B1A26}" destId="{62B90EA6-E80A-D947-AD93-3E1E66057E42}" srcOrd="0" destOrd="0" presId="urn:microsoft.com/office/officeart/2005/8/layout/gear1"/>
    <dgm:cxn modelId="{3F5090C5-4140-E744-8EE9-41080C29B6F3}" type="presOf" srcId="{A602A2D3-816B-054C-8C8E-67C2EDC6C441}" destId="{F1C2408D-F461-DF47-9EFC-174A5CAC2F46}" srcOrd="0" destOrd="1" presId="urn:microsoft.com/office/officeart/2005/8/layout/gear1"/>
    <dgm:cxn modelId="{3B9A4FFF-6F48-F043-9597-FCBCA3D9512D}" type="presOf" srcId="{803F6B5A-F668-C147-8969-8DB5C5D19BCE}" destId="{6225CF8B-ECAF-F24E-BE57-2AD654E90A5A}" srcOrd="2" destOrd="0" presId="urn:microsoft.com/office/officeart/2005/8/layout/gear1"/>
    <dgm:cxn modelId="{1153E2C5-87CE-4E4B-9C8A-DC55625A10A7}" type="presOf" srcId="{803F6B5A-F668-C147-8969-8DB5C5D19BCE}" destId="{4173F625-4AF5-8743-BB2E-A337A1628BDD}" srcOrd="0" destOrd="0" presId="urn:microsoft.com/office/officeart/2005/8/layout/gear1"/>
    <dgm:cxn modelId="{6FCA66E5-5834-E04A-8979-B2062680619B}" type="presOf" srcId="{B8244D0B-144E-C84D-9232-98DB078A1D20}" destId="{D30FBA25-5289-6A48-90C4-B5B13784B8A1}" srcOrd="0" destOrd="0" presId="urn:microsoft.com/office/officeart/2005/8/layout/gear1"/>
    <dgm:cxn modelId="{37B74203-73AC-1B4C-A5F8-F087DE780974}" type="presOf" srcId="{C1D795EB-D120-1D45-B52D-67A9875ED681}" destId="{A6B1D4FE-0E7D-4C43-9B23-5E4B278968F5}" srcOrd="1" destOrd="0" presId="urn:microsoft.com/office/officeart/2005/8/layout/gear1"/>
    <dgm:cxn modelId="{2A2AD218-7DBF-CF4A-B7FC-F2672625F59D}" type="presOf" srcId="{926A9126-5EAB-F944-B3AB-BD78794DE295}" destId="{7541ACF7-D91E-4248-93D7-0C6B3DA71ABB}" srcOrd="0" destOrd="0" presId="urn:microsoft.com/office/officeart/2005/8/layout/gear1"/>
    <dgm:cxn modelId="{55C86CDF-8DDA-C64C-89C3-C9A24345EBEE}" srcId="{926A9126-5EAB-F944-B3AB-BD78794DE295}" destId="{C1D795EB-D120-1D45-B52D-67A9875ED681}" srcOrd="2" destOrd="0" parTransId="{EE18E1FC-E0EB-3748-9F17-C1A4C3E90BC5}" sibTransId="{48FCED47-D2C4-7445-B40D-564F5F5B1A26}"/>
    <dgm:cxn modelId="{4B233027-3C10-F047-B190-22FAFF642247}" srcId="{C1D795EB-D120-1D45-B52D-67A9875ED681}" destId="{D0D933A3-3D8B-664C-8840-335AB8691F39}" srcOrd="0" destOrd="0" parTransId="{2B17A682-5DCF-9849-9479-5B9B5A65DF97}" sibTransId="{00BB1BF0-8DBA-2742-A4D1-8D4DDBFBC134}"/>
    <dgm:cxn modelId="{E09383BB-2899-1149-B6B1-A812BEA7007F}" type="presParOf" srcId="{7541ACF7-D91E-4248-93D7-0C6B3DA71ABB}" destId="{4173F625-4AF5-8743-BB2E-A337A1628BDD}" srcOrd="0" destOrd="0" presId="urn:microsoft.com/office/officeart/2005/8/layout/gear1"/>
    <dgm:cxn modelId="{EE1B1038-FF58-C547-AD6B-A23104F91550}" type="presParOf" srcId="{7541ACF7-D91E-4248-93D7-0C6B3DA71ABB}" destId="{D1A7F41E-DF43-1D47-B4DE-B561977320EF}" srcOrd="1" destOrd="0" presId="urn:microsoft.com/office/officeart/2005/8/layout/gear1"/>
    <dgm:cxn modelId="{ECC36C4B-0EA2-BC40-B667-CD5CC554F0FD}" type="presParOf" srcId="{7541ACF7-D91E-4248-93D7-0C6B3DA71ABB}" destId="{6225CF8B-ECAF-F24E-BE57-2AD654E90A5A}" srcOrd="2" destOrd="0" presId="urn:microsoft.com/office/officeart/2005/8/layout/gear1"/>
    <dgm:cxn modelId="{0A1AF944-0DB2-294D-8584-78B6482BEFD9}" type="presParOf" srcId="{7541ACF7-D91E-4248-93D7-0C6B3DA71ABB}" destId="{4035B924-8D9B-694C-ACEB-8FB03E77F4E2}" srcOrd="3" destOrd="0" presId="urn:microsoft.com/office/officeart/2005/8/layout/gear1"/>
    <dgm:cxn modelId="{98411AD6-5C82-714D-8F59-6D117D159B7F}" type="presParOf" srcId="{7541ACF7-D91E-4248-93D7-0C6B3DA71ABB}" destId="{3FEE3C84-D113-0B4A-9179-A43787763D4B}" srcOrd="4" destOrd="0" presId="urn:microsoft.com/office/officeart/2005/8/layout/gear1"/>
    <dgm:cxn modelId="{87A7D36A-B32F-E049-B429-F449B24F0AB8}" type="presParOf" srcId="{7541ACF7-D91E-4248-93D7-0C6B3DA71ABB}" destId="{AE88EBBC-6C4F-6741-ABCC-8F27C9EE0F95}" srcOrd="5" destOrd="0" presId="urn:microsoft.com/office/officeart/2005/8/layout/gear1"/>
    <dgm:cxn modelId="{77CC5B1F-4B0D-274F-81E4-5C06B166BEE3}" type="presParOf" srcId="{7541ACF7-D91E-4248-93D7-0C6B3DA71ABB}" destId="{A80E3CE0-0D19-644D-BECC-BD6382869340}" srcOrd="6" destOrd="0" presId="urn:microsoft.com/office/officeart/2005/8/layout/gear1"/>
    <dgm:cxn modelId="{13F5DF5F-11B1-2F45-9898-25DE3DFFCACF}" type="presParOf" srcId="{7541ACF7-D91E-4248-93D7-0C6B3DA71ABB}" destId="{A6B1D4FE-0E7D-4C43-9B23-5E4B278968F5}" srcOrd="7" destOrd="0" presId="urn:microsoft.com/office/officeart/2005/8/layout/gear1"/>
    <dgm:cxn modelId="{57864A21-C871-EA43-B29C-E6FAE7A20082}" type="presParOf" srcId="{7541ACF7-D91E-4248-93D7-0C6B3DA71ABB}" destId="{5B53C3E2-152B-8C46-8C29-007AD18F0F05}" srcOrd="8" destOrd="0" presId="urn:microsoft.com/office/officeart/2005/8/layout/gear1"/>
    <dgm:cxn modelId="{844B5701-8E02-FD4E-8490-B6AC8C29C550}" type="presParOf" srcId="{7541ACF7-D91E-4248-93D7-0C6B3DA71ABB}" destId="{AE0CC8F4-A040-884C-B223-F97C937D02BC}" srcOrd="9" destOrd="0" presId="urn:microsoft.com/office/officeart/2005/8/layout/gear1"/>
    <dgm:cxn modelId="{7B7A18EE-D384-2144-A95D-11D75C6F9260}" type="presParOf" srcId="{7541ACF7-D91E-4248-93D7-0C6B3DA71ABB}" destId="{F1C2408D-F461-DF47-9EFC-174A5CAC2F46}" srcOrd="10" destOrd="0" presId="urn:microsoft.com/office/officeart/2005/8/layout/gear1"/>
    <dgm:cxn modelId="{A55C2FE9-CA9D-494A-BA24-CFADE46ABDA8}" type="presParOf" srcId="{7541ACF7-D91E-4248-93D7-0C6B3DA71ABB}" destId="{F22FAC98-5E2E-5949-9930-1EBEDF94DFAC}" srcOrd="11" destOrd="0" presId="urn:microsoft.com/office/officeart/2005/8/layout/gear1"/>
    <dgm:cxn modelId="{24CDA306-C393-5D40-8DC2-BCDC2CDB87B5}" type="presParOf" srcId="{7541ACF7-D91E-4248-93D7-0C6B3DA71ABB}" destId="{D30FBA25-5289-6A48-90C4-B5B13784B8A1}" srcOrd="12" destOrd="0" presId="urn:microsoft.com/office/officeart/2005/8/layout/gear1"/>
    <dgm:cxn modelId="{E0539D4D-813C-8944-AE24-7D3E3D237418}" type="presParOf" srcId="{7541ACF7-D91E-4248-93D7-0C6B3DA71ABB}" destId="{62B90EA6-E80A-D947-AD93-3E1E66057E42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76F3B-2C2D-CF4D-8B30-62F65C95551D}" type="doc">
      <dgm:prSet loTypeId="urn:microsoft.com/office/officeart/2005/8/layout/venn3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505181-A952-9144-BF53-821D364911F7}">
      <dgm:prSet phldrT="[Text]"/>
      <dgm:spPr/>
      <dgm:t>
        <a:bodyPr/>
        <a:lstStyle/>
        <a:p>
          <a:r>
            <a:rPr lang="en-US" b="1" dirty="0" smtClean="0"/>
            <a:t>Total Sample </a:t>
          </a:r>
        </a:p>
        <a:p>
          <a:r>
            <a:rPr lang="en-US" b="1" dirty="0" smtClean="0"/>
            <a:t>243 FSWs</a:t>
          </a:r>
          <a:endParaRPr lang="en-US" b="1" dirty="0"/>
        </a:p>
      </dgm:t>
    </dgm:pt>
    <dgm:pt modelId="{ADC6F162-4F0F-004D-81A6-84F9C2862F46}" type="parTrans" cxnId="{CADCE189-7813-784C-B3AF-6F2DFA914044}">
      <dgm:prSet/>
      <dgm:spPr/>
      <dgm:t>
        <a:bodyPr/>
        <a:lstStyle/>
        <a:p>
          <a:endParaRPr lang="en-US"/>
        </a:p>
      </dgm:t>
    </dgm:pt>
    <dgm:pt modelId="{C6D2B591-27B9-F544-B2C8-FE765AFF55F2}" type="sibTrans" cxnId="{CADCE189-7813-784C-B3AF-6F2DFA914044}">
      <dgm:prSet/>
      <dgm:spPr/>
      <dgm:t>
        <a:bodyPr/>
        <a:lstStyle/>
        <a:p>
          <a:endParaRPr lang="en-US"/>
        </a:p>
      </dgm:t>
    </dgm:pt>
    <dgm:pt modelId="{E52C7689-08F7-4C40-B42D-1972BB9CE454}">
      <dgm:prSet phldrT="[Text]"/>
      <dgm:spPr/>
      <dgm:t>
        <a:bodyPr/>
        <a:lstStyle/>
        <a:p>
          <a:r>
            <a:rPr lang="en-US" dirty="0" smtClean="0"/>
            <a:t>Control</a:t>
          </a:r>
        </a:p>
        <a:p>
          <a:r>
            <a:rPr lang="en-US" dirty="0" smtClean="0"/>
            <a:t>66 FSWs </a:t>
          </a:r>
          <a:endParaRPr lang="en-US" dirty="0"/>
        </a:p>
      </dgm:t>
    </dgm:pt>
    <dgm:pt modelId="{7F49E0D8-F50C-C54C-8E7D-012B60949E4B}" type="parTrans" cxnId="{866C77E3-A04B-DB47-9213-AAE64C2F58A6}">
      <dgm:prSet/>
      <dgm:spPr/>
      <dgm:t>
        <a:bodyPr/>
        <a:lstStyle/>
        <a:p>
          <a:endParaRPr lang="en-US"/>
        </a:p>
      </dgm:t>
    </dgm:pt>
    <dgm:pt modelId="{541A4755-463A-2141-890B-35DD1C6F1E7C}" type="sibTrans" cxnId="{866C77E3-A04B-DB47-9213-AAE64C2F58A6}">
      <dgm:prSet/>
      <dgm:spPr/>
      <dgm:t>
        <a:bodyPr/>
        <a:lstStyle/>
        <a:p>
          <a:endParaRPr lang="en-US"/>
        </a:p>
      </dgm:t>
    </dgm:pt>
    <dgm:pt modelId="{E8B24B29-4497-FA47-B7D9-9C81BC488501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Experiment</a:t>
          </a:r>
        </a:p>
        <a:p>
          <a:r>
            <a:rPr lang="en-US" dirty="0" smtClean="0"/>
            <a:t>177 FSWs</a:t>
          </a:r>
          <a:endParaRPr lang="en-US" dirty="0"/>
        </a:p>
      </dgm:t>
    </dgm:pt>
    <dgm:pt modelId="{A4AEA2C6-FA71-0C4C-B516-9D9BB5AEA6B4}" type="parTrans" cxnId="{16122A11-FF0E-1A40-B83C-F9F4325CF92D}">
      <dgm:prSet/>
      <dgm:spPr/>
      <dgm:t>
        <a:bodyPr/>
        <a:lstStyle/>
        <a:p>
          <a:endParaRPr lang="en-US"/>
        </a:p>
      </dgm:t>
    </dgm:pt>
    <dgm:pt modelId="{F396BE9C-AF72-D744-BFEC-FC6E2042D270}" type="sibTrans" cxnId="{16122A11-FF0E-1A40-B83C-F9F4325CF92D}">
      <dgm:prSet/>
      <dgm:spPr/>
      <dgm:t>
        <a:bodyPr/>
        <a:lstStyle/>
        <a:p>
          <a:endParaRPr lang="en-US"/>
        </a:p>
      </dgm:t>
    </dgm:pt>
    <dgm:pt modelId="{D89D4550-B646-D447-9E87-17BB7BD92339}" type="pres">
      <dgm:prSet presAssocID="{F7576F3B-2C2D-CF4D-8B30-62F65C9555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26F2D-6B2D-5D40-9F0C-99C30DA951C8}" type="pres">
      <dgm:prSet presAssocID="{28505181-A952-9144-BF53-821D364911F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2F587-CE58-604B-8418-8BB419AE79E8}" type="pres">
      <dgm:prSet presAssocID="{C6D2B591-27B9-F544-B2C8-FE765AFF55F2}" presName="space" presStyleCnt="0"/>
      <dgm:spPr/>
    </dgm:pt>
    <dgm:pt modelId="{7E45430C-2CD3-E644-91A7-D7B97FB54EC5}" type="pres">
      <dgm:prSet presAssocID="{E52C7689-08F7-4C40-B42D-1972BB9CE45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8023A-F0DB-034A-B736-60F633CC547B}" type="pres">
      <dgm:prSet presAssocID="{541A4755-463A-2141-890B-35DD1C6F1E7C}" presName="space" presStyleCnt="0"/>
      <dgm:spPr/>
    </dgm:pt>
    <dgm:pt modelId="{EF33806A-B93B-6D4F-9C59-F965194F3D87}" type="pres">
      <dgm:prSet presAssocID="{E8B24B29-4497-FA47-B7D9-9C81BC48850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22A11-FF0E-1A40-B83C-F9F4325CF92D}" srcId="{F7576F3B-2C2D-CF4D-8B30-62F65C95551D}" destId="{E8B24B29-4497-FA47-B7D9-9C81BC488501}" srcOrd="2" destOrd="0" parTransId="{A4AEA2C6-FA71-0C4C-B516-9D9BB5AEA6B4}" sibTransId="{F396BE9C-AF72-D744-BFEC-FC6E2042D270}"/>
    <dgm:cxn modelId="{9966B61F-6B34-CD45-AB09-610DA741C919}" type="presOf" srcId="{28505181-A952-9144-BF53-821D364911F7}" destId="{FD126F2D-6B2D-5D40-9F0C-99C30DA951C8}" srcOrd="0" destOrd="0" presId="urn:microsoft.com/office/officeart/2005/8/layout/venn3"/>
    <dgm:cxn modelId="{50962DF6-AE43-4F4A-9E24-DDF7BD704856}" type="presOf" srcId="{E8B24B29-4497-FA47-B7D9-9C81BC488501}" destId="{EF33806A-B93B-6D4F-9C59-F965194F3D87}" srcOrd="0" destOrd="0" presId="urn:microsoft.com/office/officeart/2005/8/layout/venn3"/>
    <dgm:cxn modelId="{7437C605-8C84-184F-A3F0-A686DBF8C7E0}" type="presOf" srcId="{F7576F3B-2C2D-CF4D-8B30-62F65C95551D}" destId="{D89D4550-B646-D447-9E87-17BB7BD92339}" srcOrd="0" destOrd="0" presId="urn:microsoft.com/office/officeart/2005/8/layout/venn3"/>
    <dgm:cxn modelId="{C1AF6784-B929-1B46-BD14-FC821ED8AF21}" type="presOf" srcId="{E52C7689-08F7-4C40-B42D-1972BB9CE454}" destId="{7E45430C-2CD3-E644-91A7-D7B97FB54EC5}" srcOrd="0" destOrd="0" presId="urn:microsoft.com/office/officeart/2005/8/layout/venn3"/>
    <dgm:cxn modelId="{866C77E3-A04B-DB47-9213-AAE64C2F58A6}" srcId="{F7576F3B-2C2D-CF4D-8B30-62F65C95551D}" destId="{E52C7689-08F7-4C40-B42D-1972BB9CE454}" srcOrd="1" destOrd="0" parTransId="{7F49E0D8-F50C-C54C-8E7D-012B60949E4B}" sibTransId="{541A4755-463A-2141-890B-35DD1C6F1E7C}"/>
    <dgm:cxn modelId="{CADCE189-7813-784C-B3AF-6F2DFA914044}" srcId="{F7576F3B-2C2D-CF4D-8B30-62F65C95551D}" destId="{28505181-A952-9144-BF53-821D364911F7}" srcOrd="0" destOrd="0" parTransId="{ADC6F162-4F0F-004D-81A6-84F9C2862F46}" sibTransId="{C6D2B591-27B9-F544-B2C8-FE765AFF55F2}"/>
    <dgm:cxn modelId="{BBE7FC2D-2503-F742-8033-9926E15E0586}" type="presParOf" srcId="{D89D4550-B646-D447-9E87-17BB7BD92339}" destId="{FD126F2D-6B2D-5D40-9F0C-99C30DA951C8}" srcOrd="0" destOrd="0" presId="urn:microsoft.com/office/officeart/2005/8/layout/venn3"/>
    <dgm:cxn modelId="{09A51C0E-3CAC-9C49-B866-93533F3A30AD}" type="presParOf" srcId="{D89D4550-B646-D447-9E87-17BB7BD92339}" destId="{A032F587-CE58-604B-8418-8BB419AE79E8}" srcOrd="1" destOrd="0" presId="urn:microsoft.com/office/officeart/2005/8/layout/venn3"/>
    <dgm:cxn modelId="{A6E90734-D862-1746-BFC2-5E3B07F6B0BF}" type="presParOf" srcId="{D89D4550-B646-D447-9E87-17BB7BD92339}" destId="{7E45430C-2CD3-E644-91A7-D7B97FB54EC5}" srcOrd="2" destOrd="0" presId="urn:microsoft.com/office/officeart/2005/8/layout/venn3"/>
    <dgm:cxn modelId="{4A968775-4CFB-FD42-A0B8-9F516E634912}" type="presParOf" srcId="{D89D4550-B646-D447-9E87-17BB7BD92339}" destId="{B7B8023A-F0DB-034A-B736-60F633CC547B}" srcOrd="3" destOrd="0" presId="urn:microsoft.com/office/officeart/2005/8/layout/venn3"/>
    <dgm:cxn modelId="{B980AC2D-C6DB-B849-925A-369EA5224334}" type="presParOf" srcId="{D89D4550-B646-D447-9E87-17BB7BD92339}" destId="{EF33806A-B93B-6D4F-9C59-F965194F3D8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E752E-FE1C-3A47-B47E-0AA2DFA59D0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80EA0-6638-A846-B174-04CEFD3BCAB2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31286-9B7D-E542-803C-0B4090BCA412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E479A-C5CC-5D44-A6FE-290405BE3793}">
      <dsp:nvSpPr>
        <dsp:cNvPr id="0" name=""/>
        <dsp:cNvSpPr/>
      </dsp:nvSpPr>
      <dsp:spPr>
        <a:xfrm>
          <a:off x="1984506" y="538077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47D0A-B1FB-0B48-A532-ECF69867DCE2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385569" y="2030903"/>
        <a:ext cx="1356860" cy="1356860"/>
      </dsp:txXfrm>
    </dsp:sp>
    <dsp:sp modelId="{64BB572B-EA5E-054F-9B9D-08F3654F2757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Self efficacy in condom use  negotiation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589098" y="199168"/>
        <a:ext cx="949803" cy="949803"/>
      </dsp:txXfrm>
    </dsp:sp>
    <dsp:sp modelId="{ACDEB53B-0EEF-8E45-852A-39ED2EE820D0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Consistent condom use behaviour 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5624361" y="2234431"/>
        <a:ext cx="949803" cy="949803"/>
      </dsp:txXfrm>
    </dsp:sp>
    <dsp:sp modelId="{37F03BF5-4EB5-7341-95BA-9130F079D66F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Consistent  condom use  regulations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589098" y="4269695"/>
        <a:ext cx="949803" cy="949803"/>
      </dsp:txXfrm>
    </dsp:sp>
    <dsp:sp modelId="{B020570D-FE5F-5940-8C74-7BB204F7A660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Support to new entrants/ young FSWs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3F625-4AF5-8743-BB2E-A337A1628BDD}">
      <dsp:nvSpPr>
        <dsp:cNvPr id="0" name=""/>
        <dsp:cNvSpPr/>
      </dsp:nvSpPr>
      <dsp:spPr>
        <a:xfrm>
          <a:off x="2648609" y="2193131"/>
          <a:ext cx="2680493" cy="2680493"/>
        </a:xfrm>
        <a:prstGeom prst="gear9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Intervention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   </a:t>
          </a:r>
          <a:endParaRPr lang="en-US" sz="1400" kern="1200" dirty="0"/>
        </a:p>
      </dsp:txBody>
      <dsp:txXfrm>
        <a:off x="3187507" y="2821024"/>
        <a:ext cx="1602697" cy="1377828"/>
      </dsp:txXfrm>
    </dsp:sp>
    <dsp:sp modelId="{4035B924-8D9B-694C-ACEB-8FB03E77F4E2}">
      <dsp:nvSpPr>
        <dsp:cNvPr id="0" name=""/>
        <dsp:cNvSpPr/>
      </dsp:nvSpPr>
      <dsp:spPr>
        <a:xfrm>
          <a:off x="1089049" y="1559560"/>
          <a:ext cx="1949450" cy="1949450"/>
        </a:xfrm>
        <a:prstGeom prst="gear6">
          <a:avLst/>
        </a:prstGeom>
        <a:gradFill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Workshops with experts, FSWs and BL</a:t>
          </a:r>
          <a:endParaRPr lang="en-US" sz="1400" kern="1200" dirty="0"/>
        </a:p>
      </dsp:txBody>
      <dsp:txXfrm>
        <a:off x="1579829" y="2053306"/>
        <a:ext cx="967890" cy="961958"/>
      </dsp:txXfrm>
    </dsp:sp>
    <dsp:sp modelId="{A80E3CE0-0D19-644D-BECC-BD6382869340}">
      <dsp:nvSpPr>
        <dsp:cNvPr id="0" name=""/>
        <dsp:cNvSpPr/>
      </dsp:nvSpPr>
      <dsp:spPr>
        <a:xfrm rot="20700000">
          <a:off x="2110737" y="214638"/>
          <a:ext cx="1910063" cy="1910063"/>
        </a:xfrm>
        <a:prstGeom prst="gear6">
          <a:avLst/>
        </a:prstGeom>
        <a:gradFill rotWithShape="0">
          <a:gsLst>
            <a:gs pos="0">
              <a:srgbClr val="C000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 of brothel leaders  </a:t>
          </a:r>
          <a:endParaRPr lang="en-US" sz="1400" kern="1200" dirty="0"/>
        </a:p>
      </dsp:txBody>
      <dsp:txXfrm rot="-20700000">
        <a:off x="2529669" y="633571"/>
        <a:ext cx="1072197" cy="1072197"/>
      </dsp:txXfrm>
    </dsp:sp>
    <dsp:sp modelId="{F1C2408D-F461-DF47-9EFC-174A5CAC2F46}">
      <dsp:nvSpPr>
        <dsp:cNvPr id="0" name=""/>
        <dsp:cNvSpPr/>
      </dsp:nvSpPr>
      <dsp:spPr>
        <a:xfrm>
          <a:off x="4078813" y="428397"/>
          <a:ext cx="1705768" cy="1023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smtClean="0"/>
            <a:t>Ethical approval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 smtClean="0"/>
            <a:t>NHREC/10/15/2014a-026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4108789" y="458373"/>
        <a:ext cx="1645816" cy="963509"/>
      </dsp:txXfrm>
    </dsp:sp>
    <dsp:sp modelId="{F22FAC98-5E2E-5949-9930-1EBEDF94DFAC}">
      <dsp:nvSpPr>
        <dsp:cNvPr id="0" name=""/>
        <dsp:cNvSpPr/>
      </dsp:nvSpPr>
      <dsp:spPr>
        <a:xfrm>
          <a:off x="2450025" y="1784354"/>
          <a:ext cx="3431032" cy="3431032"/>
        </a:xfrm>
        <a:prstGeom prst="circularArrow">
          <a:avLst>
            <a:gd name="adj1" fmla="val 4688"/>
            <a:gd name="adj2" fmla="val 299029"/>
            <a:gd name="adj3" fmla="val 2530303"/>
            <a:gd name="adj4" fmla="val 1583115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FBA25-5289-6A48-90C4-B5B13784B8A1}">
      <dsp:nvSpPr>
        <dsp:cNvPr id="0" name=""/>
        <dsp:cNvSpPr/>
      </dsp:nvSpPr>
      <dsp:spPr>
        <a:xfrm>
          <a:off x="743805" y="1125305"/>
          <a:ext cx="2492859" cy="24928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90EA6-E80A-D947-AD93-3E1E66057E42}">
      <dsp:nvSpPr>
        <dsp:cNvPr id="0" name=""/>
        <dsp:cNvSpPr/>
      </dsp:nvSpPr>
      <dsp:spPr>
        <a:xfrm>
          <a:off x="1739123" y="-206652"/>
          <a:ext cx="2687804" cy="26878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0BCC-2DB3-B04D-9E70-2E1E2210284E}">
      <dsp:nvSpPr>
        <dsp:cNvPr id="0" name=""/>
        <dsp:cNvSpPr/>
      </dsp:nvSpPr>
      <dsp:spPr>
        <a:xfrm>
          <a:off x="4112945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smtClean="0"/>
            <a:t>Peer mediated Risk Reduction (RR) messages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smtClean="0"/>
            <a:t>Consistent condom use messages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smtClean="0"/>
            <a:t>Condom demonstration by peers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smtClean="0"/>
            <a:t>Free male and female condom distribution  </a:t>
          </a:r>
          <a:endParaRPr lang="en-US" sz="1900" kern="1200" dirty="0"/>
        </a:p>
      </dsp:txBody>
      <dsp:txXfrm>
        <a:off x="4112945" y="259476"/>
        <a:ext cx="5532525" cy="1553669"/>
      </dsp:txXfrm>
    </dsp:sp>
    <dsp:sp modelId="{0C11E35D-459B-DB47-AC99-CADF13B7CCB7}">
      <dsp:nvSpPr>
        <dsp:cNvPr id="0" name=""/>
        <dsp:cNvSpPr/>
      </dsp:nvSpPr>
      <dsp:spPr>
        <a:xfrm>
          <a:off x="93294" y="215559"/>
          <a:ext cx="4019651" cy="1686083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Standard Intervention </a:t>
          </a:r>
          <a:endParaRPr lang="en-US" sz="4700" kern="1200" dirty="0"/>
        </a:p>
      </dsp:txBody>
      <dsp:txXfrm>
        <a:off x="175602" y="297867"/>
        <a:ext cx="3855035" cy="1521467"/>
      </dsp:txXfrm>
    </dsp:sp>
    <dsp:sp modelId="{B5A9D008-2D00-F54E-8F7E-1C85A88AEBA4}">
      <dsp:nvSpPr>
        <dsp:cNvPr id="0" name=""/>
        <dsp:cNvSpPr/>
      </dsp:nvSpPr>
      <dsp:spPr>
        <a:xfrm>
          <a:off x="4090631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smtClean="0"/>
            <a:t>Standard intervention +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smtClean="0"/>
            <a:t>Brothel leadership  facilitation of condom use messages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smtClean="0"/>
            <a:t>Condom use Regulations 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smtClean="0"/>
            <a:t>Support to new entrants and young FSWs </a:t>
          </a:r>
          <a:endParaRPr lang="en-US" sz="1900" b="0" kern="1200" dirty="0"/>
        </a:p>
      </dsp:txBody>
      <dsp:txXfrm>
        <a:off x="4090631" y="2538191"/>
        <a:ext cx="5532525" cy="1553669"/>
      </dsp:txXfrm>
    </dsp:sp>
    <dsp:sp modelId="{239A4887-5D2F-104C-B799-1D7791C9D462}">
      <dsp:nvSpPr>
        <dsp:cNvPr id="0" name=""/>
        <dsp:cNvSpPr/>
      </dsp:nvSpPr>
      <dsp:spPr>
        <a:xfrm>
          <a:off x="115608" y="2456955"/>
          <a:ext cx="3975022" cy="171614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Experimental Intervention </a:t>
          </a:r>
          <a:endParaRPr lang="en-US" sz="4700" kern="1200" dirty="0"/>
        </a:p>
      </dsp:txBody>
      <dsp:txXfrm>
        <a:off x="199383" y="2540730"/>
        <a:ext cx="3807472" cy="1548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6F2D-6B2D-5D40-9F0C-99C30DA951C8}">
      <dsp:nvSpPr>
        <dsp:cNvPr id="0" name=""/>
        <dsp:cNvSpPr/>
      </dsp:nvSpPr>
      <dsp:spPr>
        <a:xfrm>
          <a:off x="2277" y="1180083"/>
          <a:ext cx="1991171" cy="19911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5400" rIns="10958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Total Sample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243 FSWs</a:t>
          </a:r>
          <a:endParaRPr lang="en-US" sz="2000" b="1" kern="1200" dirty="0"/>
        </a:p>
      </dsp:txBody>
      <dsp:txXfrm>
        <a:off x="293877" y="1471683"/>
        <a:ext cx="1407971" cy="1407971"/>
      </dsp:txXfrm>
    </dsp:sp>
    <dsp:sp modelId="{7E45430C-2CD3-E644-91A7-D7B97FB54EC5}">
      <dsp:nvSpPr>
        <dsp:cNvPr id="0" name=""/>
        <dsp:cNvSpPr/>
      </dsp:nvSpPr>
      <dsp:spPr>
        <a:xfrm>
          <a:off x="1595214" y="1180083"/>
          <a:ext cx="1991171" cy="1991171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5400" rIns="10958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66 FSWs </a:t>
          </a:r>
          <a:endParaRPr lang="en-US" sz="2000" kern="1200" dirty="0"/>
        </a:p>
      </dsp:txBody>
      <dsp:txXfrm>
        <a:off x="1886814" y="1471683"/>
        <a:ext cx="1407971" cy="1407971"/>
      </dsp:txXfrm>
    </dsp:sp>
    <dsp:sp modelId="{EF33806A-B93B-6D4F-9C59-F965194F3D87}">
      <dsp:nvSpPr>
        <dsp:cNvPr id="0" name=""/>
        <dsp:cNvSpPr/>
      </dsp:nvSpPr>
      <dsp:spPr>
        <a:xfrm>
          <a:off x="3188151" y="1180083"/>
          <a:ext cx="1991171" cy="1991171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5400" rIns="10958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177 FSWs</a:t>
          </a:r>
          <a:endParaRPr lang="en-US" sz="2000" kern="1200" dirty="0"/>
        </a:p>
      </dsp:txBody>
      <dsp:txXfrm>
        <a:off x="3479751" y="1471683"/>
        <a:ext cx="1407971" cy="140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E917-0725-364D-B9F7-5934A3696D8D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D54B-D3C9-0148-AACA-59EC2507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034F-EAD3-4CA0-A4CF-4BCCA26E075C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246-CF97-40BE-A7E8-C55186EB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1620"/>
            <a:ext cx="9144000" cy="1792884"/>
          </a:xfrm>
        </p:spPr>
        <p:txBody>
          <a:bodyPr>
            <a:noAutofit/>
          </a:bodyPr>
          <a:lstStyle/>
          <a:p>
            <a:r>
              <a:rPr lang="en-US" sz="4000" b="1" dirty="0"/>
              <a:t>Role of Gatekeepers as Influencers of Consistent Condom Use in Brothels: A Pilot Study from Abuja, </a:t>
            </a:r>
            <a:r>
              <a:rPr lang="en-US" sz="4000" b="1" dirty="0" smtClean="0"/>
              <a:t>Nigeria</a:t>
            </a:r>
            <a:br>
              <a:rPr lang="en-US" sz="4000" b="1" dirty="0" smtClean="0"/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Okafor U.O</a:t>
            </a:r>
            <a:r>
              <a:rPr lang="en-US" sz="2400" b="1" dirty="0"/>
              <a:t>, </a:t>
            </a:r>
            <a:r>
              <a:rPr lang="en-US" sz="2400" dirty="0"/>
              <a:t>Crutzen R., Van den Borne 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98" y="5918626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r>
              <a:rPr lang="en-US" dirty="0" smtClean="0"/>
              <a:t>: Condom </a:t>
            </a:r>
            <a:r>
              <a:rPr lang="en-US" dirty="0"/>
              <a:t>use outcomes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5013646"/>
              </p:ext>
            </p:extLst>
          </p:nvPr>
        </p:nvGraphicFramePr>
        <p:xfrm>
          <a:off x="838200" y="183677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8371307"/>
              </p:ext>
            </p:extLst>
          </p:nvPr>
        </p:nvGraphicFramePr>
        <p:xfrm>
          <a:off x="6473283" y="1870229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5883" y="2297151"/>
            <a:ext cx="103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P=0.68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</a:t>
            </a:r>
            <a:r>
              <a:rPr lang="en-US" dirty="0"/>
              <a:t> Condom use outcomes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7203297"/>
              </p:ext>
            </p:extLst>
          </p:nvPr>
        </p:nvGraphicFramePr>
        <p:xfrm>
          <a:off x="838199" y="1712990"/>
          <a:ext cx="6153615" cy="472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3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Limitations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Not generalizable to </a:t>
            </a:r>
            <a:r>
              <a:rPr lang="en-GB" sz="3600" dirty="0"/>
              <a:t>other sex work </a:t>
            </a:r>
            <a:r>
              <a:rPr lang="en-GB" sz="3600" dirty="0" smtClean="0"/>
              <a:t>settings &amp; locations</a:t>
            </a:r>
          </a:p>
          <a:p>
            <a:r>
              <a:rPr lang="en-GB" sz="3600" dirty="0" smtClean="0"/>
              <a:t>Social desirability bias due to self reporting </a:t>
            </a:r>
          </a:p>
          <a:p>
            <a:r>
              <a:rPr lang="en-GB" sz="3600" dirty="0"/>
              <a:t>H</a:t>
            </a:r>
            <a:r>
              <a:rPr lang="en-GB" sz="3600" dirty="0" smtClean="0"/>
              <a:t>igh </a:t>
            </a:r>
            <a:r>
              <a:rPr lang="en-GB" sz="3600" dirty="0"/>
              <a:t>attrition rate </a:t>
            </a:r>
            <a:r>
              <a:rPr lang="en-GB" sz="3600" dirty="0" smtClean="0"/>
              <a:t>and </a:t>
            </a:r>
            <a:r>
              <a:rPr lang="en-GB" sz="3600" dirty="0"/>
              <a:t>varied </a:t>
            </a:r>
            <a:r>
              <a:rPr lang="en-GB" sz="3600" dirty="0" smtClean="0"/>
              <a:t>no. </a:t>
            </a:r>
            <a:r>
              <a:rPr lang="en-GB" sz="3600" dirty="0"/>
              <a:t>of FSWs </a:t>
            </a:r>
            <a:r>
              <a:rPr lang="en-GB" sz="3600" dirty="0" smtClean="0"/>
              <a:t>in brothels limits representativeness &amp; outcome measures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474"/>
            <a:ext cx="10515600" cy="4351338"/>
          </a:xfrm>
          <a:noFill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Potential positive </a:t>
            </a:r>
            <a:r>
              <a:rPr lang="en-US" dirty="0"/>
              <a:t>influence </a:t>
            </a:r>
            <a:r>
              <a:rPr lang="en-US" dirty="0" smtClean="0"/>
              <a:t> exerted by the inclusion of brothel leaders</a:t>
            </a:r>
          </a:p>
          <a:p>
            <a:r>
              <a:rPr lang="en-US" dirty="0" smtClean="0"/>
              <a:t>Future FSW HIV </a:t>
            </a:r>
            <a:r>
              <a:rPr lang="en-US" dirty="0"/>
              <a:t>Prevention </a:t>
            </a:r>
            <a:r>
              <a:rPr lang="en-US" dirty="0" smtClean="0"/>
              <a:t>interventions should consider gatekeeper inclusion</a:t>
            </a:r>
            <a:endParaRPr lang="en-US" dirty="0"/>
          </a:p>
          <a:p>
            <a:r>
              <a:rPr lang="en-US" dirty="0" smtClean="0"/>
              <a:t>Integration of this approach with  </a:t>
            </a:r>
            <a:r>
              <a:rPr lang="en-US" dirty="0"/>
              <a:t>existing </a:t>
            </a:r>
            <a:r>
              <a:rPr lang="en-US" dirty="0" smtClean="0"/>
              <a:t>peer-led prevention activities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We thank the Dutch Ministry of Foreign Affairs for funding this research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USAID SHiPs for MARPs project team at SFH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Participating Brothel Leaders &amp; FSWs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Study team   </a:t>
            </a:r>
          </a:p>
        </p:txBody>
      </p:sp>
      <p:sp>
        <p:nvSpPr>
          <p:cNvPr id="4" name="AutoShape 2" descr=" logo handtekening 2017 (2)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2028963" y="2953267"/>
            <a:ext cx="8134085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LISTENING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6" y="1853761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sz="4400" dirty="0" smtClean="0"/>
              <a:t>Background </a:t>
            </a:r>
          </a:p>
          <a:p>
            <a:r>
              <a:rPr lang="en-US" sz="4400" dirty="0" smtClean="0"/>
              <a:t>Objectives</a:t>
            </a:r>
          </a:p>
          <a:p>
            <a:r>
              <a:rPr lang="en-US" sz="4400" dirty="0" smtClean="0"/>
              <a:t>Methodology</a:t>
            </a:r>
            <a:endParaRPr lang="en-US" sz="4400" dirty="0"/>
          </a:p>
          <a:p>
            <a:r>
              <a:rPr lang="en-US" sz="4400" dirty="0" smtClean="0"/>
              <a:t>Result</a:t>
            </a:r>
            <a:endParaRPr lang="en-US" sz="4400" dirty="0"/>
          </a:p>
          <a:p>
            <a:r>
              <a:rPr lang="en-US" sz="4400" dirty="0"/>
              <a:t>Conclusion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Background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Female sex workers (FSWs) are at significant risk of HIV</a:t>
            </a:r>
            <a:r>
              <a:rPr lang="en-GB" sz="3600" dirty="0" smtClean="0"/>
              <a:t>  -</a:t>
            </a:r>
            <a:r>
              <a:rPr lang="en-GB" sz="3600" dirty="0" smtClean="0">
                <a:solidFill>
                  <a:schemeClr val="accent1"/>
                </a:solidFill>
              </a:rPr>
              <a:t>19.4% prevalence BB FSW</a:t>
            </a:r>
          </a:p>
          <a:p>
            <a:r>
              <a:rPr lang="en-GB" sz="3600" dirty="0" smtClean="0"/>
              <a:t>Consistent and correct use of Condoms is effective in reducing sexual transmission of HIV</a:t>
            </a:r>
          </a:p>
          <a:p>
            <a:r>
              <a:rPr lang="en-GB" sz="3600" dirty="0" smtClean="0"/>
              <a:t>Conducive environment &amp;  support from gatekeepers can improve consistent condom use behaviours </a:t>
            </a:r>
            <a:r>
              <a:rPr lang="en-US" sz="3600" dirty="0" smtClean="0"/>
              <a:t>&amp; other social vulnerabilities</a:t>
            </a:r>
            <a:endParaRPr lang="en-GB" sz="3600" dirty="0" smtClean="0"/>
          </a:p>
          <a:p>
            <a:r>
              <a:rPr lang="en-US" sz="3600" dirty="0" smtClean="0"/>
              <a:t>Gate keepers within the FSW immediate environment-</a:t>
            </a:r>
            <a:r>
              <a:rPr lang="en-US" sz="3600" i="1" dirty="0" smtClean="0"/>
              <a:t>brothel owners, managers, chairladies/madams </a:t>
            </a:r>
          </a:p>
          <a:p>
            <a:endParaRPr lang="en-GB" sz="2800" dirty="0" smtClean="0"/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413058353"/>
              </p:ext>
            </p:extLst>
          </p:nvPr>
        </p:nvGraphicFramePr>
        <p:xfrm>
          <a:off x="1736578" y="7900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44283" y="1717288"/>
            <a:ext cx="231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Brothel leader influence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9805" y="4471639"/>
            <a:ext cx="191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Brothel leader influence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5268" y="1550020"/>
            <a:ext cx="181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Brothel leader influence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33493" y="4572000"/>
            <a:ext cx="171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Brothel leader influence </a:t>
            </a:r>
          </a:p>
          <a:p>
            <a:endParaRPr lang="en-US" dirty="0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716169" y="7285367"/>
            <a:ext cx="2592387" cy="2644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rgbClr val="D8D8D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Self efficacy in condom use </a:t>
            </a:r>
            <a:endParaRPr lang="en-US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4868569" y="7437767"/>
            <a:ext cx="2592387" cy="2644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rgbClr val="D8D8D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Self efficacy in condom use </a:t>
            </a:r>
            <a:endParaRPr lang="en-US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780586"/>
            <a:ext cx="3932237" cy="830766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11352"/>
            <a:ext cx="4731018" cy="4257636"/>
          </a:xfrm>
          <a:noFill/>
        </p:spPr>
        <p:txBody>
          <a:bodyPr>
            <a:norm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4400" dirty="0" smtClean="0"/>
              <a:t>Assess Intervention  feasibility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4400" dirty="0" smtClean="0"/>
              <a:t>Assess initial condom use outcomes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015025"/>
              </p:ext>
            </p:extLst>
          </p:nvPr>
        </p:nvGraphicFramePr>
        <p:xfrm>
          <a:off x="5570806" y="1015560"/>
          <a:ext cx="578458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Intervention content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81156"/>
              </p:ext>
            </p:extLst>
          </p:nvPr>
        </p:nvGraphicFramePr>
        <p:xfrm>
          <a:off x="838200" y="17693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0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Cluster randomized pilot study</a:t>
            </a:r>
          </a:p>
          <a:p>
            <a:r>
              <a:rPr lang="en-US" dirty="0" smtClean="0"/>
              <a:t>12 brothels selected ( 2 dropped Out)</a:t>
            </a:r>
          </a:p>
          <a:p>
            <a:r>
              <a:rPr lang="en-US" dirty="0" smtClean="0"/>
              <a:t>10 brothels randomized into -: </a:t>
            </a:r>
          </a:p>
          <a:p>
            <a:r>
              <a:rPr lang="en-US" dirty="0"/>
              <a:t>C</a:t>
            </a:r>
            <a:r>
              <a:rPr lang="en-US" dirty="0" smtClean="0"/>
              <a:t>ontrol: n=5</a:t>
            </a:r>
          </a:p>
          <a:p>
            <a:r>
              <a:rPr lang="en-US" dirty="0"/>
              <a:t>A</a:t>
            </a:r>
            <a:r>
              <a:rPr lang="en-US" dirty="0" smtClean="0"/>
              <a:t>nd experimental: n=5</a:t>
            </a:r>
          </a:p>
          <a:p>
            <a:r>
              <a:rPr lang="en-US" dirty="0" smtClean="0"/>
              <a:t>Intervention duration: 4 months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34634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95963"/>
            <a:ext cx="2882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Baseline Characteristics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21349"/>
              </p:ext>
            </p:extLst>
          </p:nvPr>
        </p:nvGraphicFramePr>
        <p:xfrm>
          <a:off x="838200" y="1461545"/>
          <a:ext cx="9787759" cy="473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765"/>
                <a:gridCol w="1549923"/>
                <a:gridCol w="1633101"/>
                <a:gridCol w="1735021"/>
                <a:gridCol w="1849949"/>
              </a:tblGrid>
              <a:tr h="93734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Experiment 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P- Value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461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Mean</a:t>
                      </a:r>
                      <a:r>
                        <a:rPr lang="en-US" sz="2300" baseline="0" dirty="0" smtClean="0"/>
                        <a:t> Age of FSWs </a:t>
                      </a:r>
                    </a:p>
                    <a:p>
                      <a:r>
                        <a:rPr lang="en-US" sz="2300" i="1" baseline="0" dirty="0" smtClean="0"/>
                        <a:t>n=239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28(SD=5.4)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28(SD=4.9)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29(SD=5.8)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0.768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26634">
                <a:tc>
                  <a:txBody>
                    <a:bodyPr/>
                    <a:lstStyle/>
                    <a:p>
                      <a:r>
                        <a:rPr lang="en-US" sz="2300" i="0" baseline="0" dirty="0" smtClean="0"/>
                        <a:t>Secondary education &amp; above</a:t>
                      </a:r>
                    </a:p>
                    <a:p>
                      <a:r>
                        <a:rPr lang="en-US" sz="2300" i="0" baseline="0" dirty="0" smtClean="0"/>
                        <a:t> n=240</a:t>
                      </a:r>
                      <a:endParaRPr lang="en-US" sz="2300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92(38%)</a:t>
                      </a:r>
                    </a:p>
                    <a:p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30(47%)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62(35%)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0.101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6979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Married</a:t>
                      </a:r>
                      <a:endParaRPr lang="en-US" sz="2300" baseline="0" dirty="0" smtClean="0"/>
                    </a:p>
                    <a:p>
                      <a:r>
                        <a:rPr lang="en-US" sz="2300" baseline="0" dirty="0" smtClean="0"/>
                        <a:t>n=243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44(18%)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19(29%)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25(14%)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0.008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5576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Knowledge of HIV &amp;</a:t>
                      </a:r>
                      <a:r>
                        <a:rPr lang="en-US" sz="2300" baseline="0" dirty="0" smtClean="0"/>
                        <a:t> related </a:t>
                      </a:r>
                      <a:r>
                        <a:rPr lang="en-US" sz="2300" dirty="0" smtClean="0"/>
                        <a:t>risks  n=226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42(19%)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8(12%)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34(21%)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0.123</a:t>
                      </a:r>
                      <a:endParaRPr lang="en-US" sz="2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Feasibility Outcomes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10 out of 12 brothels recruited</a:t>
            </a:r>
          </a:p>
          <a:p>
            <a:r>
              <a:rPr lang="en-US" dirty="0" smtClean="0"/>
              <a:t>Mean sessions attended 4.4 (SD=2)</a:t>
            </a:r>
          </a:p>
          <a:p>
            <a:r>
              <a:rPr lang="en-US" dirty="0" smtClean="0"/>
              <a:t>86 FSWs attended 6 sessions and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449</Words>
  <Application>Microsoft Macintosh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Role of Gatekeepers as Influencers of Consistent Condom Use in Brothels: A Pilot Study from Abuja, Nigeria Okafor U.O, Crutzen R., Van den Borne B.</vt:lpstr>
      <vt:lpstr>Presentation Outline </vt:lpstr>
      <vt:lpstr>Background </vt:lpstr>
      <vt:lpstr>PowerPoint Presentation</vt:lpstr>
      <vt:lpstr> Objectives</vt:lpstr>
      <vt:lpstr>Intervention content </vt:lpstr>
      <vt:lpstr>Methodology</vt:lpstr>
      <vt:lpstr>Baseline Characteristics</vt:lpstr>
      <vt:lpstr>Feasibility Outcomes </vt:lpstr>
      <vt:lpstr>Results: Condom use outcomes </vt:lpstr>
      <vt:lpstr>Results: Condom use outcomes </vt:lpstr>
      <vt:lpstr>Study Limitations </vt:lpstr>
      <vt:lpstr>Conclusion </vt:lpstr>
      <vt:lpstr>Acknowledgement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 STAFF3</dc:creator>
  <cp:lastModifiedBy>UCHENNA OKAFOR</cp:lastModifiedBy>
  <cp:revision>40</cp:revision>
  <dcterms:created xsi:type="dcterms:W3CDTF">2017-09-28T15:10:31Z</dcterms:created>
  <dcterms:modified xsi:type="dcterms:W3CDTF">2017-12-08T15:33:47Z</dcterms:modified>
</cp:coreProperties>
</file>