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 id="2147483739" r:id="rId2"/>
    <p:sldMasterId id="2147483702" r:id="rId3"/>
    <p:sldMasterId id="2147483727" r:id="rId4"/>
    <p:sldMasterId id="2147483715" r:id="rId5"/>
  </p:sldMasterIdLst>
  <p:notesMasterIdLst>
    <p:notesMasterId r:id="rId17"/>
  </p:notesMasterIdLst>
  <p:handoutMasterIdLst>
    <p:handoutMasterId r:id="rId18"/>
  </p:handoutMasterIdLst>
  <p:sldIdLst>
    <p:sldId id="1014" r:id="rId6"/>
    <p:sldId id="1015" r:id="rId7"/>
    <p:sldId id="1018" r:id="rId8"/>
    <p:sldId id="1019" r:id="rId9"/>
    <p:sldId id="1016" r:id="rId10"/>
    <p:sldId id="1012" r:id="rId11"/>
    <p:sldId id="988" r:id="rId12"/>
    <p:sldId id="987" r:id="rId13"/>
    <p:sldId id="991" r:id="rId14"/>
    <p:sldId id="994" r:id="rId15"/>
    <p:sldId id="993" r:id="rId16"/>
  </p:sldIdLst>
  <p:sldSz cx="9144000" cy="6858000" type="screen4x3"/>
  <p:notesSz cx="6797675" cy="9926638"/>
  <p:custDataLst>
    <p:tags r:id="rId19"/>
  </p:custDataLst>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026">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lorence DAUNIS" initials="FD" lastIdx="7" clrIdx="0"/>
  <p:cmAuthor id="1" name="Utilisateur" initials="U" lastIdx="3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42B946"/>
    <a:srgbClr val="25FF40"/>
    <a:srgbClr val="CCFF66"/>
    <a:srgbClr val="333399"/>
    <a:srgbClr val="E7FB2B"/>
    <a:srgbClr val="000000"/>
    <a:srgbClr val="F2FD8D"/>
    <a:srgbClr val="FF99FF"/>
    <a:srgbClr val="FF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34" autoAdjust="0"/>
    <p:restoredTop sz="94532" autoAdjust="0"/>
  </p:normalViewPr>
  <p:slideViewPr>
    <p:cSldViewPr snapToGrid="0" snapToObjects="1">
      <p:cViewPr varScale="1">
        <p:scale>
          <a:sx n="70" d="100"/>
          <a:sy n="70" d="100"/>
        </p:scale>
        <p:origin x="1242" y="72"/>
      </p:cViewPr>
      <p:guideLst>
        <p:guide orient="horz" pos="1026"/>
        <p:guide pos="2880"/>
      </p:guideLst>
    </p:cSldViewPr>
  </p:slideViewPr>
  <p:outlineViewPr>
    <p:cViewPr>
      <p:scale>
        <a:sx n="33" d="100"/>
        <a:sy n="33" d="100"/>
      </p:scale>
      <p:origin x="0" y="21648"/>
    </p:cViewPr>
  </p:outlineViewPr>
  <p:notesTextViewPr>
    <p:cViewPr>
      <p:scale>
        <a:sx n="100" d="100"/>
        <a:sy n="100" d="100"/>
      </p:scale>
      <p:origin x="0" y="0"/>
    </p:cViewPr>
  </p:notesTextViewPr>
  <p:sorterViewPr>
    <p:cViewPr>
      <p:scale>
        <a:sx n="100" d="100"/>
        <a:sy n="100" d="100"/>
      </p:scale>
      <p:origin x="0" y="4992"/>
    </p:cViewPr>
  </p:sorterViewPr>
  <p:notesViewPr>
    <p:cSldViewPr snapToGrid="0" snapToObjects="1">
      <p:cViewPr>
        <p:scale>
          <a:sx n="50" d="100"/>
          <a:sy n="50" d="100"/>
        </p:scale>
        <p:origin x="-1956" y="-144"/>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iagrams/_rels/data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image" Target="../media/image8.jpeg"/></Relationships>
</file>

<file path=ppt/diagrams/_rels/drawing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2.xml><?xml version="1.0" encoding="utf-8"?>
<dgm:dataModel xmlns:dgm="http://schemas.openxmlformats.org/drawingml/2006/diagram" xmlns:a="http://schemas.openxmlformats.org/drawingml/2006/main">
  <dgm:ptLst>
    <dgm:pt modelId="{9063F6E1-AA1B-4B90-AB24-60E173A6A624}"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72C8E3F1-30B0-4B58-9E1A-A4938F76797D}">
      <dgm:prSet phldrT="[Texte]"/>
      <dgm:spPr/>
      <dgm:t>
        <a:bodyPr/>
        <a:lstStyle/>
        <a:p>
          <a:r>
            <a:rPr lang="fr-FR" dirty="0" smtClean="0"/>
            <a:t>ETAPE 1</a:t>
          </a:r>
          <a:endParaRPr lang="fr-FR" dirty="0"/>
        </a:p>
      </dgm:t>
    </dgm:pt>
    <dgm:pt modelId="{EABE7F87-4D8C-4CA3-8BFC-F5714968EF2E}" type="parTrans" cxnId="{CE4E7273-4BEF-4DF5-B1AF-852E4BC9C6EF}">
      <dgm:prSet/>
      <dgm:spPr/>
      <dgm:t>
        <a:bodyPr/>
        <a:lstStyle/>
        <a:p>
          <a:endParaRPr lang="fr-FR"/>
        </a:p>
      </dgm:t>
    </dgm:pt>
    <dgm:pt modelId="{A6D626BB-8643-427E-9ADF-17A69E5FC9F5}" type="sibTrans" cxnId="{CE4E7273-4BEF-4DF5-B1AF-852E4BC9C6EF}">
      <dgm:prSet/>
      <dgm:spPr/>
      <dgm:t>
        <a:bodyPr/>
        <a:lstStyle/>
        <a:p>
          <a:endParaRPr lang="fr-FR"/>
        </a:p>
      </dgm:t>
    </dgm:pt>
    <dgm:pt modelId="{977A2168-B036-4982-84C7-AE7BAD0DC6A3}">
      <dgm:prSet phldrT="[Texte]" custT="1"/>
      <dgm:spPr/>
      <dgm:t>
        <a:bodyPr/>
        <a:lstStyle/>
        <a:p>
          <a:r>
            <a:rPr lang="fr-FR" sz="1600" b="1" dirty="0" smtClean="0"/>
            <a:t>Revue documentaire des lois, politiques, des stratégies, plans, programmes, et directives plus spécifiquement relatifs à la santé génésique, au VIH et à la SSR</a:t>
          </a:r>
        </a:p>
      </dgm:t>
    </dgm:pt>
    <dgm:pt modelId="{226D621E-8213-4C71-9457-AF92E773864F}" type="parTrans" cxnId="{7D8C3EEC-C41D-48A7-8AF8-70F4305EEFC5}">
      <dgm:prSet/>
      <dgm:spPr/>
      <dgm:t>
        <a:bodyPr/>
        <a:lstStyle/>
        <a:p>
          <a:endParaRPr lang="fr-FR"/>
        </a:p>
      </dgm:t>
    </dgm:pt>
    <dgm:pt modelId="{7DCD8DE8-A69C-4717-A6E1-5E1EA50BC6E5}" type="sibTrans" cxnId="{7D8C3EEC-C41D-48A7-8AF8-70F4305EEFC5}">
      <dgm:prSet/>
      <dgm:spPr/>
      <dgm:t>
        <a:bodyPr/>
        <a:lstStyle/>
        <a:p>
          <a:endParaRPr lang="fr-FR"/>
        </a:p>
      </dgm:t>
    </dgm:pt>
    <dgm:pt modelId="{EE8AD0C2-2351-476D-98B6-343A7D1A1765}">
      <dgm:prSet phldrT="[Texte]"/>
      <dgm:spPr/>
      <dgm:t>
        <a:bodyPr/>
        <a:lstStyle/>
        <a:p>
          <a:r>
            <a:rPr lang="fr-FR" dirty="0" smtClean="0"/>
            <a:t>ETAPE 2</a:t>
          </a:r>
          <a:endParaRPr lang="fr-FR" dirty="0"/>
        </a:p>
      </dgm:t>
    </dgm:pt>
    <dgm:pt modelId="{540D79D9-6777-40BA-B03A-8DC1A917344D}" type="parTrans" cxnId="{B48FF9E1-767C-4671-B42B-F73269A52E69}">
      <dgm:prSet/>
      <dgm:spPr/>
      <dgm:t>
        <a:bodyPr/>
        <a:lstStyle/>
        <a:p>
          <a:endParaRPr lang="fr-FR"/>
        </a:p>
      </dgm:t>
    </dgm:pt>
    <dgm:pt modelId="{ACC2CE76-9929-4C0B-9EEC-A97A3680CDA3}" type="sibTrans" cxnId="{B48FF9E1-767C-4671-B42B-F73269A52E69}">
      <dgm:prSet/>
      <dgm:spPr/>
      <dgm:t>
        <a:bodyPr/>
        <a:lstStyle/>
        <a:p>
          <a:endParaRPr lang="fr-FR"/>
        </a:p>
      </dgm:t>
    </dgm:pt>
    <dgm:pt modelId="{7B7A1790-A615-48B2-869C-A9F3817D16BE}">
      <dgm:prSet phldrT="[Texte]" custT="1"/>
      <dgm:spPr/>
      <dgm:t>
        <a:bodyPr/>
        <a:lstStyle/>
        <a:p>
          <a:r>
            <a:rPr lang="fr-FR" sz="1600" b="1" dirty="0" smtClean="0"/>
            <a:t>Analyse des lois existantes en matière de santé et spécifiquement du VIH, SSR, des politiques nationales de santé et  du respect de la CIDPH </a:t>
          </a:r>
        </a:p>
      </dgm:t>
    </dgm:pt>
    <dgm:pt modelId="{D91B8545-D642-4C76-A847-7FD550694B87}" type="parTrans" cxnId="{AEA252C1-79A3-4F45-AF6E-51A39980CE53}">
      <dgm:prSet/>
      <dgm:spPr/>
      <dgm:t>
        <a:bodyPr/>
        <a:lstStyle/>
        <a:p>
          <a:endParaRPr lang="fr-FR"/>
        </a:p>
      </dgm:t>
    </dgm:pt>
    <dgm:pt modelId="{686FE8A6-CC8A-488E-9059-249501E8FC20}" type="sibTrans" cxnId="{AEA252C1-79A3-4F45-AF6E-51A39980CE53}">
      <dgm:prSet/>
      <dgm:spPr/>
      <dgm:t>
        <a:bodyPr/>
        <a:lstStyle/>
        <a:p>
          <a:endParaRPr lang="fr-FR"/>
        </a:p>
      </dgm:t>
    </dgm:pt>
    <dgm:pt modelId="{0C35D307-C039-4B27-8E9D-2745D40804B5}">
      <dgm:prSet phldrT="[Texte]"/>
      <dgm:spPr/>
      <dgm:t>
        <a:bodyPr/>
        <a:lstStyle/>
        <a:p>
          <a:r>
            <a:rPr lang="fr-FR" dirty="0" smtClean="0"/>
            <a:t>ETAPE 3</a:t>
          </a:r>
          <a:endParaRPr lang="fr-FR" dirty="0"/>
        </a:p>
      </dgm:t>
    </dgm:pt>
    <dgm:pt modelId="{AA2897B0-9493-4238-9FFC-397FD9C0F6C0}" type="parTrans" cxnId="{9DD591C8-C3F4-42FD-90EC-6E1869A650DA}">
      <dgm:prSet/>
      <dgm:spPr/>
      <dgm:t>
        <a:bodyPr/>
        <a:lstStyle/>
        <a:p>
          <a:endParaRPr lang="fr-FR"/>
        </a:p>
      </dgm:t>
    </dgm:pt>
    <dgm:pt modelId="{CFA5E33A-E5ED-4035-A92D-123DD7AFB9DD}" type="sibTrans" cxnId="{9DD591C8-C3F4-42FD-90EC-6E1869A650DA}">
      <dgm:prSet/>
      <dgm:spPr/>
      <dgm:t>
        <a:bodyPr/>
        <a:lstStyle/>
        <a:p>
          <a:endParaRPr lang="fr-FR"/>
        </a:p>
      </dgm:t>
    </dgm:pt>
    <dgm:pt modelId="{148127AF-DB62-4985-9EA2-9DF64CD4D592}">
      <dgm:prSet phldrT="[Texte]" custT="1"/>
      <dgm:spPr/>
      <dgm:t>
        <a:bodyPr/>
        <a:lstStyle/>
        <a:p>
          <a:pPr marL="57150" lvl="1" indent="0" defTabSz="400050">
            <a:lnSpc>
              <a:spcPct val="90000"/>
            </a:lnSpc>
            <a:spcBef>
              <a:spcPct val="0"/>
            </a:spcBef>
            <a:spcAft>
              <a:spcPct val="15000"/>
            </a:spcAft>
            <a:buNone/>
          </a:pPr>
          <a:r>
            <a:rPr lang="fr-FR" sz="1600" b="1" dirty="0" smtClean="0"/>
            <a:t> Rencontres entretiens semi directifs avec des acteurs institutionnels, les parlementaires, ministères, acteurs de la société civile, structures de santé, bénéficiaires directs </a:t>
          </a:r>
          <a:endParaRPr lang="fr-FR" sz="1600" b="1" dirty="0"/>
        </a:p>
      </dgm:t>
    </dgm:pt>
    <dgm:pt modelId="{2E5B1349-F99C-44EF-AD8C-A911B6BA2ADD}" type="parTrans" cxnId="{54F904D7-554F-45DF-84CF-6C0D9453FAB2}">
      <dgm:prSet/>
      <dgm:spPr/>
      <dgm:t>
        <a:bodyPr/>
        <a:lstStyle/>
        <a:p>
          <a:endParaRPr lang="fr-FR"/>
        </a:p>
      </dgm:t>
    </dgm:pt>
    <dgm:pt modelId="{73B0F39E-F1F6-4E6C-9B49-30BD4072BCDA}" type="sibTrans" cxnId="{54F904D7-554F-45DF-84CF-6C0D9453FAB2}">
      <dgm:prSet/>
      <dgm:spPr/>
      <dgm:t>
        <a:bodyPr/>
        <a:lstStyle/>
        <a:p>
          <a:endParaRPr lang="fr-FR"/>
        </a:p>
      </dgm:t>
    </dgm:pt>
    <dgm:pt modelId="{CE01219D-46F2-403A-9831-8EDD56FE6379}" type="pres">
      <dgm:prSet presAssocID="{9063F6E1-AA1B-4B90-AB24-60E173A6A624}" presName="linearFlow" presStyleCnt="0">
        <dgm:presLayoutVars>
          <dgm:dir/>
          <dgm:animLvl val="lvl"/>
          <dgm:resizeHandles val="exact"/>
        </dgm:presLayoutVars>
      </dgm:prSet>
      <dgm:spPr/>
      <dgm:t>
        <a:bodyPr/>
        <a:lstStyle/>
        <a:p>
          <a:endParaRPr lang="fr-FR"/>
        </a:p>
      </dgm:t>
    </dgm:pt>
    <dgm:pt modelId="{D1A9B8F8-D165-4EA3-B75B-5013D4EC4386}" type="pres">
      <dgm:prSet presAssocID="{72C8E3F1-30B0-4B58-9E1A-A4938F76797D}" presName="composite" presStyleCnt="0"/>
      <dgm:spPr/>
    </dgm:pt>
    <dgm:pt modelId="{B17ED956-129D-4E7B-9D69-89A444A63334}" type="pres">
      <dgm:prSet presAssocID="{72C8E3F1-30B0-4B58-9E1A-A4938F76797D}" presName="parentText" presStyleLbl="alignNode1" presStyleIdx="0" presStyleCnt="3">
        <dgm:presLayoutVars>
          <dgm:chMax val="1"/>
          <dgm:bulletEnabled val="1"/>
        </dgm:presLayoutVars>
      </dgm:prSet>
      <dgm:spPr/>
      <dgm:t>
        <a:bodyPr/>
        <a:lstStyle/>
        <a:p>
          <a:endParaRPr lang="fr-FR"/>
        </a:p>
      </dgm:t>
    </dgm:pt>
    <dgm:pt modelId="{DE18AD7F-2A81-4349-89E4-8A173396837E}" type="pres">
      <dgm:prSet presAssocID="{72C8E3F1-30B0-4B58-9E1A-A4938F76797D}" presName="descendantText" presStyleLbl="alignAcc1" presStyleIdx="0" presStyleCnt="3" custScaleY="100000">
        <dgm:presLayoutVars>
          <dgm:bulletEnabled val="1"/>
        </dgm:presLayoutVars>
      </dgm:prSet>
      <dgm:spPr/>
      <dgm:t>
        <a:bodyPr/>
        <a:lstStyle/>
        <a:p>
          <a:endParaRPr lang="fr-FR"/>
        </a:p>
      </dgm:t>
    </dgm:pt>
    <dgm:pt modelId="{20CE7E87-CE54-4BC8-9E04-5459EE5E65C6}" type="pres">
      <dgm:prSet presAssocID="{A6D626BB-8643-427E-9ADF-17A69E5FC9F5}" presName="sp" presStyleCnt="0"/>
      <dgm:spPr/>
    </dgm:pt>
    <dgm:pt modelId="{3187FA22-2283-4A55-ADED-033A7473A887}" type="pres">
      <dgm:prSet presAssocID="{EE8AD0C2-2351-476D-98B6-343A7D1A1765}" presName="composite" presStyleCnt="0"/>
      <dgm:spPr/>
    </dgm:pt>
    <dgm:pt modelId="{D255D883-C133-45F3-9483-B2A258E2D534}" type="pres">
      <dgm:prSet presAssocID="{EE8AD0C2-2351-476D-98B6-343A7D1A1765}" presName="parentText" presStyleLbl="alignNode1" presStyleIdx="1" presStyleCnt="3">
        <dgm:presLayoutVars>
          <dgm:chMax val="1"/>
          <dgm:bulletEnabled val="1"/>
        </dgm:presLayoutVars>
      </dgm:prSet>
      <dgm:spPr/>
      <dgm:t>
        <a:bodyPr/>
        <a:lstStyle/>
        <a:p>
          <a:endParaRPr lang="fr-FR"/>
        </a:p>
      </dgm:t>
    </dgm:pt>
    <dgm:pt modelId="{CA011C3F-5A93-409A-B2AE-D5B833820210}" type="pres">
      <dgm:prSet presAssocID="{EE8AD0C2-2351-476D-98B6-343A7D1A1765}" presName="descendantText" presStyleLbl="alignAcc1" presStyleIdx="1" presStyleCnt="3" custLinFactNeighborX="-143" custLinFactNeighborY="2288">
        <dgm:presLayoutVars>
          <dgm:bulletEnabled val="1"/>
        </dgm:presLayoutVars>
      </dgm:prSet>
      <dgm:spPr/>
      <dgm:t>
        <a:bodyPr/>
        <a:lstStyle/>
        <a:p>
          <a:endParaRPr lang="fr-FR"/>
        </a:p>
      </dgm:t>
    </dgm:pt>
    <dgm:pt modelId="{518A7A22-57DA-474E-BA6B-18FE160992E6}" type="pres">
      <dgm:prSet presAssocID="{ACC2CE76-9929-4C0B-9EEC-A97A3680CDA3}" presName="sp" presStyleCnt="0"/>
      <dgm:spPr/>
    </dgm:pt>
    <dgm:pt modelId="{8F522C6E-1399-46A0-91F6-85C8CA6E2C1E}" type="pres">
      <dgm:prSet presAssocID="{0C35D307-C039-4B27-8E9D-2745D40804B5}" presName="composite" presStyleCnt="0"/>
      <dgm:spPr/>
    </dgm:pt>
    <dgm:pt modelId="{43BF69CF-2432-42FE-90C2-7048A81D84AD}" type="pres">
      <dgm:prSet presAssocID="{0C35D307-C039-4B27-8E9D-2745D40804B5}" presName="parentText" presStyleLbl="alignNode1" presStyleIdx="2" presStyleCnt="3">
        <dgm:presLayoutVars>
          <dgm:chMax val="1"/>
          <dgm:bulletEnabled val="1"/>
        </dgm:presLayoutVars>
      </dgm:prSet>
      <dgm:spPr/>
      <dgm:t>
        <a:bodyPr/>
        <a:lstStyle/>
        <a:p>
          <a:endParaRPr lang="fr-FR"/>
        </a:p>
      </dgm:t>
    </dgm:pt>
    <dgm:pt modelId="{475CB1D6-DBC5-4AFD-BC83-1D9181CCE942}" type="pres">
      <dgm:prSet presAssocID="{0C35D307-C039-4B27-8E9D-2745D40804B5}" presName="descendantText" presStyleLbl="alignAcc1" presStyleIdx="2" presStyleCnt="3">
        <dgm:presLayoutVars>
          <dgm:bulletEnabled val="1"/>
        </dgm:presLayoutVars>
      </dgm:prSet>
      <dgm:spPr/>
      <dgm:t>
        <a:bodyPr/>
        <a:lstStyle/>
        <a:p>
          <a:endParaRPr lang="fr-FR"/>
        </a:p>
      </dgm:t>
    </dgm:pt>
  </dgm:ptLst>
  <dgm:cxnLst>
    <dgm:cxn modelId="{C679A7BD-D992-4244-AD07-598F4577CD74}" type="presOf" srcId="{0C35D307-C039-4B27-8E9D-2745D40804B5}" destId="{43BF69CF-2432-42FE-90C2-7048A81D84AD}" srcOrd="0" destOrd="0" presId="urn:microsoft.com/office/officeart/2005/8/layout/chevron2"/>
    <dgm:cxn modelId="{E04AAD27-1DA0-47D7-A6DE-F5D33AFE0AF7}" type="presOf" srcId="{977A2168-B036-4982-84C7-AE7BAD0DC6A3}" destId="{DE18AD7F-2A81-4349-89E4-8A173396837E}" srcOrd="0" destOrd="0" presId="urn:microsoft.com/office/officeart/2005/8/layout/chevron2"/>
    <dgm:cxn modelId="{F770A30D-FB3E-453E-B893-22E14A5B9A5A}" type="presOf" srcId="{148127AF-DB62-4985-9EA2-9DF64CD4D592}" destId="{475CB1D6-DBC5-4AFD-BC83-1D9181CCE942}" srcOrd="0" destOrd="0" presId="urn:microsoft.com/office/officeart/2005/8/layout/chevron2"/>
    <dgm:cxn modelId="{0DF7EF22-7ABB-4753-876C-FD3A60A63BCF}" type="presOf" srcId="{EE8AD0C2-2351-476D-98B6-343A7D1A1765}" destId="{D255D883-C133-45F3-9483-B2A258E2D534}" srcOrd="0" destOrd="0" presId="urn:microsoft.com/office/officeart/2005/8/layout/chevron2"/>
    <dgm:cxn modelId="{CE4E7273-4BEF-4DF5-B1AF-852E4BC9C6EF}" srcId="{9063F6E1-AA1B-4B90-AB24-60E173A6A624}" destId="{72C8E3F1-30B0-4B58-9E1A-A4938F76797D}" srcOrd="0" destOrd="0" parTransId="{EABE7F87-4D8C-4CA3-8BFC-F5714968EF2E}" sibTransId="{A6D626BB-8643-427E-9ADF-17A69E5FC9F5}"/>
    <dgm:cxn modelId="{197B02F2-83DA-43B3-8A14-4B3F8D4A2DFB}" type="presOf" srcId="{72C8E3F1-30B0-4B58-9E1A-A4938F76797D}" destId="{B17ED956-129D-4E7B-9D69-89A444A63334}" srcOrd="0" destOrd="0" presId="urn:microsoft.com/office/officeart/2005/8/layout/chevron2"/>
    <dgm:cxn modelId="{54F904D7-554F-45DF-84CF-6C0D9453FAB2}" srcId="{0C35D307-C039-4B27-8E9D-2745D40804B5}" destId="{148127AF-DB62-4985-9EA2-9DF64CD4D592}" srcOrd="0" destOrd="0" parTransId="{2E5B1349-F99C-44EF-AD8C-A911B6BA2ADD}" sibTransId="{73B0F39E-F1F6-4E6C-9B49-30BD4072BCDA}"/>
    <dgm:cxn modelId="{AEA252C1-79A3-4F45-AF6E-51A39980CE53}" srcId="{EE8AD0C2-2351-476D-98B6-343A7D1A1765}" destId="{7B7A1790-A615-48B2-869C-A9F3817D16BE}" srcOrd="0" destOrd="0" parTransId="{D91B8545-D642-4C76-A847-7FD550694B87}" sibTransId="{686FE8A6-CC8A-488E-9059-249501E8FC20}"/>
    <dgm:cxn modelId="{7D8C3EEC-C41D-48A7-8AF8-70F4305EEFC5}" srcId="{72C8E3F1-30B0-4B58-9E1A-A4938F76797D}" destId="{977A2168-B036-4982-84C7-AE7BAD0DC6A3}" srcOrd="0" destOrd="0" parTransId="{226D621E-8213-4C71-9457-AF92E773864F}" sibTransId="{7DCD8DE8-A69C-4717-A6E1-5E1EA50BC6E5}"/>
    <dgm:cxn modelId="{B48FF9E1-767C-4671-B42B-F73269A52E69}" srcId="{9063F6E1-AA1B-4B90-AB24-60E173A6A624}" destId="{EE8AD0C2-2351-476D-98B6-343A7D1A1765}" srcOrd="1" destOrd="0" parTransId="{540D79D9-6777-40BA-B03A-8DC1A917344D}" sibTransId="{ACC2CE76-9929-4C0B-9EEC-A97A3680CDA3}"/>
    <dgm:cxn modelId="{F8C2854B-D58E-4DB0-85BD-0E4B6E6D1CFF}" type="presOf" srcId="{7B7A1790-A615-48B2-869C-A9F3817D16BE}" destId="{CA011C3F-5A93-409A-B2AE-D5B833820210}" srcOrd="0" destOrd="0" presId="urn:microsoft.com/office/officeart/2005/8/layout/chevron2"/>
    <dgm:cxn modelId="{9DD591C8-C3F4-42FD-90EC-6E1869A650DA}" srcId="{9063F6E1-AA1B-4B90-AB24-60E173A6A624}" destId="{0C35D307-C039-4B27-8E9D-2745D40804B5}" srcOrd="2" destOrd="0" parTransId="{AA2897B0-9493-4238-9FFC-397FD9C0F6C0}" sibTransId="{CFA5E33A-E5ED-4035-A92D-123DD7AFB9DD}"/>
    <dgm:cxn modelId="{27FB1947-DEFA-4DDD-892E-2ED628F3528E}" type="presOf" srcId="{9063F6E1-AA1B-4B90-AB24-60E173A6A624}" destId="{CE01219D-46F2-403A-9831-8EDD56FE6379}" srcOrd="0" destOrd="0" presId="urn:microsoft.com/office/officeart/2005/8/layout/chevron2"/>
    <dgm:cxn modelId="{8AE2241C-F778-40C1-AFCF-3F5FA3AF4E2C}" type="presParOf" srcId="{CE01219D-46F2-403A-9831-8EDD56FE6379}" destId="{D1A9B8F8-D165-4EA3-B75B-5013D4EC4386}" srcOrd="0" destOrd="0" presId="urn:microsoft.com/office/officeart/2005/8/layout/chevron2"/>
    <dgm:cxn modelId="{0747C633-A8CE-4722-84E7-CC434B7ABD7A}" type="presParOf" srcId="{D1A9B8F8-D165-4EA3-B75B-5013D4EC4386}" destId="{B17ED956-129D-4E7B-9D69-89A444A63334}" srcOrd="0" destOrd="0" presId="urn:microsoft.com/office/officeart/2005/8/layout/chevron2"/>
    <dgm:cxn modelId="{1876726B-44FF-40EB-B2F3-0A1FD7926934}" type="presParOf" srcId="{D1A9B8F8-D165-4EA3-B75B-5013D4EC4386}" destId="{DE18AD7F-2A81-4349-89E4-8A173396837E}" srcOrd="1" destOrd="0" presId="urn:microsoft.com/office/officeart/2005/8/layout/chevron2"/>
    <dgm:cxn modelId="{38FF693D-926B-4C2A-BFFF-4A4505567886}" type="presParOf" srcId="{CE01219D-46F2-403A-9831-8EDD56FE6379}" destId="{20CE7E87-CE54-4BC8-9E04-5459EE5E65C6}" srcOrd="1" destOrd="0" presId="urn:microsoft.com/office/officeart/2005/8/layout/chevron2"/>
    <dgm:cxn modelId="{172F6F70-FABD-426C-82CE-CA78CFF4DD1E}" type="presParOf" srcId="{CE01219D-46F2-403A-9831-8EDD56FE6379}" destId="{3187FA22-2283-4A55-ADED-033A7473A887}" srcOrd="2" destOrd="0" presId="urn:microsoft.com/office/officeart/2005/8/layout/chevron2"/>
    <dgm:cxn modelId="{D9947275-0046-4802-842A-BF708A00EE84}" type="presParOf" srcId="{3187FA22-2283-4A55-ADED-033A7473A887}" destId="{D255D883-C133-45F3-9483-B2A258E2D534}" srcOrd="0" destOrd="0" presId="urn:microsoft.com/office/officeart/2005/8/layout/chevron2"/>
    <dgm:cxn modelId="{69F27CFC-9D0D-4679-94C1-6FBCE46CDD11}" type="presParOf" srcId="{3187FA22-2283-4A55-ADED-033A7473A887}" destId="{CA011C3F-5A93-409A-B2AE-D5B833820210}" srcOrd="1" destOrd="0" presId="urn:microsoft.com/office/officeart/2005/8/layout/chevron2"/>
    <dgm:cxn modelId="{AA7F5409-DECF-4A76-9A3C-8FDF9676C2DB}" type="presParOf" srcId="{CE01219D-46F2-403A-9831-8EDD56FE6379}" destId="{518A7A22-57DA-474E-BA6B-18FE160992E6}" srcOrd="3" destOrd="0" presId="urn:microsoft.com/office/officeart/2005/8/layout/chevron2"/>
    <dgm:cxn modelId="{B3697A11-C358-4268-BF01-E9F35DF6D1F4}" type="presParOf" srcId="{CE01219D-46F2-403A-9831-8EDD56FE6379}" destId="{8F522C6E-1399-46A0-91F6-85C8CA6E2C1E}" srcOrd="4" destOrd="0" presId="urn:microsoft.com/office/officeart/2005/8/layout/chevron2"/>
    <dgm:cxn modelId="{B11AD509-43C5-4100-9251-FD7208B54AAC}" type="presParOf" srcId="{8F522C6E-1399-46A0-91F6-85C8CA6E2C1E}" destId="{43BF69CF-2432-42FE-90C2-7048A81D84AD}" srcOrd="0" destOrd="0" presId="urn:microsoft.com/office/officeart/2005/8/layout/chevron2"/>
    <dgm:cxn modelId="{13DA2895-E7C4-43DF-AE68-0730015A455A}" type="presParOf" srcId="{8F522C6E-1399-46A0-91F6-85C8CA6E2C1E}" destId="{475CB1D6-DBC5-4AFD-BC83-1D9181CCE94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4E272E-1862-4743-AD94-61E4C3ED118C}" type="doc">
      <dgm:prSet loTypeId="urn:microsoft.com/office/officeart/2005/8/layout/vList4" loCatId="picture" qsTypeId="urn:microsoft.com/office/officeart/2005/8/quickstyle/simple1" qsCatId="simple" csTypeId="urn:microsoft.com/office/officeart/2005/8/colors/accent0_2" csCatId="mainScheme" phldr="1"/>
      <dgm:spPr/>
      <dgm:t>
        <a:bodyPr/>
        <a:lstStyle/>
        <a:p>
          <a:endParaRPr lang="fr-FR"/>
        </a:p>
      </dgm:t>
    </dgm:pt>
    <dgm:pt modelId="{6479F1DD-09BE-44C9-8E81-323B20425348}">
      <dgm:prSet phldrT="[Texte]"/>
      <dgm:spPr/>
      <dgm:t>
        <a:bodyPr/>
        <a:lstStyle/>
        <a:p>
          <a:r>
            <a:rPr lang="fr-FR" sz="1300" b="1" dirty="0" smtClean="0"/>
            <a:t>Aux Décideurs </a:t>
          </a:r>
          <a:endParaRPr lang="fr-FR" sz="1300" b="1" dirty="0"/>
        </a:p>
      </dgm:t>
    </dgm:pt>
    <dgm:pt modelId="{68013C2A-E963-4D52-B1B6-AFDDC420B0DD}" type="parTrans" cxnId="{3719D17B-9101-4DF3-9406-173C970C07AD}">
      <dgm:prSet/>
      <dgm:spPr/>
      <dgm:t>
        <a:bodyPr/>
        <a:lstStyle/>
        <a:p>
          <a:endParaRPr lang="fr-FR"/>
        </a:p>
      </dgm:t>
    </dgm:pt>
    <dgm:pt modelId="{19354AEA-66BB-4BA9-BE1B-8BE3698E6993}" type="sibTrans" cxnId="{3719D17B-9101-4DF3-9406-173C970C07AD}">
      <dgm:prSet/>
      <dgm:spPr/>
      <dgm:t>
        <a:bodyPr/>
        <a:lstStyle/>
        <a:p>
          <a:endParaRPr lang="fr-FR"/>
        </a:p>
      </dgm:t>
    </dgm:pt>
    <dgm:pt modelId="{49A29FD3-15D9-4975-85B5-1F93E8977F9F}">
      <dgm:prSet phldrT="[Texte]" custT="1"/>
      <dgm:spPr/>
      <dgm:t>
        <a:bodyPr/>
        <a:lstStyle/>
        <a:p>
          <a:r>
            <a:rPr lang="fr-FR" sz="1200" b="0" dirty="0" smtClean="0"/>
            <a:t>Promouvoir l’implication des OPH</a:t>
          </a:r>
          <a:endParaRPr lang="fr-FR" sz="1200" b="0" dirty="0"/>
        </a:p>
      </dgm:t>
    </dgm:pt>
    <dgm:pt modelId="{E749F855-965C-4461-8CB9-9AD3D4DE536C}" type="parTrans" cxnId="{B86014E7-0D43-4196-BA9B-CD4C6778779B}">
      <dgm:prSet/>
      <dgm:spPr/>
      <dgm:t>
        <a:bodyPr/>
        <a:lstStyle/>
        <a:p>
          <a:endParaRPr lang="fr-FR"/>
        </a:p>
      </dgm:t>
    </dgm:pt>
    <dgm:pt modelId="{A0949865-AF44-476E-9BF8-AB6CD9837B2C}" type="sibTrans" cxnId="{B86014E7-0D43-4196-BA9B-CD4C6778779B}">
      <dgm:prSet/>
      <dgm:spPr/>
      <dgm:t>
        <a:bodyPr/>
        <a:lstStyle/>
        <a:p>
          <a:endParaRPr lang="fr-FR"/>
        </a:p>
      </dgm:t>
    </dgm:pt>
    <dgm:pt modelId="{8373A49F-3906-4831-8B58-1F22ED1542FE}">
      <dgm:prSet phldrT="[Texte]" custT="1"/>
      <dgm:spPr/>
      <dgm:t>
        <a:bodyPr/>
        <a:lstStyle/>
        <a:p>
          <a:r>
            <a:rPr lang="fr-FR" sz="1200" dirty="0" smtClean="0"/>
            <a:t>Appliquer les législations existantes</a:t>
          </a:r>
          <a:endParaRPr lang="fr-FR" sz="1200" dirty="0"/>
        </a:p>
      </dgm:t>
    </dgm:pt>
    <dgm:pt modelId="{CE95C76A-5F3A-49A0-A35D-C09142595ECC}" type="parTrans" cxnId="{7F95E4C2-FAF7-4C2C-86FD-809DA32A92CB}">
      <dgm:prSet/>
      <dgm:spPr/>
      <dgm:t>
        <a:bodyPr/>
        <a:lstStyle/>
        <a:p>
          <a:endParaRPr lang="fr-FR"/>
        </a:p>
      </dgm:t>
    </dgm:pt>
    <dgm:pt modelId="{C67B1748-ED01-4DAD-A646-AEB92797A896}" type="sibTrans" cxnId="{7F95E4C2-FAF7-4C2C-86FD-809DA32A92CB}">
      <dgm:prSet/>
      <dgm:spPr/>
      <dgm:t>
        <a:bodyPr/>
        <a:lstStyle/>
        <a:p>
          <a:endParaRPr lang="fr-FR"/>
        </a:p>
      </dgm:t>
    </dgm:pt>
    <dgm:pt modelId="{5F3D0704-9AC5-42D1-82D1-7DE98EE8E6FF}">
      <dgm:prSet phldrT="[Texte]"/>
      <dgm:spPr/>
      <dgm:t>
        <a:bodyPr/>
        <a:lstStyle/>
        <a:p>
          <a:pPr algn="l"/>
          <a:r>
            <a:rPr lang="fr-FR" sz="1300" b="1" dirty="0" smtClean="0"/>
            <a:t>Aux acteurs du système sanitaire </a:t>
          </a:r>
          <a:endParaRPr lang="fr-FR" sz="1300" b="1" dirty="0"/>
        </a:p>
      </dgm:t>
    </dgm:pt>
    <dgm:pt modelId="{90A7B2AC-F10C-4D0F-9C9B-52601D10FE3F}" type="parTrans" cxnId="{2673B6DC-AB77-4D92-8678-DFE46CE5B83E}">
      <dgm:prSet/>
      <dgm:spPr/>
      <dgm:t>
        <a:bodyPr/>
        <a:lstStyle/>
        <a:p>
          <a:endParaRPr lang="fr-FR"/>
        </a:p>
      </dgm:t>
    </dgm:pt>
    <dgm:pt modelId="{61C52F34-0612-40CB-BA73-88D5EEE3C1CB}" type="sibTrans" cxnId="{2673B6DC-AB77-4D92-8678-DFE46CE5B83E}">
      <dgm:prSet/>
      <dgm:spPr/>
      <dgm:t>
        <a:bodyPr/>
        <a:lstStyle/>
        <a:p>
          <a:endParaRPr lang="fr-FR"/>
        </a:p>
      </dgm:t>
    </dgm:pt>
    <dgm:pt modelId="{5C534652-7D12-4A29-AC24-BCB0EA81EB7F}">
      <dgm:prSet phldrT="[Texte]" custT="1"/>
      <dgm:spPr/>
      <dgm:t>
        <a:bodyPr/>
        <a:lstStyle/>
        <a:p>
          <a:r>
            <a:rPr lang="fr-FR" sz="1300" b="1" dirty="0" smtClean="0"/>
            <a:t>Aux partenaires techniques et Financiers</a:t>
          </a:r>
          <a:endParaRPr lang="fr-FR" sz="1300" b="1" dirty="0"/>
        </a:p>
      </dgm:t>
    </dgm:pt>
    <dgm:pt modelId="{D095CB76-925E-43F1-B9AE-AD899C95EE56}" type="parTrans" cxnId="{6BB14F05-3F1C-4714-9614-E82375D958CA}">
      <dgm:prSet/>
      <dgm:spPr/>
      <dgm:t>
        <a:bodyPr/>
        <a:lstStyle/>
        <a:p>
          <a:endParaRPr lang="fr-FR"/>
        </a:p>
      </dgm:t>
    </dgm:pt>
    <dgm:pt modelId="{385FFC4D-B0FD-4B4F-A82A-520A87A5C0BB}" type="sibTrans" cxnId="{6BB14F05-3F1C-4714-9614-E82375D958CA}">
      <dgm:prSet/>
      <dgm:spPr/>
      <dgm:t>
        <a:bodyPr/>
        <a:lstStyle/>
        <a:p>
          <a:endParaRPr lang="fr-FR"/>
        </a:p>
      </dgm:t>
    </dgm:pt>
    <dgm:pt modelId="{94A1FA69-7BB9-4B83-8830-58ACA7FAF444}">
      <dgm:prSet phldrT="[Texte]"/>
      <dgm:spPr/>
      <dgm:t>
        <a:bodyPr/>
        <a:lstStyle/>
        <a:p>
          <a:r>
            <a:rPr lang="en-GB" sz="1600" dirty="0" smtClean="0">
              <a:solidFill>
                <a:srgbClr val="003366"/>
              </a:solidFill>
            </a:rPr>
            <a:t>Integrer le handicap dans l’ensemble des appels à projet dans le cadre de la lutte contre le VIH et l’accès aux services de SSR</a:t>
          </a:r>
          <a:endParaRPr lang="fr-FR" sz="1600" dirty="0">
            <a:solidFill>
              <a:srgbClr val="003366"/>
            </a:solidFill>
          </a:endParaRPr>
        </a:p>
      </dgm:t>
    </dgm:pt>
    <dgm:pt modelId="{E5B62A86-8A9A-4056-95D3-A8FA61B33C00}" type="parTrans" cxnId="{05BEEDD7-C3C4-4E7D-8865-D45147D80D29}">
      <dgm:prSet/>
      <dgm:spPr/>
      <dgm:t>
        <a:bodyPr/>
        <a:lstStyle/>
        <a:p>
          <a:endParaRPr lang="fr-FR"/>
        </a:p>
      </dgm:t>
    </dgm:pt>
    <dgm:pt modelId="{A5B99BD5-E778-4A23-AAD8-C73124A272BC}" type="sibTrans" cxnId="{05BEEDD7-C3C4-4E7D-8865-D45147D80D29}">
      <dgm:prSet/>
      <dgm:spPr/>
      <dgm:t>
        <a:bodyPr/>
        <a:lstStyle/>
        <a:p>
          <a:endParaRPr lang="fr-FR"/>
        </a:p>
      </dgm:t>
    </dgm:pt>
    <dgm:pt modelId="{CA3D2ED8-2A6F-4242-BA1A-AE7CF45884FC}">
      <dgm:prSet phldrT="[Texte]" custT="1"/>
      <dgm:spPr/>
      <dgm:t>
        <a:bodyPr/>
        <a:lstStyle/>
        <a:p>
          <a:pPr algn="just"/>
          <a:r>
            <a:rPr lang="en-GB" sz="1400" dirty="0" smtClean="0"/>
            <a:t>Renforcer les capacités des prestataires de services</a:t>
          </a:r>
          <a:endParaRPr lang="fr-FR" sz="1400" dirty="0"/>
        </a:p>
      </dgm:t>
    </dgm:pt>
    <dgm:pt modelId="{F133191B-6099-48AE-BDCB-DE374CA8A066}" type="parTrans" cxnId="{461B0E0B-D6D2-4593-A48C-9E4B1BDF5719}">
      <dgm:prSet/>
      <dgm:spPr/>
      <dgm:t>
        <a:bodyPr/>
        <a:lstStyle/>
        <a:p>
          <a:endParaRPr lang="fr-FR"/>
        </a:p>
      </dgm:t>
    </dgm:pt>
    <dgm:pt modelId="{E15BDEC0-5051-48B7-8F9E-6EF769C96F4F}" type="sibTrans" cxnId="{461B0E0B-D6D2-4593-A48C-9E4B1BDF5719}">
      <dgm:prSet/>
      <dgm:spPr/>
      <dgm:t>
        <a:bodyPr/>
        <a:lstStyle/>
        <a:p>
          <a:endParaRPr lang="fr-FR"/>
        </a:p>
      </dgm:t>
    </dgm:pt>
    <dgm:pt modelId="{1537A096-6E53-4EB0-B864-4019EB6090F5}">
      <dgm:prSet phldrT="[Texte]" custT="1"/>
      <dgm:spPr/>
      <dgm:t>
        <a:bodyPr/>
        <a:lstStyle/>
        <a:p>
          <a:r>
            <a:rPr lang="fr-FR" sz="1300" b="1" dirty="0" smtClean="0"/>
            <a:t>Aux OSC</a:t>
          </a:r>
          <a:endParaRPr lang="fr-FR" sz="1300" b="1" dirty="0"/>
        </a:p>
      </dgm:t>
    </dgm:pt>
    <dgm:pt modelId="{6D096485-057F-43D3-BFD8-0D65ACD07F69}" type="parTrans" cxnId="{2C5A5F36-69B0-4D20-92B6-B3648FF3C944}">
      <dgm:prSet/>
      <dgm:spPr/>
      <dgm:t>
        <a:bodyPr/>
        <a:lstStyle/>
        <a:p>
          <a:endParaRPr lang="fr-FR"/>
        </a:p>
      </dgm:t>
    </dgm:pt>
    <dgm:pt modelId="{1D679F62-715B-4FDA-897A-61F9F3117037}" type="sibTrans" cxnId="{2C5A5F36-69B0-4D20-92B6-B3648FF3C944}">
      <dgm:prSet/>
      <dgm:spPr/>
      <dgm:t>
        <a:bodyPr/>
        <a:lstStyle/>
        <a:p>
          <a:endParaRPr lang="fr-FR"/>
        </a:p>
      </dgm:t>
    </dgm:pt>
    <dgm:pt modelId="{1A0A3306-4BF3-439C-AF1D-6A4633AAD6FC}">
      <dgm:prSet phldrT="[Texte]" custT="1"/>
      <dgm:spPr/>
      <dgm:t>
        <a:bodyPr/>
        <a:lstStyle/>
        <a:p>
          <a:r>
            <a:rPr lang="en-GB" sz="1600" dirty="0" smtClean="0"/>
            <a:t>Renforcer </a:t>
          </a:r>
          <a:r>
            <a:rPr lang="en-GB" sz="1600" dirty="0" err="1" smtClean="0"/>
            <a:t>leurs</a:t>
          </a:r>
          <a:r>
            <a:rPr lang="en-GB" sz="1600" dirty="0" smtClean="0"/>
            <a:t> capacités sur la CIDPH</a:t>
          </a:r>
          <a:endParaRPr lang="fr-FR" sz="1600" dirty="0"/>
        </a:p>
      </dgm:t>
    </dgm:pt>
    <dgm:pt modelId="{C7C00A84-77B4-477A-BB53-42B1B71BF69C}" type="parTrans" cxnId="{34060BA4-3659-4291-84F3-EFDA927498C8}">
      <dgm:prSet/>
      <dgm:spPr/>
      <dgm:t>
        <a:bodyPr/>
        <a:lstStyle/>
        <a:p>
          <a:endParaRPr lang="fr-FR"/>
        </a:p>
      </dgm:t>
    </dgm:pt>
    <dgm:pt modelId="{D4CC8F77-BA2F-41DF-A4C2-0D179CCCED58}" type="sibTrans" cxnId="{34060BA4-3659-4291-84F3-EFDA927498C8}">
      <dgm:prSet/>
      <dgm:spPr/>
      <dgm:t>
        <a:bodyPr/>
        <a:lstStyle/>
        <a:p>
          <a:endParaRPr lang="fr-FR"/>
        </a:p>
      </dgm:t>
    </dgm:pt>
    <dgm:pt modelId="{8D5CED3D-51D5-4AF8-9653-24E995D623B2}">
      <dgm:prSet phldrT="[Texte]" custT="1"/>
      <dgm:spPr/>
      <dgm:t>
        <a:bodyPr/>
        <a:lstStyle/>
        <a:p>
          <a:r>
            <a:rPr lang="en-GB" sz="1200" dirty="0" smtClean="0"/>
            <a:t>Integrer des actions specifiques pour le handicap dans les plans stratégiques nationaux</a:t>
          </a:r>
          <a:endParaRPr lang="fr-FR" sz="1200" dirty="0"/>
        </a:p>
      </dgm:t>
    </dgm:pt>
    <dgm:pt modelId="{1DDED783-67DF-4964-8F8D-45C919D32DFA}" type="parTrans" cxnId="{B3573AB1-3C20-439E-A393-00D82390FAA1}">
      <dgm:prSet/>
      <dgm:spPr/>
      <dgm:t>
        <a:bodyPr/>
        <a:lstStyle/>
        <a:p>
          <a:endParaRPr lang="fr-FR"/>
        </a:p>
      </dgm:t>
    </dgm:pt>
    <dgm:pt modelId="{5F51FE77-B52D-405F-B1C4-7D1EEFB6A811}" type="sibTrans" cxnId="{B3573AB1-3C20-439E-A393-00D82390FAA1}">
      <dgm:prSet/>
      <dgm:spPr/>
      <dgm:t>
        <a:bodyPr/>
        <a:lstStyle/>
        <a:p>
          <a:endParaRPr lang="fr-FR"/>
        </a:p>
      </dgm:t>
    </dgm:pt>
    <dgm:pt modelId="{75606328-BAC0-4D46-BF31-5FF8A55FFFF9}">
      <dgm:prSet phldrT="[Texte]" custT="1"/>
      <dgm:spPr/>
      <dgm:t>
        <a:bodyPr/>
        <a:lstStyle/>
        <a:p>
          <a:pPr algn="just"/>
          <a:r>
            <a:rPr lang="fr-FR" sz="1400" dirty="0" smtClean="0"/>
            <a:t>Intégrer dans les outils de collecte du système sanitaires les données sur le handicap</a:t>
          </a:r>
          <a:endParaRPr lang="fr-FR" sz="1400" dirty="0"/>
        </a:p>
      </dgm:t>
    </dgm:pt>
    <dgm:pt modelId="{FC59FE87-9FB6-46FD-9F45-F8AB46204815}" type="parTrans" cxnId="{50C81F9B-E66E-4F1B-9D00-DD60567A2AFF}">
      <dgm:prSet/>
      <dgm:spPr/>
      <dgm:t>
        <a:bodyPr/>
        <a:lstStyle/>
        <a:p>
          <a:endParaRPr lang="fr-FR"/>
        </a:p>
      </dgm:t>
    </dgm:pt>
    <dgm:pt modelId="{0D57A312-08CB-43BC-8F45-99484C8D92AF}" type="sibTrans" cxnId="{50C81F9B-E66E-4F1B-9D00-DD60567A2AFF}">
      <dgm:prSet/>
      <dgm:spPr/>
      <dgm:t>
        <a:bodyPr/>
        <a:lstStyle/>
        <a:p>
          <a:endParaRPr lang="fr-FR"/>
        </a:p>
      </dgm:t>
    </dgm:pt>
    <dgm:pt modelId="{74673643-3574-4711-8C0C-29583463986F}">
      <dgm:prSet phldrT="[Texte]" custT="1"/>
      <dgm:spPr/>
      <dgm:t>
        <a:bodyPr/>
        <a:lstStyle/>
        <a:p>
          <a:r>
            <a:rPr lang="fr-FR" sz="1200" dirty="0" smtClean="0"/>
            <a:t>Initier la mise en place de lois inclusives et Intégrer dans les législations existantes des dispositions qui prennent en compte les besoins spécifiques des personnes handicapées</a:t>
          </a:r>
          <a:endParaRPr lang="fr-FR" sz="1200" dirty="0"/>
        </a:p>
      </dgm:t>
    </dgm:pt>
    <dgm:pt modelId="{798251D9-3092-4561-8414-E20656D1B8F8}" type="parTrans" cxnId="{71E41D1A-2BAF-4483-8A52-A702D9E26BCB}">
      <dgm:prSet/>
      <dgm:spPr/>
      <dgm:t>
        <a:bodyPr/>
        <a:lstStyle/>
        <a:p>
          <a:endParaRPr lang="fr-FR"/>
        </a:p>
      </dgm:t>
    </dgm:pt>
    <dgm:pt modelId="{31C86845-90C5-4FB5-89C4-E2F86F4633D7}" type="sibTrans" cxnId="{71E41D1A-2BAF-4483-8A52-A702D9E26BCB}">
      <dgm:prSet/>
      <dgm:spPr/>
      <dgm:t>
        <a:bodyPr/>
        <a:lstStyle/>
        <a:p>
          <a:endParaRPr lang="fr-FR"/>
        </a:p>
      </dgm:t>
    </dgm:pt>
    <dgm:pt modelId="{4347E083-7AD6-4A25-BDA2-74189E72557F}">
      <dgm:prSet phldrT="[Texte]" custT="1"/>
      <dgm:spPr/>
      <dgm:t>
        <a:bodyPr/>
        <a:lstStyle/>
        <a:p>
          <a:pPr algn="just"/>
          <a:r>
            <a:rPr lang="fr-FR" sz="1400" dirty="0" smtClean="0"/>
            <a:t>Mettre en place  des points focaux au niveau des structures de prise en charge du VIH et dans les structures sanitaires </a:t>
          </a:r>
          <a:endParaRPr lang="fr-FR" sz="1400" dirty="0"/>
        </a:p>
      </dgm:t>
    </dgm:pt>
    <dgm:pt modelId="{A97B6408-A1FD-4A36-9300-9D510D1DE477}" type="parTrans" cxnId="{625A99B8-7A53-4B78-A2C0-24D343D04C9F}">
      <dgm:prSet/>
      <dgm:spPr/>
      <dgm:t>
        <a:bodyPr/>
        <a:lstStyle/>
        <a:p>
          <a:endParaRPr lang="fr-FR"/>
        </a:p>
      </dgm:t>
    </dgm:pt>
    <dgm:pt modelId="{2CECA5E6-D335-4FF7-BCD3-CC82B4241061}" type="sibTrans" cxnId="{625A99B8-7A53-4B78-A2C0-24D343D04C9F}">
      <dgm:prSet/>
      <dgm:spPr/>
      <dgm:t>
        <a:bodyPr/>
        <a:lstStyle/>
        <a:p>
          <a:endParaRPr lang="fr-FR"/>
        </a:p>
      </dgm:t>
    </dgm:pt>
    <dgm:pt modelId="{059FB1F6-79A4-4C0B-8398-94D64023CBDD}">
      <dgm:prSet phldrT="[Texte]" custT="1"/>
      <dgm:spPr/>
      <dgm:t>
        <a:bodyPr/>
        <a:lstStyle/>
        <a:p>
          <a:r>
            <a:rPr lang="fr-FR" sz="1600" dirty="0" smtClean="0"/>
            <a:t>Intégrer la problématique du handicap dans les activités de plaidoyer</a:t>
          </a:r>
          <a:endParaRPr lang="fr-FR" sz="1600" dirty="0"/>
        </a:p>
      </dgm:t>
    </dgm:pt>
    <dgm:pt modelId="{67048337-9FD1-481B-BB11-BB7E364B2C12}" type="parTrans" cxnId="{D439CD88-64D0-4A43-9928-1340D92F2F0F}">
      <dgm:prSet/>
      <dgm:spPr/>
    </dgm:pt>
    <dgm:pt modelId="{09C5946E-F192-417A-938D-C74FD0567C28}" type="sibTrans" cxnId="{D439CD88-64D0-4A43-9928-1340D92F2F0F}">
      <dgm:prSet/>
      <dgm:spPr/>
    </dgm:pt>
    <dgm:pt modelId="{E12A6DC4-A3A9-4613-A7A6-EB662442248F}" type="pres">
      <dgm:prSet presAssocID="{E84E272E-1862-4743-AD94-61E4C3ED118C}" presName="linear" presStyleCnt="0">
        <dgm:presLayoutVars>
          <dgm:dir/>
          <dgm:resizeHandles val="exact"/>
        </dgm:presLayoutVars>
      </dgm:prSet>
      <dgm:spPr/>
      <dgm:t>
        <a:bodyPr/>
        <a:lstStyle/>
        <a:p>
          <a:endParaRPr lang="fr-FR"/>
        </a:p>
      </dgm:t>
    </dgm:pt>
    <dgm:pt modelId="{E8B0363E-C8A1-40F4-822B-78DD5F9EEC67}" type="pres">
      <dgm:prSet presAssocID="{6479F1DD-09BE-44C9-8E81-323B20425348}" presName="comp" presStyleCnt="0"/>
      <dgm:spPr/>
    </dgm:pt>
    <dgm:pt modelId="{C9FC7E70-4C23-4935-9A88-9BA2677817B3}" type="pres">
      <dgm:prSet presAssocID="{6479F1DD-09BE-44C9-8E81-323B20425348}" presName="box" presStyleLbl="node1" presStyleIdx="0" presStyleCnt="4"/>
      <dgm:spPr/>
      <dgm:t>
        <a:bodyPr/>
        <a:lstStyle/>
        <a:p>
          <a:endParaRPr lang="fr-FR"/>
        </a:p>
      </dgm:t>
    </dgm:pt>
    <dgm:pt modelId="{ED37C2DE-44E2-4AF0-8062-1FFF90D5981B}" type="pres">
      <dgm:prSet presAssocID="{6479F1DD-09BE-44C9-8E81-323B20425348}" presName="img" presStyleLbl="fgImgPlace1" presStyleIdx="0"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 r="-2000"/>
          </a:stretch>
        </a:blipFill>
      </dgm:spPr>
      <dgm:t>
        <a:bodyPr/>
        <a:lstStyle/>
        <a:p>
          <a:endParaRPr lang="fr-FR"/>
        </a:p>
      </dgm:t>
    </dgm:pt>
    <dgm:pt modelId="{55A32175-5FD7-4AB8-B5D6-E90CF80C230F}" type="pres">
      <dgm:prSet presAssocID="{6479F1DD-09BE-44C9-8E81-323B20425348}" presName="text" presStyleLbl="node1" presStyleIdx="0" presStyleCnt="4">
        <dgm:presLayoutVars>
          <dgm:bulletEnabled val="1"/>
        </dgm:presLayoutVars>
      </dgm:prSet>
      <dgm:spPr/>
      <dgm:t>
        <a:bodyPr/>
        <a:lstStyle/>
        <a:p>
          <a:endParaRPr lang="fr-FR"/>
        </a:p>
      </dgm:t>
    </dgm:pt>
    <dgm:pt modelId="{5B2247C2-680C-4F55-9C99-EAE528BE4009}" type="pres">
      <dgm:prSet presAssocID="{19354AEA-66BB-4BA9-BE1B-8BE3698E6993}" presName="spacer" presStyleCnt="0"/>
      <dgm:spPr/>
    </dgm:pt>
    <dgm:pt modelId="{4CA72308-6C8F-498B-BA5E-6A5A430A3D3A}" type="pres">
      <dgm:prSet presAssocID="{5F3D0704-9AC5-42D1-82D1-7DE98EE8E6FF}" presName="comp" presStyleCnt="0"/>
      <dgm:spPr/>
    </dgm:pt>
    <dgm:pt modelId="{0E2EC32D-379C-40B7-BB23-6089D3131BA4}" type="pres">
      <dgm:prSet presAssocID="{5F3D0704-9AC5-42D1-82D1-7DE98EE8E6FF}" presName="box" presStyleLbl="node1" presStyleIdx="1" presStyleCnt="4"/>
      <dgm:spPr/>
      <dgm:t>
        <a:bodyPr/>
        <a:lstStyle/>
        <a:p>
          <a:endParaRPr lang="fr-FR"/>
        </a:p>
      </dgm:t>
    </dgm:pt>
    <dgm:pt modelId="{0342F212-E200-47DB-B71D-119C178B1838}" type="pres">
      <dgm:prSet presAssocID="{5F3D0704-9AC5-42D1-82D1-7DE98EE8E6FF}" presName="img" presStyleLbl="fgImgPlace1" presStyleIdx="1" presStyleCnt="4"/>
      <dgm:spPr/>
      <dgm:t>
        <a:bodyPr/>
        <a:lstStyle/>
        <a:p>
          <a:endParaRPr lang="fr-FR"/>
        </a:p>
      </dgm:t>
    </dgm:pt>
    <dgm:pt modelId="{273C2289-3971-437F-BD6D-3240A5A6A5BB}" type="pres">
      <dgm:prSet presAssocID="{5F3D0704-9AC5-42D1-82D1-7DE98EE8E6FF}" presName="text" presStyleLbl="node1" presStyleIdx="1" presStyleCnt="4">
        <dgm:presLayoutVars>
          <dgm:bulletEnabled val="1"/>
        </dgm:presLayoutVars>
      </dgm:prSet>
      <dgm:spPr/>
      <dgm:t>
        <a:bodyPr/>
        <a:lstStyle/>
        <a:p>
          <a:endParaRPr lang="fr-FR"/>
        </a:p>
      </dgm:t>
    </dgm:pt>
    <dgm:pt modelId="{3FC0D3D0-BDBE-4842-BF1B-5009D2863881}" type="pres">
      <dgm:prSet presAssocID="{61C52F34-0612-40CB-BA73-88D5EEE3C1CB}" presName="spacer" presStyleCnt="0"/>
      <dgm:spPr/>
    </dgm:pt>
    <dgm:pt modelId="{D81AD608-1723-4CD3-A249-F9229A31E355}" type="pres">
      <dgm:prSet presAssocID="{5C534652-7D12-4A29-AC24-BCB0EA81EB7F}" presName="comp" presStyleCnt="0"/>
      <dgm:spPr/>
    </dgm:pt>
    <dgm:pt modelId="{CFB00E51-F733-48F8-9E4F-FFB4674EFCC0}" type="pres">
      <dgm:prSet presAssocID="{5C534652-7D12-4A29-AC24-BCB0EA81EB7F}" presName="box" presStyleLbl="node1" presStyleIdx="2" presStyleCnt="4" custScaleY="68329"/>
      <dgm:spPr/>
      <dgm:t>
        <a:bodyPr/>
        <a:lstStyle/>
        <a:p>
          <a:endParaRPr lang="fr-FR"/>
        </a:p>
      </dgm:t>
    </dgm:pt>
    <dgm:pt modelId="{D3B8A031-DA0B-406C-B2ED-AFD35582B4F5}" type="pres">
      <dgm:prSet presAssocID="{5C534652-7D12-4A29-AC24-BCB0EA81EB7F}" presName="img" presStyleLbl="fgImgPlace1" presStyleIdx="2" presStyleCnt="4" custScaleY="80359"/>
      <dgm:spPr/>
    </dgm:pt>
    <dgm:pt modelId="{5538F499-97E6-4796-ABD4-9C6E10A89AD6}" type="pres">
      <dgm:prSet presAssocID="{5C534652-7D12-4A29-AC24-BCB0EA81EB7F}" presName="text" presStyleLbl="node1" presStyleIdx="2" presStyleCnt="4">
        <dgm:presLayoutVars>
          <dgm:bulletEnabled val="1"/>
        </dgm:presLayoutVars>
      </dgm:prSet>
      <dgm:spPr/>
      <dgm:t>
        <a:bodyPr/>
        <a:lstStyle/>
        <a:p>
          <a:endParaRPr lang="fr-FR"/>
        </a:p>
      </dgm:t>
    </dgm:pt>
    <dgm:pt modelId="{97F57884-013C-449E-8D34-E94E956BDA19}" type="pres">
      <dgm:prSet presAssocID="{385FFC4D-B0FD-4B4F-A82A-520A87A5C0BB}" presName="spacer" presStyleCnt="0"/>
      <dgm:spPr/>
    </dgm:pt>
    <dgm:pt modelId="{268C4D87-95EB-490F-BBDD-6F60C06BE833}" type="pres">
      <dgm:prSet presAssocID="{1537A096-6E53-4EB0-B864-4019EB6090F5}" presName="comp" presStyleCnt="0"/>
      <dgm:spPr/>
    </dgm:pt>
    <dgm:pt modelId="{F5262A86-D05B-4B23-9076-5C554CA01A89}" type="pres">
      <dgm:prSet presAssocID="{1537A096-6E53-4EB0-B864-4019EB6090F5}" presName="box" presStyleLbl="node1" presStyleIdx="3" presStyleCnt="4"/>
      <dgm:spPr/>
      <dgm:t>
        <a:bodyPr/>
        <a:lstStyle/>
        <a:p>
          <a:endParaRPr lang="fr-FR"/>
        </a:p>
      </dgm:t>
    </dgm:pt>
    <dgm:pt modelId="{C95E9BF1-AA4B-410A-A3A2-893913606C39}" type="pres">
      <dgm:prSet presAssocID="{1537A096-6E53-4EB0-B864-4019EB6090F5}" presName="img" presStyleLbl="fgImgPlace1" presStyleIdx="3"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35000" b="-35000"/>
          </a:stretch>
        </a:blipFill>
      </dgm:spPr>
      <dgm:t>
        <a:bodyPr/>
        <a:lstStyle/>
        <a:p>
          <a:endParaRPr lang="fr-FR"/>
        </a:p>
      </dgm:t>
    </dgm:pt>
    <dgm:pt modelId="{4488FFF3-F28A-42F0-A79B-3578C0A805F2}" type="pres">
      <dgm:prSet presAssocID="{1537A096-6E53-4EB0-B864-4019EB6090F5}" presName="text" presStyleLbl="node1" presStyleIdx="3" presStyleCnt="4">
        <dgm:presLayoutVars>
          <dgm:bulletEnabled val="1"/>
        </dgm:presLayoutVars>
      </dgm:prSet>
      <dgm:spPr/>
      <dgm:t>
        <a:bodyPr/>
        <a:lstStyle/>
        <a:p>
          <a:endParaRPr lang="fr-FR"/>
        </a:p>
      </dgm:t>
    </dgm:pt>
  </dgm:ptLst>
  <dgm:cxnLst>
    <dgm:cxn modelId="{89A49E68-25C8-4185-921E-CFA310A1AB97}" type="presOf" srcId="{74673643-3574-4711-8C0C-29583463986F}" destId="{C9FC7E70-4C23-4935-9A88-9BA2677817B3}" srcOrd="0" destOrd="2" presId="urn:microsoft.com/office/officeart/2005/8/layout/vList4"/>
    <dgm:cxn modelId="{23A0C48C-1D51-4276-95B0-7B53F2AFF93C}" type="presOf" srcId="{75606328-BAC0-4D46-BF31-5FF8A55FFFF9}" destId="{0E2EC32D-379C-40B7-BB23-6089D3131BA4}" srcOrd="0" destOrd="3" presId="urn:microsoft.com/office/officeart/2005/8/layout/vList4"/>
    <dgm:cxn modelId="{2C5A5F36-69B0-4D20-92B6-B3648FF3C944}" srcId="{E84E272E-1862-4743-AD94-61E4C3ED118C}" destId="{1537A096-6E53-4EB0-B864-4019EB6090F5}" srcOrd="3" destOrd="0" parTransId="{6D096485-057F-43D3-BFD8-0D65ACD07F69}" sibTransId="{1D679F62-715B-4FDA-897A-61F9F3117037}"/>
    <dgm:cxn modelId="{625A99B8-7A53-4B78-A2C0-24D343D04C9F}" srcId="{5F3D0704-9AC5-42D1-82D1-7DE98EE8E6FF}" destId="{4347E083-7AD6-4A25-BDA2-74189E72557F}" srcOrd="1" destOrd="0" parTransId="{A97B6408-A1FD-4A36-9300-9D510D1DE477}" sibTransId="{2CECA5E6-D335-4FF7-BCD3-CC82B4241061}"/>
    <dgm:cxn modelId="{279F72B1-9282-4F07-AB5C-59A872516006}" type="presOf" srcId="{4347E083-7AD6-4A25-BDA2-74189E72557F}" destId="{0E2EC32D-379C-40B7-BB23-6089D3131BA4}" srcOrd="0" destOrd="2" presId="urn:microsoft.com/office/officeart/2005/8/layout/vList4"/>
    <dgm:cxn modelId="{C4A9B982-2914-4EA0-AE31-2DE97A1F645A}" type="presOf" srcId="{8D5CED3D-51D5-4AF8-9653-24E995D623B2}" destId="{C9FC7E70-4C23-4935-9A88-9BA2677817B3}" srcOrd="0" destOrd="4" presId="urn:microsoft.com/office/officeart/2005/8/layout/vList4"/>
    <dgm:cxn modelId="{17FD1236-0240-463F-BEAD-5B1CFA4A8159}" type="presOf" srcId="{4347E083-7AD6-4A25-BDA2-74189E72557F}" destId="{273C2289-3971-437F-BD6D-3240A5A6A5BB}" srcOrd="1" destOrd="2" presId="urn:microsoft.com/office/officeart/2005/8/layout/vList4"/>
    <dgm:cxn modelId="{A0869B8A-278E-469C-A132-45AC0502DAB3}" type="presOf" srcId="{1537A096-6E53-4EB0-B864-4019EB6090F5}" destId="{4488FFF3-F28A-42F0-A79B-3578C0A805F2}" srcOrd="1" destOrd="0" presId="urn:microsoft.com/office/officeart/2005/8/layout/vList4"/>
    <dgm:cxn modelId="{2673B6DC-AB77-4D92-8678-DFE46CE5B83E}" srcId="{E84E272E-1862-4743-AD94-61E4C3ED118C}" destId="{5F3D0704-9AC5-42D1-82D1-7DE98EE8E6FF}" srcOrd="1" destOrd="0" parTransId="{90A7B2AC-F10C-4D0F-9C9B-52601D10FE3F}" sibTransId="{61C52F34-0612-40CB-BA73-88D5EEE3C1CB}"/>
    <dgm:cxn modelId="{5E6AB8B6-3FE4-493F-BE7D-B5DB824CBE78}" type="presOf" srcId="{74673643-3574-4711-8C0C-29583463986F}" destId="{55A32175-5FD7-4AB8-B5D6-E90CF80C230F}" srcOrd="1" destOrd="2" presId="urn:microsoft.com/office/officeart/2005/8/layout/vList4"/>
    <dgm:cxn modelId="{6AFF6E5C-5939-41AD-B1C9-0224012323AC}" type="presOf" srcId="{1537A096-6E53-4EB0-B864-4019EB6090F5}" destId="{F5262A86-D05B-4B23-9076-5C554CA01A89}" srcOrd="0" destOrd="0" presId="urn:microsoft.com/office/officeart/2005/8/layout/vList4"/>
    <dgm:cxn modelId="{3719D17B-9101-4DF3-9406-173C970C07AD}" srcId="{E84E272E-1862-4743-AD94-61E4C3ED118C}" destId="{6479F1DD-09BE-44C9-8E81-323B20425348}" srcOrd="0" destOrd="0" parTransId="{68013C2A-E963-4D52-B1B6-AFDDC420B0DD}" sibTransId="{19354AEA-66BB-4BA9-BE1B-8BE3698E6993}"/>
    <dgm:cxn modelId="{D0490C91-CF4D-47EF-9E06-83FE7299E3D1}" type="presOf" srcId="{8373A49F-3906-4831-8B58-1F22ED1542FE}" destId="{C9FC7E70-4C23-4935-9A88-9BA2677817B3}" srcOrd="0" destOrd="3" presId="urn:microsoft.com/office/officeart/2005/8/layout/vList4"/>
    <dgm:cxn modelId="{37256577-3969-4D8B-ADC7-2D5404008A23}" type="presOf" srcId="{CA3D2ED8-2A6F-4242-BA1A-AE7CF45884FC}" destId="{0E2EC32D-379C-40B7-BB23-6089D3131BA4}" srcOrd="0" destOrd="1" presId="urn:microsoft.com/office/officeart/2005/8/layout/vList4"/>
    <dgm:cxn modelId="{A4614714-E79A-4782-9A17-A056CA1AB926}" type="presOf" srcId="{6479F1DD-09BE-44C9-8E81-323B20425348}" destId="{55A32175-5FD7-4AB8-B5D6-E90CF80C230F}" srcOrd="1" destOrd="0" presId="urn:microsoft.com/office/officeart/2005/8/layout/vList4"/>
    <dgm:cxn modelId="{992106AA-312A-4273-B688-22599C78B112}" type="presOf" srcId="{75606328-BAC0-4D46-BF31-5FF8A55FFFF9}" destId="{273C2289-3971-437F-BD6D-3240A5A6A5BB}" srcOrd="1" destOrd="3" presId="urn:microsoft.com/office/officeart/2005/8/layout/vList4"/>
    <dgm:cxn modelId="{42155B25-3BE4-4D6D-8315-03A035DB86EC}" type="presOf" srcId="{5C534652-7D12-4A29-AC24-BCB0EA81EB7F}" destId="{CFB00E51-F733-48F8-9E4F-FFB4674EFCC0}" srcOrd="0" destOrd="0" presId="urn:microsoft.com/office/officeart/2005/8/layout/vList4"/>
    <dgm:cxn modelId="{E2294FA1-318F-49FC-813F-9C4DFB3842CC}" type="presOf" srcId="{6479F1DD-09BE-44C9-8E81-323B20425348}" destId="{C9FC7E70-4C23-4935-9A88-9BA2677817B3}" srcOrd="0" destOrd="0" presId="urn:microsoft.com/office/officeart/2005/8/layout/vList4"/>
    <dgm:cxn modelId="{0A70E395-C739-4F70-8CBF-6EBBC9E45CAF}" type="presOf" srcId="{059FB1F6-79A4-4C0B-8398-94D64023CBDD}" destId="{F5262A86-D05B-4B23-9076-5C554CA01A89}" srcOrd="0" destOrd="2" presId="urn:microsoft.com/office/officeart/2005/8/layout/vList4"/>
    <dgm:cxn modelId="{DF45355D-6994-4A65-8539-87A142553D40}" type="presOf" srcId="{5F3D0704-9AC5-42D1-82D1-7DE98EE8E6FF}" destId="{0E2EC32D-379C-40B7-BB23-6089D3131BA4}" srcOrd="0" destOrd="0" presId="urn:microsoft.com/office/officeart/2005/8/layout/vList4"/>
    <dgm:cxn modelId="{0C8202D4-A653-4F39-8D6D-0E6511EBBA96}" type="presOf" srcId="{5C534652-7D12-4A29-AC24-BCB0EA81EB7F}" destId="{5538F499-97E6-4796-ABD4-9C6E10A89AD6}" srcOrd="1" destOrd="0" presId="urn:microsoft.com/office/officeart/2005/8/layout/vList4"/>
    <dgm:cxn modelId="{58E785EB-8BBA-4A9E-8A51-3182F2BA277C}" type="presOf" srcId="{49A29FD3-15D9-4975-85B5-1F93E8977F9F}" destId="{55A32175-5FD7-4AB8-B5D6-E90CF80C230F}" srcOrd="1" destOrd="1" presId="urn:microsoft.com/office/officeart/2005/8/layout/vList4"/>
    <dgm:cxn modelId="{B3573AB1-3C20-439E-A393-00D82390FAA1}" srcId="{6479F1DD-09BE-44C9-8E81-323B20425348}" destId="{8D5CED3D-51D5-4AF8-9653-24E995D623B2}" srcOrd="3" destOrd="0" parTransId="{1DDED783-67DF-4964-8F8D-45C919D32DFA}" sibTransId="{5F51FE77-B52D-405F-B1C4-7D1EEFB6A811}"/>
    <dgm:cxn modelId="{5996D99B-BE56-4FDC-88CC-95FE62266A88}" type="presOf" srcId="{49A29FD3-15D9-4975-85B5-1F93E8977F9F}" destId="{C9FC7E70-4C23-4935-9A88-9BA2677817B3}" srcOrd="0" destOrd="1" presId="urn:microsoft.com/office/officeart/2005/8/layout/vList4"/>
    <dgm:cxn modelId="{204F689C-9AA8-4FAB-A341-A0B93BA3272C}" type="presOf" srcId="{94A1FA69-7BB9-4B83-8830-58ACA7FAF444}" destId="{CFB00E51-F733-48F8-9E4F-FFB4674EFCC0}" srcOrd="0" destOrd="1" presId="urn:microsoft.com/office/officeart/2005/8/layout/vList4"/>
    <dgm:cxn modelId="{D439CD88-64D0-4A43-9928-1340D92F2F0F}" srcId="{1537A096-6E53-4EB0-B864-4019EB6090F5}" destId="{059FB1F6-79A4-4C0B-8398-94D64023CBDD}" srcOrd="1" destOrd="0" parTransId="{67048337-9FD1-481B-BB11-BB7E364B2C12}" sibTransId="{09C5946E-F192-417A-938D-C74FD0567C28}"/>
    <dgm:cxn modelId="{05BEEDD7-C3C4-4E7D-8865-D45147D80D29}" srcId="{5C534652-7D12-4A29-AC24-BCB0EA81EB7F}" destId="{94A1FA69-7BB9-4B83-8830-58ACA7FAF444}" srcOrd="0" destOrd="0" parTransId="{E5B62A86-8A9A-4056-95D3-A8FA61B33C00}" sibTransId="{A5B99BD5-E778-4A23-AAD8-C73124A272BC}"/>
    <dgm:cxn modelId="{CC8D52F3-EE70-4EC2-A043-2CB3D0CAEFFD}" type="presOf" srcId="{8D5CED3D-51D5-4AF8-9653-24E995D623B2}" destId="{55A32175-5FD7-4AB8-B5D6-E90CF80C230F}" srcOrd="1" destOrd="4" presId="urn:microsoft.com/office/officeart/2005/8/layout/vList4"/>
    <dgm:cxn modelId="{34060BA4-3659-4291-84F3-EFDA927498C8}" srcId="{1537A096-6E53-4EB0-B864-4019EB6090F5}" destId="{1A0A3306-4BF3-439C-AF1D-6A4633AAD6FC}" srcOrd="0" destOrd="0" parTransId="{C7C00A84-77B4-477A-BB53-42B1B71BF69C}" sibTransId="{D4CC8F77-BA2F-41DF-A4C2-0D179CCCED58}"/>
    <dgm:cxn modelId="{B86014E7-0D43-4196-BA9B-CD4C6778779B}" srcId="{6479F1DD-09BE-44C9-8E81-323B20425348}" destId="{49A29FD3-15D9-4975-85B5-1F93E8977F9F}" srcOrd="0" destOrd="0" parTransId="{E749F855-965C-4461-8CB9-9AD3D4DE536C}" sibTransId="{A0949865-AF44-476E-9BF8-AB6CD9837B2C}"/>
    <dgm:cxn modelId="{50C81F9B-E66E-4F1B-9D00-DD60567A2AFF}" srcId="{5F3D0704-9AC5-42D1-82D1-7DE98EE8E6FF}" destId="{75606328-BAC0-4D46-BF31-5FF8A55FFFF9}" srcOrd="2" destOrd="0" parTransId="{FC59FE87-9FB6-46FD-9F45-F8AB46204815}" sibTransId="{0D57A312-08CB-43BC-8F45-99484C8D92AF}"/>
    <dgm:cxn modelId="{681DF174-9237-4BE3-B051-B71AF8508A8B}" type="presOf" srcId="{059FB1F6-79A4-4C0B-8398-94D64023CBDD}" destId="{4488FFF3-F28A-42F0-A79B-3578C0A805F2}" srcOrd="1" destOrd="2" presId="urn:microsoft.com/office/officeart/2005/8/layout/vList4"/>
    <dgm:cxn modelId="{6BB14F05-3F1C-4714-9614-E82375D958CA}" srcId="{E84E272E-1862-4743-AD94-61E4C3ED118C}" destId="{5C534652-7D12-4A29-AC24-BCB0EA81EB7F}" srcOrd="2" destOrd="0" parTransId="{D095CB76-925E-43F1-B9AE-AD899C95EE56}" sibTransId="{385FFC4D-B0FD-4B4F-A82A-520A87A5C0BB}"/>
    <dgm:cxn modelId="{42C824BC-98C1-4D64-B187-16BD06DEA6DC}" type="presOf" srcId="{94A1FA69-7BB9-4B83-8830-58ACA7FAF444}" destId="{5538F499-97E6-4796-ABD4-9C6E10A89AD6}" srcOrd="1" destOrd="1" presId="urn:microsoft.com/office/officeart/2005/8/layout/vList4"/>
    <dgm:cxn modelId="{8744F3B2-15DE-4543-89E2-159F46491C33}" type="presOf" srcId="{CA3D2ED8-2A6F-4242-BA1A-AE7CF45884FC}" destId="{273C2289-3971-437F-BD6D-3240A5A6A5BB}" srcOrd="1" destOrd="1" presId="urn:microsoft.com/office/officeart/2005/8/layout/vList4"/>
    <dgm:cxn modelId="{CA506CD7-6FE6-4161-86F8-08141C23B5B1}" type="presOf" srcId="{8373A49F-3906-4831-8B58-1F22ED1542FE}" destId="{55A32175-5FD7-4AB8-B5D6-E90CF80C230F}" srcOrd="1" destOrd="3" presId="urn:microsoft.com/office/officeart/2005/8/layout/vList4"/>
    <dgm:cxn modelId="{7F95E4C2-FAF7-4C2C-86FD-809DA32A92CB}" srcId="{6479F1DD-09BE-44C9-8E81-323B20425348}" destId="{8373A49F-3906-4831-8B58-1F22ED1542FE}" srcOrd="2" destOrd="0" parTransId="{CE95C76A-5F3A-49A0-A35D-C09142595ECC}" sibTransId="{C67B1748-ED01-4DAD-A646-AEB92797A896}"/>
    <dgm:cxn modelId="{71E41D1A-2BAF-4483-8A52-A702D9E26BCB}" srcId="{6479F1DD-09BE-44C9-8E81-323B20425348}" destId="{74673643-3574-4711-8C0C-29583463986F}" srcOrd="1" destOrd="0" parTransId="{798251D9-3092-4561-8414-E20656D1B8F8}" sibTransId="{31C86845-90C5-4FB5-89C4-E2F86F4633D7}"/>
    <dgm:cxn modelId="{3187A792-BBFD-413D-AAD2-1B0C83AE37D5}" type="presOf" srcId="{1A0A3306-4BF3-439C-AF1D-6A4633AAD6FC}" destId="{4488FFF3-F28A-42F0-A79B-3578C0A805F2}" srcOrd="1" destOrd="1" presId="urn:microsoft.com/office/officeart/2005/8/layout/vList4"/>
    <dgm:cxn modelId="{4868A7FE-36B4-4CB9-94CA-B48F4E580E78}" type="presOf" srcId="{5F3D0704-9AC5-42D1-82D1-7DE98EE8E6FF}" destId="{273C2289-3971-437F-BD6D-3240A5A6A5BB}" srcOrd="1" destOrd="0" presId="urn:microsoft.com/office/officeart/2005/8/layout/vList4"/>
    <dgm:cxn modelId="{461B0E0B-D6D2-4593-A48C-9E4B1BDF5719}" srcId="{5F3D0704-9AC5-42D1-82D1-7DE98EE8E6FF}" destId="{CA3D2ED8-2A6F-4242-BA1A-AE7CF45884FC}" srcOrd="0" destOrd="0" parTransId="{F133191B-6099-48AE-BDCB-DE374CA8A066}" sibTransId="{E15BDEC0-5051-48B7-8F9E-6EF769C96F4F}"/>
    <dgm:cxn modelId="{BCB734E1-A03B-4F59-AF16-D51DC7076322}" type="presOf" srcId="{E84E272E-1862-4743-AD94-61E4C3ED118C}" destId="{E12A6DC4-A3A9-4613-A7A6-EB662442248F}" srcOrd="0" destOrd="0" presId="urn:microsoft.com/office/officeart/2005/8/layout/vList4"/>
    <dgm:cxn modelId="{0E56F9DC-E299-4484-9B86-645C88550C99}" type="presOf" srcId="{1A0A3306-4BF3-439C-AF1D-6A4633AAD6FC}" destId="{F5262A86-D05B-4B23-9076-5C554CA01A89}" srcOrd="0" destOrd="1" presId="urn:microsoft.com/office/officeart/2005/8/layout/vList4"/>
    <dgm:cxn modelId="{6552DA56-F212-4996-973F-721600B52DED}" type="presParOf" srcId="{E12A6DC4-A3A9-4613-A7A6-EB662442248F}" destId="{E8B0363E-C8A1-40F4-822B-78DD5F9EEC67}" srcOrd="0" destOrd="0" presId="urn:microsoft.com/office/officeart/2005/8/layout/vList4"/>
    <dgm:cxn modelId="{4485AAE9-A718-4587-99CB-6F6389A54CB4}" type="presParOf" srcId="{E8B0363E-C8A1-40F4-822B-78DD5F9EEC67}" destId="{C9FC7E70-4C23-4935-9A88-9BA2677817B3}" srcOrd="0" destOrd="0" presId="urn:microsoft.com/office/officeart/2005/8/layout/vList4"/>
    <dgm:cxn modelId="{F6D5B471-2EB4-4AB1-9343-14E6C4D5A38F}" type="presParOf" srcId="{E8B0363E-C8A1-40F4-822B-78DD5F9EEC67}" destId="{ED37C2DE-44E2-4AF0-8062-1FFF90D5981B}" srcOrd="1" destOrd="0" presId="urn:microsoft.com/office/officeart/2005/8/layout/vList4"/>
    <dgm:cxn modelId="{58034D59-8DAA-44BC-9E53-024437814ADD}" type="presParOf" srcId="{E8B0363E-C8A1-40F4-822B-78DD5F9EEC67}" destId="{55A32175-5FD7-4AB8-B5D6-E90CF80C230F}" srcOrd="2" destOrd="0" presId="urn:microsoft.com/office/officeart/2005/8/layout/vList4"/>
    <dgm:cxn modelId="{81B2E87C-8B6B-42DA-8BDC-C2754C007880}" type="presParOf" srcId="{E12A6DC4-A3A9-4613-A7A6-EB662442248F}" destId="{5B2247C2-680C-4F55-9C99-EAE528BE4009}" srcOrd="1" destOrd="0" presId="urn:microsoft.com/office/officeart/2005/8/layout/vList4"/>
    <dgm:cxn modelId="{C6DBA750-1C57-42DD-93C7-814BAC31FA53}" type="presParOf" srcId="{E12A6DC4-A3A9-4613-A7A6-EB662442248F}" destId="{4CA72308-6C8F-498B-BA5E-6A5A430A3D3A}" srcOrd="2" destOrd="0" presId="urn:microsoft.com/office/officeart/2005/8/layout/vList4"/>
    <dgm:cxn modelId="{29A42416-D694-4B1B-8B3D-CC9169B6FD1D}" type="presParOf" srcId="{4CA72308-6C8F-498B-BA5E-6A5A430A3D3A}" destId="{0E2EC32D-379C-40B7-BB23-6089D3131BA4}" srcOrd="0" destOrd="0" presId="urn:microsoft.com/office/officeart/2005/8/layout/vList4"/>
    <dgm:cxn modelId="{4AE5E3FF-542E-4AA2-BA11-B23B0C7E2232}" type="presParOf" srcId="{4CA72308-6C8F-498B-BA5E-6A5A430A3D3A}" destId="{0342F212-E200-47DB-B71D-119C178B1838}" srcOrd="1" destOrd="0" presId="urn:microsoft.com/office/officeart/2005/8/layout/vList4"/>
    <dgm:cxn modelId="{3C614E39-F063-4392-A016-8E8B599C265D}" type="presParOf" srcId="{4CA72308-6C8F-498B-BA5E-6A5A430A3D3A}" destId="{273C2289-3971-437F-BD6D-3240A5A6A5BB}" srcOrd="2" destOrd="0" presId="urn:microsoft.com/office/officeart/2005/8/layout/vList4"/>
    <dgm:cxn modelId="{1ABFCDCF-BB69-49F3-8960-6DD92E4702E9}" type="presParOf" srcId="{E12A6DC4-A3A9-4613-A7A6-EB662442248F}" destId="{3FC0D3D0-BDBE-4842-BF1B-5009D2863881}" srcOrd="3" destOrd="0" presId="urn:microsoft.com/office/officeart/2005/8/layout/vList4"/>
    <dgm:cxn modelId="{6A89BC72-2E2C-4BAB-A150-7317807CEE8F}" type="presParOf" srcId="{E12A6DC4-A3A9-4613-A7A6-EB662442248F}" destId="{D81AD608-1723-4CD3-A249-F9229A31E355}" srcOrd="4" destOrd="0" presId="urn:microsoft.com/office/officeart/2005/8/layout/vList4"/>
    <dgm:cxn modelId="{960F8683-DC0A-42B3-B556-57BCBDB3415D}" type="presParOf" srcId="{D81AD608-1723-4CD3-A249-F9229A31E355}" destId="{CFB00E51-F733-48F8-9E4F-FFB4674EFCC0}" srcOrd="0" destOrd="0" presId="urn:microsoft.com/office/officeart/2005/8/layout/vList4"/>
    <dgm:cxn modelId="{225F006B-E59C-4AE1-9FC2-83FF0CC60955}" type="presParOf" srcId="{D81AD608-1723-4CD3-A249-F9229A31E355}" destId="{D3B8A031-DA0B-406C-B2ED-AFD35582B4F5}" srcOrd="1" destOrd="0" presId="urn:microsoft.com/office/officeart/2005/8/layout/vList4"/>
    <dgm:cxn modelId="{8FCC79A0-E153-446B-9AAE-6B3C3E0BA0CC}" type="presParOf" srcId="{D81AD608-1723-4CD3-A249-F9229A31E355}" destId="{5538F499-97E6-4796-ABD4-9C6E10A89AD6}" srcOrd="2" destOrd="0" presId="urn:microsoft.com/office/officeart/2005/8/layout/vList4"/>
    <dgm:cxn modelId="{05FE3CFE-1258-4118-9222-4F09DCEAB23C}" type="presParOf" srcId="{E12A6DC4-A3A9-4613-A7A6-EB662442248F}" destId="{97F57884-013C-449E-8D34-E94E956BDA19}" srcOrd="5" destOrd="0" presId="urn:microsoft.com/office/officeart/2005/8/layout/vList4"/>
    <dgm:cxn modelId="{191B5761-ABD9-4896-B539-6851E929A106}" type="presParOf" srcId="{E12A6DC4-A3A9-4613-A7A6-EB662442248F}" destId="{268C4D87-95EB-490F-BBDD-6F60C06BE833}" srcOrd="6" destOrd="0" presId="urn:microsoft.com/office/officeart/2005/8/layout/vList4"/>
    <dgm:cxn modelId="{BA0D6F89-FA14-4D7E-8597-9C9288346260}" type="presParOf" srcId="{268C4D87-95EB-490F-BBDD-6F60C06BE833}" destId="{F5262A86-D05B-4B23-9076-5C554CA01A89}" srcOrd="0" destOrd="0" presId="urn:microsoft.com/office/officeart/2005/8/layout/vList4"/>
    <dgm:cxn modelId="{960D4C24-9C44-471E-B3EA-BF570373856A}" type="presParOf" srcId="{268C4D87-95EB-490F-BBDD-6F60C06BE833}" destId="{C95E9BF1-AA4B-410A-A3A2-893913606C39}" srcOrd="1" destOrd="0" presId="urn:microsoft.com/office/officeart/2005/8/layout/vList4"/>
    <dgm:cxn modelId="{BC39425E-15A7-495B-95AA-CF1B1C9EDC8A}" type="presParOf" srcId="{268C4D87-95EB-490F-BBDD-6F60C06BE833}" destId="{4488FFF3-F28A-42F0-A79B-3578C0A805F2}"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521815-239F-40F6-A0CD-391403074832}">
      <dsp:nvSpPr>
        <dsp:cNvPr id="0" name=""/>
        <dsp:cNvSpPr/>
      </dsp:nvSpPr>
      <dsp:spPr>
        <a:xfrm rot="5400000">
          <a:off x="-44848" y="1020707"/>
          <a:ext cx="1595500" cy="1925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1CAAB2-70A2-4A10-81A1-2AF8B82F81D9}">
      <dsp:nvSpPr>
        <dsp:cNvPr id="0" name=""/>
        <dsp:cNvSpPr/>
      </dsp:nvSpPr>
      <dsp:spPr>
        <a:xfrm>
          <a:off x="320521" y="4"/>
          <a:ext cx="2139357" cy="1283614"/>
        </a:xfrm>
        <a:prstGeom prst="roundRect">
          <a:avLst>
            <a:gd name="adj" fmla="val 10000"/>
          </a:avLst>
        </a:prstGeom>
        <a:solidFill>
          <a:schemeClr val="tx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rgbClr val="003366"/>
              </a:solidFill>
            </a:rPr>
            <a:t>Taux de prévalence du VIH 3 fois plus </a:t>
          </a:r>
          <a:r>
            <a:rPr lang="fr-FR" sz="1400" kern="1200" dirty="0" err="1" smtClean="0">
              <a:solidFill>
                <a:srgbClr val="003366"/>
              </a:solidFill>
            </a:rPr>
            <a:t>elevé</a:t>
          </a:r>
          <a:r>
            <a:rPr lang="fr-FR" sz="1400" kern="1200" dirty="0" smtClean="0">
              <a:solidFill>
                <a:srgbClr val="003366"/>
              </a:solidFill>
            </a:rPr>
            <a:t> chez les personnes handicapées que dans la population générale</a:t>
          </a:r>
          <a:endParaRPr lang="fr-FR" sz="1400" kern="1200" dirty="0">
            <a:solidFill>
              <a:srgbClr val="003366"/>
            </a:solidFill>
          </a:endParaRPr>
        </a:p>
      </dsp:txBody>
      <dsp:txXfrm>
        <a:off x="358117" y="37600"/>
        <a:ext cx="2064165" cy="1208422"/>
      </dsp:txXfrm>
    </dsp:sp>
    <dsp:sp modelId="{5386DB14-8031-4C42-86EE-105D75B3DE36}">
      <dsp:nvSpPr>
        <dsp:cNvPr id="0" name=""/>
        <dsp:cNvSpPr/>
      </dsp:nvSpPr>
      <dsp:spPr>
        <a:xfrm rot="5334991">
          <a:off x="-33665" y="2629059"/>
          <a:ext cx="1603453" cy="1925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847274-459C-422F-B277-8B55F73585A0}">
      <dsp:nvSpPr>
        <dsp:cNvPr id="0" name=""/>
        <dsp:cNvSpPr/>
      </dsp:nvSpPr>
      <dsp:spPr>
        <a:xfrm>
          <a:off x="320521" y="1604522"/>
          <a:ext cx="2139357" cy="1283614"/>
        </a:xfrm>
        <a:prstGeom prst="roundRect">
          <a:avLst>
            <a:gd name="adj" fmla="val 10000"/>
          </a:avLst>
        </a:prstGeom>
        <a:solidFill>
          <a:schemeClr val="tx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rgbClr val="003366"/>
              </a:solidFill>
            </a:rPr>
            <a:t>Peu de données sur le handicap </a:t>
          </a:r>
          <a:endParaRPr lang="fr-FR" sz="1400" kern="1200" dirty="0">
            <a:solidFill>
              <a:srgbClr val="003366"/>
            </a:solidFill>
          </a:endParaRPr>
        </a:p>
      </dsp:txBody>
      <dsp:txXfrm>
        <a:off x="358117" y="1642118"/>
        <a:ext cx="2064165" cy="1208422"/>
      </dsp:txXfrm>
    </dsp:sp>
    <dsp:sp modelId="{7D97EBA9-CEFB-4724-B013-F54483E05DD9}">
      <dsp:nvSpPr>
        <dsp:cNvPr id="0" name=""/>
        <dsp:cNvSpPr/>
      </dsp:nvSpPr>
      <dsp:spPr>
        <a:xfrm>
          <a:off x="792239" y="3430643"/>
          <a:ext cx="2836328" cy="1925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A134DF-2391-4041-B934-3BAE0E253083}">
      <dsp:nvSpPr>
        <dsp:cNvPr id="0" name=""/>
        <dsp:cNvSpPr/>
      </dsp:nvSpPr>
      <dsp:spPr>
        <a:xfrm>
          <a:off x="355350" y="3212198"/>
          <a:ext cx="2139357" cy="1283614"/>
        </a:xfrm>
        <a:prstGeom prst="roundRect">
          <a:avLst>
            <a:gd name="adj" fmla="val 10000"/>
          </a:avLst>
        </a:prstGeom>
        <a:solidFill>
          <a:schemeClr val="tx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rgbClr val="003366"/>
              </a:solidFill>
            </a:rPr>
            <a:t>Difficultés liés a l’accessibilité </a:t>
          </a:r>
          <a:endParaRPr lang="fr-FR" sz="1400" kern="1200" dirty="0">
            <a:solidFill>
              <a:srgbClr val="003366"/>
            </a:solidFill>
          </a:endParaRPr>
        </a:p>
      </dsp:txBody>
      <dsp:txXfrm>
        <a:off x="392946" y="3249794"/>
        <a:ext cx="2064165" cy="1208422"/>
      </dsp:txXfrm>
    </dsp:sp>
    <dsp:sp modelId="{B9D6612F-511D-4DF5-BF87-2994225193BC}">
      <dsp:nvSpPr>
        <dsp:cNvPr id="0" name=""/>
        <dsp:cNvSpPr/>
      </dsp:nvSpPr>
      <dsp:spPr>
        <a:xfrm rot="16125116">
          <a:off x="2816143" y="2626805"/>
          <a:ext cx="1599037" cy="1925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DF98EA-D026-4982-9760-ACD2404BB3A7}">
      <dsp:nvSpPr>
        <dsp:cNvPr id="0" name=""/>
        <dsp:cNvSpPr/>
      </dsp:nvSpPr>
      <dsp:spPr>
        <a:xfrm>
          <a:off x="3200696" y="3212198"/>
          <a:ext cx="2139357" cy="1283614"/>
        </a:xfrm>
        <a:prstGeom prst="roundRect">
          <a:avLst>
            <a:gd name="adj" fmla="val 10000"/>
          </a:avLst>
        </a:prstGeom>
        <a:solidFill>
          <a:schemeClr val="tx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rgbClr val="003366"/>
              </a:solidFill>
            </a:rPr>
            <a:t>Faible engagement des états</a:t>
          </a:r>
          <a:endParaRPr lang="fr-FR" sz="1400" kern="1200" dirty="0">
            <a:solidFill>
              <a:srgbClr val="003366"/>
            </a:solidFill>
          </a:endParaRPr>
        </a:p>
      </dsp:txBody>
      <dsp:txXfrm>
        <a:off x="3238292" y="3249794"/>
        <a:ext cx="2064165" cy="1208422"/>
      </dsp:txXfrm>
    </dsp:sp>
    <dsp:sp modelId="{78F054F6-CED2-41B4-ABB9-98677F20896A}">
      <dsp:nvSpPr>
        <dsp:cNvPr id="0" name=""/>
        <dsp:cNvSpPr/>
      </dsp:nvSpPr>
      <dsp:spPr>
        <a:xfrm rot="16200000">
          <a:off x="2800497" y="1020707"/>
          <a:ext cx="1595500" cy="1925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F8B65BC-86B3-45D9-8219-36B7658BBF04}">
      <dsp:nvSpPr>
        <dsp:cNvPr id="0" name=""/>
        <dsp:cNvSpPr/>
      </dsp:nvSpPr>
      <dsp:spPr>
        <a:xfrm>
          <a:off x="3165867" y="1604522"/>
          <a:ext cx="2139357" cy="1283614"/>
        </a:xfrm>
        <a:prstGeom prst="roundRect">
          <a:avLst>
            <a:gd name="adj" fmla="val 10000"/>
          </a:avLst>
        </a:prstGeom>
        <a:solidFill>
          <a:schemeClr val="tx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rgbClr val="003366"/>
              </a:solidFill>
            </a:rPr>
            <a:t>Violences basées sur le genre </a:t>
          </a:r>
          <a:endParaRPr lang="fr-FR" sz="1400" kern="1200" dirty="0">
            <a:solidFill>
              <a:srgbClr val="003366"/>
            </a:solidFill>
          </a:endParaRPr>
        </a:p>
      </dsp:txBody>
      <dsp:txXfrm>
        <a:off x="3203463" y="1642118"/>
        <a:ext cx="2064165" cy="1208422"/>
      </dsp:txXfrm>
    </dsp:sp>
    <dsp:sp modelId="{69B4522D-A429-47E0-AC03-5DE5148D95BB}">
      <dsp:nvSpPr>
        <dsp:cNvPr id="0" name=""/>
        <dsp:cNvSpPr/>
      </dsp:nvSpPr>
      <dsp:spPr>
        <a:xfrm>
          <a:off x="3602756" y="218448"/>
          <a:ext cx="2836328" cy="1925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0FF3C5-47B6-41F3-9C3D-823C9DB948E1}">
      <dsp:nvSpPr>
        <dsp:cNvPr id="0" name=""/>
        <dsp:cNvSpPr/>
      </dsp:nvSpPr>
      <dsp:spPr>
        <a:xfrm>
          <a:off x="3165867" y="4"/>
          <a:ext cx="2139357" cy="1283614"/>
        </a:xfrm>
        <a:prstGeom prst="roundRect">
          <a:avLst>
            <a:gd name="adj" fmla="val 10000"/>
          </a:avLst>
        </a:prstGeom>
        <a:solidFill>
          <a:schemeClr val="tx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rgbClr val="003366"/>
              </a:solidFill>
            </a:rPr>
            <a:t>Stigmatisation et discrimination</a:t>
          </a:r>
          <a:endParaRPr lang="fr-FR" sz="1400" kern="1200" dirty="0">
            <a:solidFill>
              <a:srgbClr val="003366"/>
            </a:solidFill>
          </a:endParaRPr>
        </a:p>
      </dsp:txBody>
      <dsp:txXfrm>
        <a:off x="3203463" y="37600"/>
        <a:ext cx="2064165" cy="1208422"/>
      </dsp:txXfrm>
    </dsp:sp>
    <dsp:sp modelId="{ADBD0ED2-607A-4BFC-82AF-F529F38DB9E3}">
      <dsp:nvSpPr>
        <dsp:cNvPr id="0" name=""/>
        <dsp:cNvSpPr/>
      </dsp:nvSpPr>
      <dsp:spPr>
        <a:xfrm rot="5400000">
          <a:off x="5645843" y="1020707"/>
          <a:ext cx="1595500" cy="1925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8D9B52-26FE-4683-BDFD-38395D932AD8}">
      <dsp:nvSpPr>
        <dsp:cNvPr id="0" name=""/>
        <dsp:cNvSpPr/>
      </dsp:nvSpPr>
      <dsp:spPr>
        <a:xfrm>
          <a:off x="6011213" y="4"/>
          <a:ext cx="2139357" cy="1283614"/>
        </a:xfrm>
        <a:prstGeom prst="roundRect">
          <a:avLst>
            <a:gd name="adj" fmla="val 10000"/>
          </a:avLst>
        </a:prstGeom>
        <a:solidFill>
          <a:schemeClr val="tx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rgbClr val="003366"/>
              </a:solidFill>
            </a:rPr>
            <a:t>Difficultés liés a l’implémentation des lois nationales </a:t>
          </a:r>
          <a:endParaRPr lang="fr-FR" sz="1400" kern="1200" dirty="0">
            <a:solidFill>
              <a:srgbClr val="003366"/>
            </a:solidFill>
          </a:endParaRPr>
        </a:p>
      </dsp:txBody>
      <dsp:txXfrm>
        <a:off x="6048809" y="37600"/>
        <a:ext cx="2064165" cy="1208422"/>
      </dsp:txXfrm>
    </dsp:sp>
    <dsp:sp modelId="{D3A66E49-4D67-4E41-BBF4-4152D8A8074D}">
      <dsp:nvSpPr>
        <dsp:cNvPr id="0" name=""/>
        <dsp:cNvSpPr/>
      </dsp:nvSpPr>
      <dsp:spPr>
        <a:xfrm rot="5391015">
          <a:off x="5642527" y="2630638"/>
          <a:ext cx="1606330" cy="192542"/>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153247-62D3-42B4-A3DC-9406BA4BAF6B}">
      <dsp:nvSpPr>
        <dsp:cNvPr id="0" name=""/>
        <dsp:cNvSpPr/>
      </dsp:nvSpPr>
      <dsp:spPr>
        <a:xfrm>
          <a:off x="6011213" y="1604522"/>
          <a:ext cx="2139357" cy="1283614"/>
        </a:xfrm>
        <a:prstGeom prst="roundRect">
          <a:avLst>
            <a:gd name="adj" fmla="val 10000"/>
          </a:avLst>
        </a:prstGeom>
        <a:solidFill>
          <a:schemeClr val="tx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rgbClr val="003366"/>
              </a:solidFill>
            </a:rPr>
            <a:t>Insuffisances de prestataires qualifiés pouvant prendre en charge les besoins des personnes handicapées</a:t>
          </a:r>
          <a:endParaRPr lang="fr-FR" sz="1400" kern="1200" dirty="0">
            <a:solidFill>
              <a:srgbClr val="003366"/>
            </a:solidFill>
          </a:endParaRPr>
        </a:p>
      </dsp:txBody>
      <dsp:txXfrm>
        <a:off x="6048809" y="1642118"/>
        <a:ext cx="2064165" cy="1208422"/>
      </dsp:txXfrm>
    </dsp:sp>
    <dsp:sp modelId="{9A3A8401-C4AC-49F6-A464-05E5D87232CC}">
      <dsp:nvSpPr>
        <dsp:cNvPr id="0" name=""/>
        <dsp:cNvSpPr/>
      </dsp:nvSpPr>
      <dsp:spPr>
        <a:xfrm>
          <a:off x="6019920" y="3215356"/>
          <a:ext cx="2139357" cy="1283614"/>
        </a:xfrm>
        <a:prstGeom prst="roundRect">
          <a:avLst>
            <a:gd name="adj" fmla="val 10000"/>
          </a:avLst>
        </a:prstGeom>
        <a:solidFill>
          <a:schemeClr val="tx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rgbClr val="003366"/>
              </a:solidFill>
            </a:rPr>
            <a:t>Difficultés d'accès aux services de santé y inclus le VIH et la SSR</a:t>
          </a:r>
          <a:endParaRPr lang="fr-FR" sz="1400" kern="1200" dirty="0">
            <a:solidFill>
              <a:srgbClr val="003366"/>
            </a:solidFill>
          </a:endParaRPr>
        </a:p>
      </dsp:txBody>
      <dsp:txXfrm>
        <a:off x="6057516" y="3252952"/>
        <a:ext cx="2064165" cy="12084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ED956-129D-4E7B-9D69-89A444A63334}">
      <dsp:nvSpPr>
        <dsp:cNvPr id="0" name=""/>
        <dsp:cNvSpPr/>
      </dsp:nvSpPr>
      <dsp:spPr>
        <a:xfrm rot="5400000">
          <a:off x="-246142" y="248993"/>
          <a:ext cx="1640951" cy="114866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FR" sz="2400" kern="1200" dirty="0" smtClean="0"/>
            <a:t>ETAPE 1</a:t>
          </a:r>
          <a:endParaRPr lang="fr-FR" sz="2400" kern="1200" dirty="0"/>
        </a:p>
      </dsp:txBody>
      <dsp:txXfrm rot="-5400000">
        <a:off x="2" y="577183"/>
        <a:ext cx="1148665" cy="492286"/>
      </dsp:txXfrm>
    </dsp:sp>
    <dsp:sp modelId="{DE18AD7F-2A81-4349-89E4-8A173396837E}">
      <dsp:nvSpPr>
        <dsp:cNvPr id="0" name=""/>
        <dsp:cNvSpPr/>
      </dsp:nvSpPr>
      <dsp:spPr>
        <a:xfrm rot="5400000">
          <a:off x="4001463" y="-2849946"/>
          <a:ext cx="1066618" cy="67722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t>Revue documentaire des lois, politiques, des stratégies, plans, programmes, et directives plus spécifiquement relatifs à la santé génésique, au VIH et à la SSR</a:t>
          </a:r>
        </a:p>
      </dsp:txBody>
      <dsp:txXfrm rot="-5400000">
        <a:off x="1148665" y="54920"/>
        <a:ext cx="6720146" cy="962482"/>
      </dsp:txXfrm>
    </dsp:sp>
    <dsp:sp modelId="{D255D883-C133-45F3-9483-B2A258E2D534}">
      <dsp:nvSpPr>
        <dsp:cNvPr id="0" name=""/>
        <dsp:cNvSpPr/>
      </dsp:nvSpPr>
      <dsp:spPr>
        <a:xfrm rot="5400000">
          <a:off x="-246142" y="1696388"/>
          <a:ext cx="1640951" cy="114866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FR" sz="2400" kern="1200" dirty="0" smtClean="0"/>
            <a:t>ETAPE 2</a:t>
          </a:r>
          <a:endParaRPr lang="fr-FR" sz="2400" kern="1200" dirty="0"/>
        </a:p>
      </dsp:txBody>
      <dsp:txXfrm rot="-5400000">
        <a:off x="2" y="2024578"/>
        <a:ext cx="1148665" cy="492286"/>
      </dsp:txXfrm>
    </dsp:sp>
    <dsp:sp modelId="{CA011C3F-5A93-409A-B2AE-D5B833820210}">
      <dsp:nvSpPr>
        <dsp:cNvPr id="0" name=""/>
        <dsp:cNvSpPr/>
      </dsp:nvSpPr>
      <dsp:spPr>
        <a:xfrm rot="5400000">
          <a:off x="3991779" y="-1378147"/>
          <a:ext cx="1066618" cy="67722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t>Analyse des lois existantes en matière de santé et spécifiquement du VIH, SSR, des politiques nationales de santé et  du respect de la CIDPH </a:t>
          </a:r>
        </a:p>
      </dsp:txBody>
      <dsp:txXfrm rot="-5400000">
        <a:off x="1138981" y="1526719"/>
        <a:ext cx="6720146" cy="962482"/>
      </dsp:txXfrm>
    </dsp:sp>
    <dsp:sp modelId="{43BF69CF-2432-42FE-90C2-7048A81D84AD}">
      <dsp:nvSpPr>
        <dsp:cNvPr id="0" name=""/>
        <dsp:cNvSpPr/>
      </dsp:nvSpPr>
      <dsp:spPr>
        <a:xfrm rot="5400000">
          <a:off x="-246142" y="3143783"/>
          <a:ext cx="1640951" cy="114866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FR" sz="2400" kern="1200" dirty="0" smtClean="0"/>
            <a:t>ETAPE 3</a:t>
          </a:r>
          <a:endParaRPr lang="fr-FR" sz="2400" kern="1200" dirty="0"/>
        </a:p>
      </dsp:txBody>
      <dsp:txXfrm rot="-5400000">
        <a:off x="2" y="3471973"/>
        <a:ext cx="1148665" cy="492286"/>
      </dsp:txXfrm>
    </dsp:sp>
    <dsp:sp modelId="{475CB1D6-DBC5-4AFD-BC83-1D9181CCE942}">
      <dsp:nvSpPr>
        <dsp:cNvPr id="0" name=""/>
        <dsp:cNvSpPr/>
      </dsp:nvSpPr>
      <dsp:spPr>
        <a:xfrm rot="5400000">
          <a:off x="4001463" y="44842"/>
          <a:ext cx="1066618" cy="677221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57150" lvl="1" indent="0" algn="l" defTabSz="400050">
            <a:lnSpc>
              <a:spcPct val="90000"/>
            </a:lnSpc>
            <a:spcBef>
              <a:spcPct val="0"/>
            </a:spcBef>
            <a:spcAft>
              <a:spcPct val="15000"/>
            </a:spcAft>
            <a:buChar char="••"/>
          </a:pPr>
          <a:r>
            <a:rPr lang="fr-FR" sz="1600" b="1" kern="1200" dirty="0" smtClean="0"/>
            <a:t> Rencontres entretiens semi directifs avec des acteurs institutionnels, les parlementaires, ministères, acteurs de la société civile, structures de santé, bénéficiaires directs </a:t>
          </a:r>
          <a:endParaRPr lang="fr-FR" sz="1600" b="1" kern="1200" dirty="0"/>
        </a:p>
      </dsp:txBody>
      <dsp:txXfrm rot="-5400000">
        <a:off x="1148665" y="2949708"/>
        <a:ext cx="6720146" cy="962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FC7E70-4C23-4935-9A88-9BA2677817B3}">
      <dsp:nvSpPr>
        <dsp:cNvPr id="0" name=""/>
        <dsp:cNvSpPr/>
      </dsp:nvSpPr>
      <dsp:spPr>
        <a:xfrm>
          <a:off x="0" y="0"/>
          <a:ext cx="8678416" cy="137893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77850">
            <a:lnSpc>
              <a:spcPct val="90000"/>
            </a:lnSpc>
            <a:spcBef>
              <a:spcPct val="0"/>
            </a:spcBef>
            <a:spcAft>
              <a:spcPct val="35000"/>
            </a:spcAft>
          </a:pPr>
          <a:r>
            <a:rPr lang="fr-FR" sz="1300" b="1" kern="1200" dirty="0" smtClean="0"/>
            <a:t>Aux Décideurs </a:t>
          </a:r>
          <a:endParaRPr lang="fr-FR" sz="1300" b="1" kern="1200" dirty="0"/>
        </a:p>
        <a:p>
          <a:pPr marL="114300" lvl="1" indent="-114300" algn="l" defTabSz="533400">
            <a:lnSpc>
              <a:spcPct val="90000"/>
            </a:lnSpc>
            <a:spcBef>
              <a:spcPct val="0"/>
            </a:spcBef>
            <a:spcAft>
              <a:spcPct val="15000"/>
            </a:spcAft>
            <a:buChar char="••"/>
          </a:pPr>
          <a:r>
            <a:rPr lang="fr-FR" sz="1200" b="0" kern="1200" dirty="0" smtClean="0"/>
            <a:t>Promouvoir l’implication des OPH</a:t>
          </a:r>
          <a:endParaRPr lang="fr-FR" sz="1200" b="0" kern="1200" dirty="0"/>
        </a:p>
        <a:p>
          <a:pPr marL="114300" lvl="1" indent="-114300" algn="l" defTabSz="533400">
            <a:lnSpc>
              <a:spcPct val="90000"/>
            </a:lnSpc>
            <a:spcBef>
              <a:spcPct val="0"/>
            </a:spcBef>
            <a:spcAft>
              <a:spcPct val="15000"/>
            </a:spcAft>
            <a:buChar char="••"/>
          </a:pPr>
          <a:r>
            <a:rPr lang="fr-FR" sz="1200" kern="1200" dirty="0" smtClean="0"/>
            <a:t>Initier la mise en place de lois inclusives et Intégrer dans les législations existantes des dispositions qui prennent en compte les besoins spécifiques des personnes handicapées</a:t>
          </a:r>
          <a:endParaRPr lang="fr-FR" sz="1200" kern="1200" dirty="0"/>
        </a:p>
        <a:p>
          <a:pPr marL="114300" lvl="1" indent="-114300" algn="l" defTabSz="533400">
            <a:lnSpc>
              <a:spcPct val="90000"/>
            </a:lnSpc>
            <a:spcBef>
              <a:spcPct val="0"/>
            </a:spcBef>
            <a:spcAft>
              <a:spcPct val="15000"/>
            </a:spcAft>
            <a:buChar char="••"/>
          </a:pPr>
          <a:r>
            <a:rPr lang="fr-FR" sz="1200" kern="1200" dirty="0" smtClean="0"/>
            <a:t>Appliquer les législations existantes</a:t>
          </a:r>
          <a:endParaRPr lang="fr-FR" sz="1200" kern="1200" dirty="0"/>
        </a:p>
        <a:p>
          <a:pPr marL="114300" lvl="1" indent="-114300" algn="l" defTabSz="533400">
            <a:lnSpc>
              <a:spcPct val="90000"/>
            </a:lnSpc>
            <a:spcBef>
              <a:spcPct val="0"/>
            </a:spcBef>
            <a:spcAft>
              <a:spcPct val="15000"/>
            </a:spcAft>
            <a:buChar char="••"/>
          </a:pPr>
          <a:r>
            <a:rPr lang="en-GB" sz="1200" kern="1200" dirty="0" smtClean="0"/>
            <a:t>Integrer des actions specifiques pour le handicap dans les plans stratégiques nationaux</a:t>
          </a:r>
          <a:endParaRPr lang="fr-FR" sz="1200" kern="1200" dirty="0"/>
        </a:p>
      </dsp:txBody>
      <dsp:txXfrm>
        <a:off x="1873576" y="0"/>
        <a:ext cx="6804839" cy="1378936"/>
      </dsp:txXfrm>
    </dsp:sp>
    <dsp:sp modelId="{ED37C2DE-44E2-4AF0-8062-1FFF90D5981B}">
      <dsp:nvSpPr>
        <dsp:cNvPr id="0" name=""/>
        <dsp:cNvSpPr/>
      </dsp:nvSpPr>
      <dsp:spPr>
        <a:xfrm>
          <a:off x="137893" y="137893"/>
          <a:ext cx="1735683" cy="1103149"/>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000" r="-2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2EC32D-379C-40B7-BB23-6089D3131BA4}">
      <dsp:nvSpPr>
        <dsp:cNvPr id="0" name=""/>
        <dsp:cNvSpPr/>
      </dsp:nvSpPr>
      <dsp:spPr>
        <a:xfrm>
          <a:off x="0" y="1516830"/>
          <a:ext cx="8678416" cy="137893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577850">
            <a:lnSpc>
              <a:spcPct val="90000"/>
            </a:lnSpc>
            <a:spcBef>
              <a:spcPct val="0"/>
            </a:spcBef>
            <a:spcAft>
              <a:spcPct val="35000"/>
            </a:spcAft>
          </a:pPr>
          <a:r>
            <a:rPr lang="fr-FR" sz="1300" b="1" kern="1200" dirty="0" smtClean="0"/>
            <a:t>Aux acteurs du système sanitaire </a:t>
          </a:r>
          <a:endParaRPr lang="fr-FR" sz="1300" b="1" kern="1200" dirty="0"/>
        </a:p>
        <a:p>
          <a:pPr marL="114300" lvl="1" indent="-114300" algn="just" defTabSz="622300">
            <a:lnSpc>
              <a:spcPct val="90000"/>
            </a:lnSpc>
            <a:spcBef>
              <a:spcPct val="0"/>
            </a:spcBef>
            <a:spcAft>
              <a:spcPct val="15000"/>
            </a:spcAft>
            <a:buChar char="••"/>
          </a:pPr>
          <a:r>
            <a:rPr lang="en-GB" sz="1400" kern="1200" dirty="0" smtClean="0"/>
            <a:t>Renforcer les capacités des prestataires de services</a:t>
          </a:r>
          <a:endParaRPr lang="fr-FR" sz="1400" kern="1200" dirty="0"/>
        </a:p>
        <a:p>
          <a:pPr marL="114300" lvl="1" indent="-114300" algn="just" defTabSz="622300">
            <a:lnSpc>
              <a:spcPct val="90000"/>
            </a:lnSpc>
            <a:spcBef>
              <a:spcPct val="0"/>
            </a:spcBef>
            <a:spcAft>
              <a:spcPct val="15000"/>
            </a:spcAft>
            <a:buChar char="••"/>
          </a:pPr>
          <a:r>
            <a:rPr lang="fr-FR" sz="1400" kern="1200" dirty="0" smtClean="0"/>
            <a:t>Mettre en place  des points focaux au niveau des structures de prise en charge du VIH et dans les structures sanitaires </a:t>
          </a:r>
          <a:endParaRPr lang="fr-FR" sz="1400" kern="1200" dirty="0"/>
        </a:p>
        <a:p>
          <a:pPr marL="114300" lvl="1" indent="-114300" algn="just" defTabSz="622300">
            <a:lnSpc>
              <a:spcPct val="90000"/>
            </a:lnSpc>
            <a:spcBef>
              <a:spcPct val="0"/>
            </a:spcBef>
            <a:spcAft>
              <a:spcPct val="15000"/>
            </a:spcAft>
            <a:buChar char="••"/>
          </a:pPr>
          <a:r>
            <a:rPr lang="fr-FR" sz="1400" kern="1200" dirty="0" smtClean="0"/>
            <a:t>Intégrer dans les outils de collecte du système sanitaires les données sur le handicap</a:t>
          </a:r>
          <a:endParaRPr lang="fr-FR" sz="1400" kern="1200" dirty="0"/>
        </a:p>
      </dsp:txBody>
      <dsp:txXfrm>
        <a:off x="1873576" y="1516830"/>
        <a:ext cx="6804839" cy="1378936"/>
      </dsp:txXfrm>
    </dsp:sp>
    <dsp:sp modelId="{0342F212-E200-47DB-B71D-119C178B1838}">
      <dsp:nvSpPr>
        <dsp:cNvPr id="0" name=""/>
        <dsp:cNvSpPr/>
      </dsp:nvSpPr>
      <dsp:spPr>
        <a:xfrm>
          <a:off x="137893" y="1654723"/>
          <a:ext cx="1735683" cy="1103149"/>
        </a:xfrm>
        <a:prstGeom prst="roundRect">
          <a:avLst>
            <a:gd name="adj" fmla="val 10000"/>
          </a:avLst>
        </a:prstGeom>
        <a:solidFill>
          <a:schemeClr val="dk2">
            <a:tint val="4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B00E51-F733-48F8-9E4F-FFB4674EFCC0}">
      <dsp:nvSpPr>
        <dsp:cNvPr id="0" name=""/>
        <dsp:cNvSpPr/>
      </dsp:nvSpPr>
      <dsp:spPr>
        <a:xfrm>
          <a:off x="0" y="3033660"/>
          <a:ext cx="8678416" cy="942213"/>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fr-FR" sz="1300" b="1" kern="1200" dirty="0" smtClean="0"/>
            <a:t>Aux partenaires techniques et Financiers</a:t>
          </a:r>
          <a:endParaRPr lang="fr-FR" sz="1300" b="1" kern="1200" dirty="0"/>
        </a:p>
        <a:p>
          <a:pPr marL="171450" lvl="1" indent="-171450" algn="l" defTabSz="711200">
            <a:lnSpc>
              <a:spcPct val="90000"/>
            </a:lnSpc>
            <a:spcBef>
              <a:spcPct val="0"/>
            </a:spcBef>
            <a:spcAft>
              <a:spcPct val="15000"/>
            </a:spcAft>
            <a:buChar char="••"/>
          </a:pPr>
          <a:r>
            <a:rPr lang="en-GB" sz="1600" kern="1200" dirty="0" smtClean="0">
              <a:solidFill>
                <a:srgbClr val="003366"/>
              </a:solidFill>
            </a:rPr>
            <a:t>Integrer le handicap dans l’ensemble des appels à projet dans le cadre de la lutte contre le VIH et l’accès aux services de SSR</a:t>
          </a:r>
          <a:endParaRPr lang="fr-FR" sz="1600" kern="1200" dirty="0">
            <a:solidFill>
              <a:srgbClr val="003366"/>
            </a:solidFill>
          </a:endParaRPr>
        </a:p>
      </dsp:txBody>
      <dsp:txXfrm>
        <a:off x="1873576" y="3033660"/>
        <a:ext cx="6804839" cy="942213"/>
      </dsp:txXfrm>
    </dsp:sp>
    <dsp:sp modelId="{D3B8A031-DA0B-406C-B2ED-AFD35582B4F5}">
      <dsp:nvSpPr>
        <dsp:cNvPr id="0" name=""/>
        <dsp:cNvSpPr/>
      </dsp:nvSpPr>
      <dsp:spPr>
        <a:xfrm>
          <a:off x="137893" y="3061527"/>
          <a:ext cx="1735683" cy="886479"/>
        </a:xfrm>
        <a:prstGeom prst="roundRect">
          <a:avLst>
            <a:gd name="adj" fmla="val 10000"/>
          </a:avLst>
        </a:prstGeom>
        <a:solidFill>
          <a:schemeClr val="dk2">
            <a:tint val="40000"/>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262A86-D05B-4B23-9076-5C554CA01A89}">
      <dsp:nvSpPr>
        <dsp:cNvPr id="0" name=""/>
        <dsp:cNvSpPr/>
      </dsp:nvSpPr>
      <dsp:spPr>
        <a:xfrm>
          <a:off x="0" y="4113767"/>
          <a:ext cx="8678416" cy="1378936"/>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fr-FR" sz="1300" b="1" kern="1200" dirty="0" smtClean="0"/>
            <a:t>Aux OSC</a:t>
          </a:r>
          <a:endParaRPr lang="fr-FR" sz="1300" b="1" kern="1200" dirty="0"/>
        </a:p>
        <a:p>
          <a:pPr marL="171450" lvl="1" indent="-171450" algn="l" defTabSz="711200">
            <a:lnSpc>
              <a:spcPct val="90000"/>
            </a:lnSpc>
            <a:spcBef>
              <a:spcPct val="0"/>
            </a:spcBef>
            <a:spcAft>
              <a:spcPct val="15000"/>
            </a:spcAft>
            <a:buChar char="••"/>
          </a:pPr>
          <a:r>
            <a:rPr lang="en-GB" sz="1600" kern="1200" dirty="0" smtClean="0"/>
            <a:t>Renforcer </a:t>
          </a:r>
          <a:r>
            <a:rPr lang="en-GB" sz="1600" kern="1200" dirty="0" err="1" smtClean="0"/>
            <a:t>leurs</a:t>
          </a:r>
          <a:r>
            <a:rPr lang="en-GB" sz="1600" kern="1200" dirty="0" smtClean="0"/>
            <a:t> capacités sur la CIDPH</a:t>
          </a:r>
          <a:endParaRPr lang="fr-FR" sz="1600" kern="1200" dirty="0"/>
        </a:p>
        <a:p>
          <a:pPr marL="171450" lvl="1" indent="-171450" algn="l" defTabSz="711200">
            <a:lnSpc>
              <a:spcPct val="90000"/>
            </a:lnSpc>
            <a:spcBef>
              <a:spcPct val="0"/>
            </a:spcBef>
            <a:spcAft>
              <a:spcPct val="15000"/>
            </a:spcAft>
            <a:buChar char="••"/>
          </a:pPr>
          <a:r>
            <a:rPr lang="fr-FR" sz="1600" kern="1200" dirty="0" smtClean="0"/>
            <a:t>Intégrer la problématique du handicap dans les activités de plaidoyer</a:t>
          </a:r>
          <a:endParaRPr lang="fr-FR" sz="1600" kern="1200" dirty="0"/>
        </a:p>
      </dsp:txBody>
      <dsp:txXfrm>
        <a:off x="1873576" y="4113767"/>
        <a:ext cx="6804839" cy="1378936"/>
      </dsp:txXfrm>
    </dsp:sp>
    <dsp:sp modelId="{C95E9BF1-AA4B-410A-A3A2-893913606C39}">
      <dsp:nvSpPr>
        <dsp:cNvPr id="0" name=""/>
        <dsp:cNvSpPr/>
      </dsp:nvSpPr>
      <dsp:spPr>
        <a:xfrm>
          <a:off x="137893" y="4251661"/>
          <a:ext cx="1735683" cy="1103149"/>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35000" b="-35000"/>
          </a:stretch>
        </a:blip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9" name="Rectangle 3"/>
          <p:cNvSpPr>
            <a:spLocks noGrp="1" noChangeArrowheads="1"/>
          </p:cNvSpPr>
          <p:nvPr>
            <p:ph type="dt" sz="quarter" idx="1"/>
          </p:nvPr>
        </p:nvSpPr>
        <p:spPr bwMode="auto">
          <a:xfrm>
            <a:off x="3852016" y="2"/>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200">
                <a:latin typeface="Times New Roman" pitchFamily="18" charset="0"/>
              </a:defRPr>
            </a:lvl1pPr>
          </a:lstStyle>
          <a:p>
            <a:endParaRPr lang="fr-FR" dirty="0"/>
          </a:p>
        </p:txBody>
      </p:sp>
      <p:sp>
        <p:nvSpPr>
          <p:cNvPr id="19461" name="Rectangle 5"/>
          <p:cNvSpPr>
            <a:spLocks noGrp="1" noChangeArrowheads="1"/>
          </p:cNvSpPr>
          <p:nvPr>
            <p:ph type="sldNum" sz="quarter" idx="3"/>
          </p:nvPr>
        </p:nvSpPr>
        <p:spPr bwMode="auto">
          <a:xfrm>
            <a:off x="3852016" y="9430307"/>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1" sz="1200">
                <a:latin typeface="Times New Roman" pitchFamily="18" charset="0"/>
              </a:defRPr>
            </a:lvl1pPr>
          </a:lstStyle>
          <a:p>
            <a:fld id="{3A10B73C-9014-4A8A-9343-BC54527ACF25}" type="slidenum">
              <a:rPr lang="fr-FR"/>
              <a:pPr/>
              <a:t>‹#›</a:t>
            </a:fld>
            <a:endParaRPr lang="fr-FR" dirty="0"/>
          </a:p>
        </p:txBody>
      </p:sp>
    </p:spTree>
    <p:extLst>
      <p:ext uri="{BB962C8B-B14F-4D97-AF65-F5344CB8AC3E}">
        <p14:creationId xmlns:p14="http://schemas.microsoft.com/office/powerpoint/2010/main" val="380625773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2"/>
            <a:ext cx="2945659" cy="4963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fr-FR" dirty="0"/>
          </a:p>
        </p:txBody>
      </p:sp>
      <p:sp>
        <p:nvSpPr>
          <p:cNvPr id="16387" name="Rectangle 3"/>
          <p:cNvSpPr>
            <a:spLocks noGrp="1" noChangeArrowheads="1"/>
          </p:cNvSpPr>
          <p:nvPr>
            <p:ph type="dt" idx="1"/>
          </p:nvPr>
        </p:nvSpPr>
        <p:spPr bwMode="auto">
          <a:xfrm>
            <a:off x="3852016" y="2"/>
            <a:ext cx="2945659" cy="4963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fr-FR" dirty="0"/>
          </a:p>
        </p:txBody>
      </p:sp>
      <p:sp>
        <p:nvSpPr>
          <p:cNvPr id="1638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906359" y="4715154"/>
            <a:ext cx="4984961" cy="44669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6391" name="Rectangle 7"/>
          <p:cNvSpPr>
            <a:spLocks noGrp="1" noChangeArrowheads="1"/>
          </p:cNvSpPr>
          <p:nvPr>
            <p:ph type="sldNum" sz="quarter" idx="5"/>
          </p:nvPr>
        </p:nvSpPr>
        <p:spPr bwMode="auto">
          <a:xfrm>
            <a:off x="3852016" y="9430307"/>
            <a:ext cx="2945659" cy="49633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AFD0188D-953F-45C3-A86C-32371ED497FE}" type="slidenum">
              <a:rPr lang="fr-FR"/>
              <a:pPr/>
              <a:t>‹#›</a:t>
            </a:fld>
            <a:endParaRPr lang="fr-FR" dirty="0"/>
          </a:p>
        </p:txBody>
      </p:sp>
    </p:spTree>
    <p:extLst>
      <p:ext uri="{BB962C8B-B14F-4D97-AF65-F5344CB8AC3E}">
        <p14:creationId xmlns:p14="http://schemas.microsoft.com/office/powerpoint/2010/main" val="1025667319"/>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AB3FC0-496A-4336-B107-2D5F047B479B}" type="slidenum">
              <a:rPr lang="fr-FR"/>
              <a:pPr/>
              <a:t>1</a:t>
            </a:fld>
            <a:endParaRPr lang="fr-FR"/>
          </a:p>
        </p:txBody>
      </p:sp>
      <p:sp>
        <p:nvSpPr>
          <p:cNvPr id="22530" name="Rectangle 1026"/>
          <p:cNvSpPr>
            <a:spLocks noGrp="1" noRot="1" noChangeAspect="1" noChangeArrowheads="1" noTextEdit="1"/>
          </p:cNvSpPr>
          <p:nvPr>
            <p:ph type="sldImg"/>
          </p:nvPr>
        </p:nvSpPr>
        <p:spPr>
          <a:ln/>
        </p:spPr>
      </p:sp>
      <p:sp>
        <p:nvSpPr>
          <p:cNvPr id="22531" name="Rectangle 1027"/>
          <p:cNvSpPr>
            <a:spLocks noGrp="1" noChangeArrowheads="1"/>
          </p:cNvSpPr>
          <p:nvPr>
            <p:ph type="body" idx="1"/>
          </p:nvPr>
        </p:nvSpPr>
        <p:spPr/>
        <p:txBody>
          <a:bodyPr/>
          <a:lstStyle/>
          <a:p>
            <a:endParaRPr lang="fr-FR" dirty="0"/>
          </a:p>
        </p:txBody>
      </p:sp>
    </p:spTree>
    <p:extLst>
      <p:ext uri="{BB962C8B-B14F-4D97-AF65-F5344CB8AC3E}">
        <p14:creationId xmlns:p14="http://schemas.microsoft.com/office/powerpoint/2010/main" val="3699976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E47D6CA-42C7-4597-B70D-6E42983D21EA}" type="slidenum">
              <a:rPr lang="en-GB" smtClean="0"/>
              <a:pPr/>
              <a:t>2</a:t>
            </a:fld>
            <a:endParaRPr lang="en-GB"/>
          </a:p>
        </p:txBody>
      </p:sp>
    </p:spTree>
    <p:extLst>
      <p:ext uri="{BB962C8B-B14F-4D97-AF65-F5344CB8AC3E}">
        <p14:creationId xmlns:p14="http://schemas.microsoft.com/office/powerpoint/2010/main" val="3909089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Harmonisation des outils </a:t>
            </a:r>
            <a:r>
              <a:rPr lang="fr-FR" i="1" dirty="0" smtClean="0"/>
              <a:t>de collecte de données et termes de références </a:t>
            </a:r>
            <a:r>
              <a:rPr lang="fr-FR" dirty="0" smtClean="0"/>
              <a:t>des 6 pays élaboration d'un guide méthodologique</a:t>
            </a:r>
          </a:p>
          <a:p>
            <a:r>
              <a:rPr lang="fr-FR" dirty="0" smtClean="0"/>
              <a:t>Mise en place d’une approche participative avec une implication des OPH et réseaux de PVVIH dans le  processus de sélection et le déroulement de l’étude</a:t>
            </a:r>
          </a:p>
        </p:txBody>
      </p:sp>
      <p:sp>
        <p:nvSpPr>
          <p:cNvPr id="4" name="Espace réservé du numéro de diapositive 3"/>
          <p:cNvSpPr>
            <a:spLocks noGrp="1"/>
          </p:cNvSpPr>
          <p:nvPr>
            <p:ph type="sldNum" sz="quarter" idx="10"/>
          </p:nvPr>
        </p:nvSpPr>
        <p:spPr/>
        <p:txBody>
          <a:bodyPr/>
          <a:lstStyle/>
          <a:p>
            <a:fld id="{378C4496-3C37-4723-9E49-E76BEA6DA1FB}" type="slidenum">
              <a:rPr lang="fr-FR" smtClean="0"/>
              <a:t>5</a:t>
            </a:fld>
            <a:endParaRPr lang="fr-FR"/>
          </a:p>
        </p:txBody>
      </p:sp>
    </p:spTree>
    <p:extLst>
      <p:ext uri="{BB962C8B-B14F-4D97-AF65-F5344CB8AC3E}">
        <p14:creationId xmlns:p14="http://schemas.microsoft.com/office/powerpoint/2010/main" val="2132882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fr-FR" sz="1200" dirty="0" smtClean="0"/>
              <a:t>Harmonisation des outils de collecte de données et termes de références des 6 pays </a:t>
            </a:r>
          </a:p>
          <a:p>
            <a:pPr lvl="0"/>
            <a:r>
              <a:rPr lang="fr-FR" sz="1200" dirty="0" smtClean="0"/>
              <a:t>Mise en place d’une approche participative avec une implication des OPH et réseaux de PVVIH dans le  processus de sélection et le déroulement de l’étude</a:t>
            </a:r>
          </a:p>
        </p:txBody>
      </p:sp>
      <p:sp>
        <p:nvSpPr>
          <p:cNvPr id="4" name="Espace réservé du numéro de diapositive 3"/>
          <p:cNvSpPr>
            <a:spLocks noGrp="1"/>
          </p:cNvSpPr>
          <p:nvPr>
            <p:ph type="sldNum" sz="quarter" idx="10"/>
          </p:nvPr>
        </p:nvSpPr>
        <p:spPr/>
        <p:txBody>
          <a:bodyPr/>
          <a:lstStyle/>
          <a:p>
            <a:fld id="{378C4496-3C37-4723-9E49-E76BEA6DA1FB}" type="slidenum">
              <a:rPr lang="fr-FR" smtClean="0"/>
              <a:t>6</a:t>
            </a:fld>
            <a:endParaRPr lang="fr-FR"/>
          </a:p>
        </p:txBody>
      </p:sp>
    </p:spTree>
    <p:extLst>
      <p:ext uri="{BB962C8B-B14F-4D97-AF65-F5344CB8AC3E}">
        <p14:creationId xmlns:p14="http://schemas.microsoft.com/office/powerpoint/2010/main" val="2617552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Des parlementaires : des commissions lois et commission santé à l’Assemblée nationale, Des représentants des ministères clefs : santé, action sociale, population, justice  Prestataire des structures de santé et de prise en </a:t>
            </a:r>
            <a:r>
              <a:rPr lang="fr-FR" dirty="0" err="1" smtClean="0"/>
              <a:t>chargedu</a:t>
            </a:r>
            <a:r>
              <a:rPr lang="fr-FR" dirty="0" smtClean="0"/>
              <a:t> VIH,  Des OSC et acteurs du VIH, du handicap et des droits humains Structures  Bénéficiaires directs : OPH et personnes handicapées vivant avec le VIH </a:t>
            </a:r>
          </a:p>
          <a:p>
            <a:r>
              <a:rPr lang="fr-FR" dirty="0" smtClean="0"/>
              <a:t>personnes handicapées vivant avec le VIH </a:t>
            </a:r>
          </a:p>
          <a:p>
            <a:endParaRPr lang="fr-FR" dirty="0"/>
          </a:p>
        </p:txBody>
      </p:sp>
      <p:sp>
        <p:nvSpPr>
          <p:cNvPr id="4" name="Espace réservé du numéro de diapositive 3"/>
          <p:cNvSpPr>
            <a:spLocks noGrp="1"/>
          </p:cNvSpPr>
          <p:nvPr>
            <p:ph type="sldNum" sz="quarter" idx="10"/>
          </p:nvPr>
        </p:nvSpPr>
        <p:spPr/>
        <p:txBody>
          <a:bodyPr/>
          <a:lstStyle/>
          <a:p>
            <a:fld id="{AFD0188D-953F-45C3-A86C-32371ED497FE}" type="slidenum">
              <a:rPr lang="fr-FR" smtClean="0"/>
              <a:pPr/>
              <a:t>7</a:t>
            </a:fld>
            <a:endParaRPr lang="fr-FR" dirty="0"/>
          </a:p>
        </p:txBody>
      </p:sp>
    </p:spTree>
    <p:extLst>
      <p:ext uri="{BB962C8B-B14F-4D97-AF65-F5344CB8AC3E}">
        <p14:creationId xmlns:p14="http://schemas.microsoft.com/office/powerpoint/2010/main" val="3728458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dirty="0" smtClean="0"/>
              <a:t>Inciter / s’assurer que la CDEAO ratifratifie la CDPH  –</a:t>
            </a:r>
          </a:p>
          <a:p>
            <a:r>
              <a:rPr lang="en-GB" dirty="0" smtClean="0"/>
              <a:t>Integrer le handicap dans les strategies regionals de santé : plan stratégique OOAS de lute contre le VIH, </a:t>
            </a:r>
          </a:p>
          <a:p>
            <a:endParaRPr lang="fr-FR" dirty="0"/>
          </a:p>
        </p:txBody>
      </p:sp>
      <p:sp>
        <p:nvSpPr>
          <p:cNvPr id="4" name="Espace réservé du numéro de diapositive 3"/>
          <p:cNvSpPr>
            <a:spLocks noGrp="1"/>
          </p:cNvSpPr>
          <p:nvPr>
            <p:ph type="sldNum" sz="quarter" idx="10"/>
          </p:nvPr>
        </p:nvSpPr>
        <p:spPr/>
        <p:txBody>
          <a:bodyPr/>
          <a:lstStyle/>
          <a:p>
            <a:fld id="{AFD0188D-953F-45C3-A86C-32371ED497FE}" type="slidenum">
              <a:rPr lang="fr-FR" smtClean="0"/>
              <a:pPr/>
              <a:t>9</a:t>
            </a:fld>
            <a:endParaRPr lang="fr-FR" dirty="0"/>
          </a:p>
        </p:txBody>
      </p:sp>
    </p:spTree>
    <p:extLst>
      <p:ext uri="{BB962C8B-B14F-4D97-AF65-F5344CB8AC3E}">
        <p14:creationId xmlns:p14="http://schemas.microsoft.com/office/powerpoint/2010/main" val="2015439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grpSp>
        <p:nvGrpSpPr>
          <p:cNvPr id="86018" name="Group 2"/>
          <p:cNvGrpSpPr>
            <a:grpSpLocks/>
          </p:cNvGrpSpPr>
          <p:nvPr/>
        </p:nvGrpSpPr>
        <p:grpSpPr bwMode="auto">
          <a:xfrm>
            <a:off x="0" y="1422400"/>
            <a:ext cx="9147175" cy="5435600"/>
            <a:chOff x="0" y="896"/>
            <a:chExt cx="5762" cy="3424"/>
          </a:xfrm>
        </p:grpSpPr>
        <p:grpSp>
          <p:nvGrpSpPr>
            <p:cNvPr id="86019" name="Group 3"/>
            <p:cNvGrpSpPr>
              <a:grpSpLocks/>
            </p:cNvGrpSpPr>
            <p:nvPr userDrawn="1"/>
          </p:nvGrpSpPr>
          <p:grpSpPr bwMode="auto">
            <a:xfrm>
              <a:off x="20" y="896"/>
              <a:ext cx="5742" cy="3424"/>
              <a:chOff x="20" y="896"/>
              <a:chExt cx="5742" cy="3424"/>
            </a:xfrm>
          </p:grpSpPr>
          <p:sp>
            <p:nvSpPr>
              <p:cNvPr id="86020"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endParaRPr lang="fr-FR" dirty="0"/>
              </a:p>
            </p:txBody>
          </p:sp>
          <p:sp>
            <p:nvSpPr>
              <p:cNvPr id="86021"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endParaRPr lang="fr-FR" dirty="0"/>
              </a:p>
            </p:txBody>
          </p:sp>
          <p:sp>
            <p:nvSpPr>
              <p:cNvPr id="86022"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endParaRPr lang="fr-FR" dirty="0"/>
              </a:p>
            </p:txBody>
          </p:sp>
          <p:sp>
            <p:nvSpPr>
              <p:cNvPr id="86023"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endParaRPr lang="fr-FR" dirty="0"/>
              </a:p>
            </p:txBody>
          </p:sp>
          <p:sp>
            <p:nvSpPr>
              <p:cNvPr id="86024"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endParaRPr lang="fr-FR" dirty="0"/>
              </a:p>
            </p:txBody>
          </p:sp>
          <p:sp>
            <p:nvSpPr>
              <p:cNvPr id="86025"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endParaRPr lang="fr-FR" dirty="0"/>
              </a:p>
            </p:txBody>
          </p:sp>
          <p:sp>
            <p:nvSpPr>
              <p:cNvPr id="86026"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endParaRPr lang="fr-FR" dirty="0"/>
              </a:p>
            </p:txBody>
          </p:sp>
          <p:sp>
            <p:nvSpPr>
              <p:cNvPr id="86027"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28"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29"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30"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31"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32"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endParaRPr lang="fr-FR" dirty="0"/>
              </a:p>
            </p:txBody>
          </p:sp>
        </p:grpSp>
        <p:grpSp>
          <p:nvGrpSpPr>
            <p:cNvPr id="86033" name="Group 17"/>
            <p:cNvGrpSpPr>
              <a:grpSpLocks/>
            </p:cNvGrpSpPr>
            <p:nvPr userDrawn="1"/>
          </p:nvGrpSpPr>
          <p:grpSpPr bwMode="auto">
            <a:xfrm>
              <a:off x="0" y="2291"/>
              <a:ext cx="1385" cy="1702"/>
              <a:chOff x="0" y="2291"/>
              <a:chExt cx="1385" cy="1702"/>
            </a:xfrm>
          </p:grpSpPr>
          <p:sp>
            <p:nvSpPr>
              <p:cNvPr id="86034" name="Rectangle 18"/>
              <p:cNvSpPr>
                <a:spLocks noChangeArrowheads="1"/>
              </p:cNvSpPr>
              <p:nvPr userDrawn="1"/>
            </p:nvSpPr>
            <p:spPr bwMode="ltGray">
              <a:xfrm rot="6798887">
                <a:off x="62" y="3883"/>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35"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36" name="Rectangle 20"/>
              <p:cNvSpPr>
                <a:spLocks noChangeArrowheads="1"/>
              </p:cNvSpPr>
              <p:nvPr userDrawn="1"/>
            </p:nvSpPr>
            <p:spPr bwMode="ltGray">
              <a:xfrm rot="6798887">
                <a:off x="6" y="3875"/>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37"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38" name="Rectangle 22"/>
              <p:cNvSpPr>
                <a:spLocks noChangeArrowheads="1"/>
              </p:cNvSpPr>
              <p:nvPr userDrawn="1"/>
            </p:nvSpPr>
            <p:spPr bwMode="ltGray">
              <a:xfrm rot="5999912">
                <a:off x="182" y="3889"/>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39" name="Rectangle 23"/>
              <p:cNvSpPr>
                <a:spLocks noChangeArrowheads="1"/>
              </p:cNvSpPr>
              <p:nvPr userDrawn="1"/>
            </p:nvSpPr>
            <p:spPr bwMode="ltGray">
              <a:xfrm rot="6250138">
                <a:off x="152" y="3888"/>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0"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1" name="Rectangle 25"/>
              <p:cNvSpPr>
                <a:spLocks noChangeArrowheads="1"/>
              </p:cNvSpPr>
              <p:nvPr userDrawn="1"/>
            </p:nvSpPr>
            <p:spPr bwMode="ltGray">
              <a:xfrm rot="5380717">
                <a:off x="363" y="3869"/>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2" name="Rectangle 26"/>
              <p:cNvSpPr>
                <a:spLocks noChangeArrowheads="1"/>
              </p:cNvSpPr>
              <p:nvPr userDrawn="1"/>
            </p:nvSpPr>
            <p:spPr bwMode="ltGray">
              <a:xfrm rot="5380717">
                <a:off x="332" y="3872"/>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3" name="Rectangle 27"/>
              <p:cNvSpPr>
                <a:spLocks noChangeArrowheads="1"/>
              </p:cNvSpPr>
              <p:nvPr userDrawn="1"/>
            </p:nvSpPr>
            <p:spPr bwMode="ltGray">
              <a:xfrm rot="5583200">
                <a:off x="302" y="3877"/>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4" name="Rectangle 28"/>
              <p:cNvSpPr>
                <a:spLocks noChangeArrowheads="1"/>
              </p:cNvSpPr>
              <p:nvPr userDrawn="1"/>
            </p:nvSpPr>
            <p:spPr bwMode="ltGray">
              <a:xfrm rot="5737625">
                <a:off x="270" y="3882"/>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5" name="Rectangle 29"/>
              <p:cNvSpPr>
                <a:spLocks noChangeArrowheads="1"/>
              </p:cNvSpPr>
              <p:nvPr userDrawn="1"/>
            </p:nvSpPr>
            <p:spPr bwMode="ltGray">
              <a:xfrm rot="4715477">
                <a:off x="516" y="3829"/>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46"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47"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48" name="Rectangle 32"/>
              <p:cNvSpPr>
                <a:spLocks noChangeArrowheads="1"/>
              </p:cNvSpPr>
              <p:nvPr userDrawn="1"/>
            </p:nvSpPr>
            <p:spPr bwMode="ltGray">
              <a:xfrm rot="5041352">
                <a:off x="426" y="3851"/>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49"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0"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1" name="Rectangle 35"/>
              <p:cNvSpPr>
                <a:spLocks noChangeArrowheads="1"/>
              </p:cNvSpPr>
              <p:nvPr userDrawn="1"/>
            </p:nvSpPr>
            <p:spPr bwMode="ltGray">
              <a:xfrm rot="4104184">
                <a:off x="605" y="3791"/>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2"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3" name="Rectangle 37"/>
              <p:cNvSpPr>
                <a:spLocks noChangeArrowheads="1"/>
              </p:cNvSpPr>
              <p:nvPr userDrawn="1"/>
            </p:nvSpPr>
            <p:spPr bwMode="ltGray">
              <a:xfrm rot="3368036">
                <a:off x="799" y="3683"/>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4" name="Rectangle 38"/>
              <p:cNvSpPr>
                <a:spLocks noChangeArrowheads="1"/>
              </p:cNvSpPr>
              <p:nvPr userDrawn="1"/>
            </p:nvSpPr>
            <p:spPr bwMode="ltGray">
              <a:xfrm rot="3368036">
                <a:off x="772" y="3699"/>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5" name="Rectangle 39"/>
              <p:cNvSpPr>
                <a:spLocks noChangeArrowheads="1"/>
              </p:cNvSpPr>
              <p:nvPr userDrawn="1"/>
            </p:nvSpPr>
            <p:spPr bwMode="ltGray">
              <a:xfrm rot="3368036">
                <a:off x="745" y="3717"/>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6"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7"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58"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59"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0"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61"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2"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3"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4"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5"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66"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7"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8"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9"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0"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1"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2"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73"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4"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5"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6"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7"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78"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79"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0"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81"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2"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3"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4"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5"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6"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7"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8"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9"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0"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1"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2"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3"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4"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5"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6"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7"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endParaRPr lang="fr-FR" dirty="0"/>
              </a:p>
            </p:txBody>
          </p:sp>
          <p:sp>
            <p:nvSpPr>
              <p:cNvPr id="86098"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endParaRPr lang="fr-FR" dirty="0"/>
              </a:p>
            </p:txBody>
          </p:sp>
          <p:sp>
            <p:nvSpPr>
              <p:cNvPr id="86099"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endParaRPr lang="fr-FR" dirty="0"/>
              </a:p>
            </p:txBody>
          </p:sp>
          <p:sp>
            <p:nvSpPr>
              <p:cNvPr id="86100" name="Rectangle 84"/>
              <p:cNvSpPr>
                <a:spLocks noChangeArrowheads="1"/>
              </p:cNvSpPr>
              <p:nvPr userDrawn="1"/>
            </p:nvSpPr>
            <p:spPr bwMode="ltGray">
              <a:xfrm rot="-2957028">
                <a:off x="907" y="2473"/>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101"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102"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103"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104"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05"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06" name="Rectangle 90"/>
              <p:cNvSpPr>
                <a:spLocks noChangeArrowheads="1"/>
              </p:cNvSpPr>
              <p:nvPr userDrawn="1"/>
            </p:nvSpPr>
            <p:spPr bwMode="ltGray">
              <a:xfrm rot="-3514633">
                <a:off x="837" y="2441"/>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107" name="Rectangle 91"/>
              <p:cNvSpPr>
                <a:spLocks noChangeArrowheads="1"/>
              </p:cNvSpPr>
              <p:nvPr userDrawn="1"/>
            </p:nvSpPr>
            <p:spPr bwMode="ltGray">
              <a:xfrm rot="-3220799">
                <a:off x="862" y="2453"/>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108"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09"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0" name="Rectangle 94"/>
              <p:cNvSpPr>
                <a:spLocks noChangeArrowheads="1"/>
              </p:cNvSpPr>
              <p:nvPr userDrawn="1"/>
            </p:nvSpPr>
            <p:spPr bwMode="ltGray">
              <a:xfrm rot="-4250359">
                <a:off x="707" y="2407"/>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1" name="Rectangle 95"/>
              <p:cNvSpPr>
                <a:spLocks noChangeArrowheads="1"/>
              </p:cNvSpPr>
              <p:nvPr userDrawn="1"/>
            </p:nvSpPr>
            <p:spPr bwMode="ltGray">
              <a:xfrm rot="-3989246">
                <a:off x="737" y="2411"/>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2" name="Rectangle 96"/>
              <p:cNvSpPr>
                <a:spLocks noChangeArrowheads="1"/>
              </p:cNvSpPr>
              <p:nvPr userDrawn="1"/>
            </p:nvSpPr>
            <p:spPr bwMode="ltGray">
              <a:xfrm rot="-4862215">
                <a:off x="503" y="2395"/>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13" name="Rectangle 97"/>
              <p:cNvSpPr>
                <a:spLocks noChangeArrowheads="1"/>
              </p:cNvSpPr>
              <p:nvPr userDrawn="1"/>
            </p:nvSpPr>
            <p:spPr bwMode="ltGray">
              <a:xfrm rot="-4673370">
                <a:off x="533" y="2393"/>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4"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5" name="Rectangle 99"/>
              <p:cNvSpPr>
                <a:spLocks noChangeArrowheads="1"/>
              </p:cNvSpPr>
              <p:nvPr userDrawn="1"/>
            </p:nvSpPr>
            <p:spPr bwMode="ltGray">
              <a:xfrm rot="-4580623">
                <a:off x="594" y="2391"/>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6"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17" name="Rectangle 101"/>
              <p:cNvSpPr>
                <a:spLocks noChangeArrowheads="1"/>
              </p:cNvSpPr>
              <p:nvPr userDrawn="1"/>
            </p:nvSpPr>
            <p:spPr bwMode="ltGray">
              <a:xfrm rot="-5360484">
                <a:off x="385" y="2409"/>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18" name="Rectangle 102"/>
              <p:cNvSpPr>
                <a:spLocks noChangeArrowheads="1"/>
              </p:cNvSpPr>
              <p:nvPr userDrawn="1"/>
            </p:nvSpPr>
            <p:spPr bwMode="ltGray">
              <a:xfrm rot="-5288939">
                <a:off x="418" y="2405"/>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19"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20"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1"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2"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3" name="Rectangle 107"/>
              <p:cNvSpPr>
                <a:spLocks noChangeArrowheads="1"/>
              </p:cNvSpPr>
              <p:nvPr userDrawn="1"/>
            </p:nvSpPr>
            <p:spPr bwMode="ltGray">
              <a:xfrm rot="-5919570">
                <a:off x="292" y="2427"/>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24" name="Rectangle 108"/>
              <p:cNvSpPr>
                <a:spLocks noChangeArrowheads="1"/>
              </p:cNvSpPr>
              <p:nvPr userDrawn="1"/>
            </p:nvSpPr>
            <p:spPr bwMode="ltGray">
              <a:xfrm rot="-7376291">
                <a:off x="5" y="2549"/>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5" name="Rectangle 109"/>
              <p:cNvSpPr>
                <a:spLocks noChangeArrowheads="1"/>
              </p:cNvSpPr>
              <p:nvPr userDrawn="1"/>
            </p:nvSpPr>
            <p:spPr bwMode="ltGray">
              <a:xfrm rot="-7168347">
                <a:off x="64" y="2517"/>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6"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7"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8"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9"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30"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endParaRPr lang="fr-FR" dirty="0"/>
              </a:p>
            </p:txBody>
          </p:sp>
          <p:sp>
            <p:nvSpPr>
              <p:cNvPr id="86131"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endParaRPr lang="fr-FR" dirty="0"/>
              </a:p>
            </p:txBody>
          </p:sp>
          <p:sp>
            <p:nvSpPr>
              <p:cNvPr id="86132"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endParaRPr lang="fr-FR" dirty="0"/>
              </a:p>
            </p:txBody>
          </p:sp>
          <p:sp>
            <p:nvSpPr>
              <p:cNvPr id="86133"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endParaRPr lang="fr-FR" dirty="0"/>
              </a:p>
            </p:txBody>
          </p:sp>
          <p:sp>
            <p:nvSpPr>
              <p:cNvPr id="86134"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endParaRPr lang="fr-FR" dirty="0"/>
              </a:p>
            </p:txBody>
          </p:sp>
          <p:sp>
            <p:nvSpPr>
              <p:cNvPr id="86135"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36"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37"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38"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39"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40"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41"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42"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endParaRPr lang="fr-FR" dirty="0"/>
              </a:p>
            </p:txBody>
          </p:sp>
          <p:sp>
            <p:nvSpPr>
              <p:cNvPr id="86143"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endParaRPr lang="fr-FR" dirty="0"/>
              </a:p>
            </p:txBody>
          </p:sp>
          <p:sp>
            <p:nvSpPr>
              <p:cNvPr id="86144"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endParaRPr lang="fr-FR" dirty="0"/>
              </a:p>
            </p:txBody>
          </p:sp>
          <p:sp>
            <p:nvSpPr>
              <p:cNvPr id="86145"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46"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47"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endParaRPr lang="fr-FR" dirty="0"/>
              </a:p>
            </p:txBody>
          </p:sp>
          <p:sp>
            <p:nvSpPr>
              <p:cNvPr id="86148"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49"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50"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51"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52"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endParaRPr lang="fr-FR" dirty="0"/>
              </a:p>
            </p:txBody>
          </p:sp>
          <p:sp>
            <p:nvSpPr>
              <p:cNvPr id="86153"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endParaRPr lang="fr-FR" dirty="0"/>
              </a:p>
            </p:txBody>
          </p:sp>
          <p:sp>
            <p:nvSpPr>
              <p:cNvPr id="86154"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endParaRPr lang="fr-FR" dirty="0"/>
              </a:p>
            </p:txBody>
          </p:sp>
          <p:sp>
            <p:nvSpPr>
              <p:cNvPr id="86155"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endParaRPr lang="fr-FR" dirty="0"/>
              </a:p>
            </p:txBody>
          </p:sp>
          <p:sp>
            <p:nvSpPr>
              <p:cNvPr id="86156"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endParaRPr lang="fr-FR" dirty="0"/>
              </a:p>
            </p:txBody>
          </p:sp>
          <p:sp>
            <p:nvSpPr>
              <p:cNvPr id="86157"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endParaRPr lang="fr-FR" dirty="0"/>
              </a:p>
            </p:txBody>
          </p:sp>
          <p:sp>
            <p:nvSpPr>
              <p:cNvPr id="86158"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endParaRPr lang="fr-FR" dirty="0"/>
              </a:p>
            </p:txBody>
          </p:sp>
          <p:sp>
            <p:nvSpPr>
              <p:cNvPr id="86159"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endParaRPr lang="fr-FR" dirty="0"/>
              </a:p>
            </p:txBody>
          </p:sp>
          <p:sp>
            <p:nvSpPr>
              <p:cNvPr id="86160"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endParaRPr lang="fr-FR" dirty="0"/>
              </a:p>
            </p:txBody>
          </p:sp>
          <p:sp>
            <p:nvSpPr>
              <p:cNvPr id="86161"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endParaRPr lang="fr-FR" dirty="0"/>
              </a:p>
            </p:txBody>
          </p:sp>
          <p:sp>
            <p:nvSpPr>
              <p:cNvPr id="86162"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endParaRPr lang="fr-FR" dirty="0"/>
              </a:p>
            </p:txBody>
          </p:sp>
          <p:sp>
            <p:nvSpPr>
              <p:cNvPr id="86163"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endParaRPr lang="fr-FR" dirty="0"/>
              </a:p>
            </p:txBody>
          </p:sp>
          <p:sp>
            <p:nvSpPr>
              <p:cNvPr id="86164"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endParaRPr lang="fr-FR" dirty="0"/>
              </a:p>
            </p:txBody>
          </p:sp>
          <p:sp>
            <p:nvSpPr>
              <p:cNvPr id="86165"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fr-FR" dirty="0"/>
              </a:p>
            </p:txBody>
          </p:sp>
          <p:sp>
            <p:nvSpPr>
              <p:cNvPr id="86166"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fr-FR" dirty="0"/>
              </a:p>
            </p:txBody>
          </p:sp>
          <p:sp>
            <p:nvSpPr>
              <p:cNvPr id="86167"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endParaRPr lang="fr-FR" dirty="0"/>
              </a:p>
            </p:txBody>
          </p:sp>
          <p:sp>
            <p:nvSpPr>
              <p:cNvPr id="86168"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endParaRPr lang="fr-FR" dirty="0"/>
              </a:p>
            </p:txBody>
          </p:sp>
        </p:grpSp>
      </p:grpSp>
    </p:spTree>
  </p:cSld>
  <p:clrMapOvr>
    <a:masterClrMapping/>
  </p:clrMapOvr>
  <p:transition>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3"/>
          <p:cNvSpPr>
            <a:spLocks noGrp="1"/>
          </p:cNvSpPr>
          <p:nvPr>
            <p:ph type="sldNum" sz="quarter" idx="10"/>
          </p:nvPr>
        </p:nvSpPr>
        <p:spPr/>
        <p:txBody>
          <a:bodyPr/>
          <a:lstStyle>
            <a:lvl1pPr>
              <a:defRPr/>
            </a:lvl1pPr>
          </a:lstStyle>
          <a:p>
            <a:fld id="{25302815-AEA3-4908-BEA8-EB7584912B3D}"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07188" y="228600"/>
            <a:ext cx="2135187" cy="58705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01625" y="228600"/>
            <a:ext cx="6253163" cy="58705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3"/>
          <p:cNvSpPr>
            <a:spLocks noGrp="1"/>
          </p:cNvSpPr>
          <p:nvPr>
            <p:ph type="sldNum" sz="quarter" idx="10"/>
          </p:nvPr>
        </p:nvSpPr>
        <p:spPr/>
        <p:txBody>
          <a:bodyPr/>
          <a:lstStyle>
            <a:lvl1pPr>
              <a:defRPr/>
            </a:lvl1pPr>
          </a:lstStyle>
          <a:p>
            <a:fld id="{D652478C-A6AB-49A0-891B-7C026B34B8C2}"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1745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Diapositive de titre">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86018" name="Group 2"/>
          <p:cNvGrpSpPr>
            <a:grpSpLocks/>
          </p:cNvGrpSpPr>
          <p:nvPr/>
        </p:nvGrpSpPr>
        <p:grpSpPr bwMode="auto">
          <a:xfrm>
            <a:off x="0" y="1422400"/>
            <a:ext cx="9147175" cy="5435600"/>
            <a:chOff x="0" y="896"/>
            <a:chExt cx="5762" cy="3424"/>
          </a:xfrm>
        </p:grpSpPr>
        <p:grpSp>
          <p:nvGrpSpPr>
            <p:cNvPr id="86019" name="Group 3"/>
            <p:cNvGrpSpPr>
              <a:grpSpLocks/>
            </p:cNvGrpSpPr>
            <p:nvPr userDrawn="1"/>
          </p:nvGrpSpPr>
          <p:grpSpPr bwMode="auto">
            <a:xfrm>
              <a:off x="20" y="896"/>
              <a:ext cx="5742" cy="3424"/>
              <a:chOff x="20" y="896"/>
              <a:chExt cx="5742" cy="3424"/>
            </a:xfrm>
          </p:grpSpPr>
          <p:sp>
            <p:nvSpPr>
              <p:cNvPr id="86020"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endParaRPr lang="fr-FR" dirty="0"/>
              </a:p>
            </p:txBody>
          </p:sp>
          <p:sp>
            <p:nvSpPr>
              <p:cNvPr id="86021"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endParaRPr lang="fr-FR" dirty="0"/>
              </a:p>
            </p:txBody>
          </p:sp>
          <p:sp>
            <p:nvSpPr>
              <p:cNvPr id="86022"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endParaRPr lang="fr-FR" dirty="0"/>
              </a:p>
            </p:txBody>
          </p:sp>
          <p:sp>
            <p:nvSpPr>
              <p:cNvPr id="86023"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endParaRPr lang="fr-FR" dirty="0"/>
              </a:p>
            </p:txBody>
          </p:sp>
          <p:sp>
            <p:nvSpPr>
              <p:cNvPr id="86024"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endParaRPr lang="fr-FR" dirty="0"/>
              </a:p>
            </p:txBody>
          </p:sp>
          <p:sp>
            <p:nvSpPr>
              <p:cNvPr id="86025"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endParaRPr lang="fr-FR" dirty="0"/>
              </a:p>
            </p:txBody>
          </p:sp>
          <p:sp>
            <p:nvSpPr>
              <p:cNvPr id="86026"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endParaRPr lang="fr-FR" dirty="0"/>
              </a:p>
            </p:txBody>
          </p:sp>
          <p:sp>
            <p:nvSpPr>
              <p:cNvPr id="86027"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28"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29"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30"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31"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endParaRPr lang="fr-FR" dirty="0"/>
              </a:p>
            </p:txBody>
          </p:sp>
          <p:sp>
            <p:nvSpPr>
              <p:cNvPr id="86032"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endParaRPr lang="fr-FR" dirty="0"/>
              </a:p>
            </p:txBody>
          </p:sp>
        </p:grpSp>
        <p:grpSp>
          <p:nvGrpSpPr>
            <p:cNvPr id="86033" name="Group 17"/>
            <p:cNvGrpSpPr>
              <a:grpSpLocks/>
            </p:cNvGrpSpPr>
            <p:nvPr userDrawn="1"/>
          </p:nvGrpSpPr>
          <p:grpSpPr bwMode="auto">
            <a:xfrm>
              <a:off x="0" y="2291"/>
              <a:ext cx="1385" cy="1702"/>
              <a:chOff x="0" y="2291"/>
              <a:chExt cx="1385" cy="1702"/>
            </a:xfrm>
          </p:grpSpPr>
          <p:sp>
            <p:nvSpPr>
              <p:cNvPr id="86034" name="Rectangle 18"/>
              <p:cNvSpPr>
                <a:spLocks noChangeArrowheads="1"/>
              </p:cNvSpPr>
              <p:nvPr userDrawn="1"/>
            </p:nvSpPr>
            <p:spPr bwMode="ltGray">
              <a:xfrm rot="6798887">
                <a:off x="62" y="3883"/>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35"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36" name="Rectangle 20"/>
              <p:cNvSpPr>
                <a:spLocks noChangeArrowheads="1"/>
              </p:cNvSpPr>
              <p:nvPr userDrawn="1"/>
            </p:nvSpPr>
            <p:spPr bwMode="ltGray">
              <a:xfrm rot="6798887">
                <a:off x="6" y="3875"/>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37"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38" name="Rectangle 22"/>
              <p:cNvSpPr>
                <a:spLocks noChangeArrowheads="1"/>
              </p:cNvSpPr>
              <p:nvPr userDrawn="1"/>
            </p:nvSpPr>
            <p:spPr bwMode="ltGray">
              <a:xfrm rot="5999912">
                <a:off x="182" y="3889"/>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39" name="Rectangle 23"/>
              <p:cNvSpPr>
                <a:spLocks noChangeArrowheads="1"/>
              </p:cNvSpPr>
              <p:nvPr userDrawn="1"/>
            </p:nvSpPr>
            <p:spPr bwMode="ltGray">
              <a:xfrm rot="6250138">
                <a:off x="152" y="3888"/>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0"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1" name="Rectangle 25"/>
              <p:cNvSpPr>
                <a:spLocks noChangeArrowheads="1"/>
              </p:cNvSpPr>
              <p:nvPr userDrawn="1"/>
            </p:nvSpPr>
            <p:spPr bwMode="ltGray">
              <a:xfrm rot="5380717">
                <a:off x="363" y="3869"/>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2" name="Rectangle 26"/>
              <p:cNvSpPr>
                <a:spLocks noChangeArrowheads="1"/>
              </p:cNvSpPr>
              <p:nvPr userDrawn="1"/>
            </p:nvSpPr>
            <p:spPr bwMode="ltGray">
              <a:xfrm rot="5380717">
                <a:off x="332" y="3872"/>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3" name="Rectangle 27"/>
              <p:cNvSpPr>
                <a:spLocks noChangeArrowheads="1"/>
              </p:cNvSpPr>
              <p:nvPr userDrawn="1"/>
            </p:nvSpPr>
            <p:spPr bwMode="ltGray">
              <a:xfrm rot="5583200">
                <a:off x="302" y="3877"/>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4" name="Rectangle 28"/>
              <p:cNvSpPr>
                <a:spLocks noChangeArrowheads="1"/>
              </p:cNvSpPr>
              <p:nvPr userDrawn="1"/>
            </p:nvSpPr>
            <p:spPr bwMode="ltGray">
              <a:xfrm rot="5737625">
                <a:off x="270" y="3882"/>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45" name="Rectangle 29"/>
              <p:cNvSpPr>
                <a:spLocks noChangeArrowheads="1"/>
              </p:cNvSpPr>
              <p:nvPr userDrawn="1"/>
            </p:nvSpPr>
            <p:spPr bwMode="ltGray">
              <a:xfrm rot="4715477">
                <a:off x="516" y="3829"/>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46"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47"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48" name="Rectangle 32"/>
              <p:cNvSpPr>
                <a:spLocks noChangeArrowheads="1"/>
              </p:cNvSpPr>
              <p:nvPr userDrawn="1"/>
            </p:nvSpPr>
            <p:spPr bwMode="ltGray">
              <a:xfrm rot="5041352">
                <a:off x="426" y="3851"/>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49"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0"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1" name="Rectangle 35"/>
              <p:cNvSpPr>
                <a:spLocks noChangeArrowheads="1"/>
              </p:cNvSpPr>
              <p:nvPr userDrawn="1"/>
            </p:nvSpPr>
            <p:spPr bwMode="ltGray">
              <a:xfrm rot="4104184">
                <a:off x="605" y="3791"/>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2"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3" name="Rectangle 37"/>
              <p:cNvSpPr>
                <a:spLocks noChangeArrowheads="1"/>
              </p:cNvSpPr>
              <p:nvPr userDrawn="1"/>
            </p:nvSpPr>
            <p:spPr bwMode="ltGray">
              <a:xfrm rot="3368036">
                <a:off x="799" y="3683"/>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4" name="Rectangle 38"/>
              <p:cNvSpPr>
                <a:spLocks noChangeArrowheads="1"/>
              </p:cNvSpPr>
              <p:nvPr userDrawn="1"/>
            </p:nvSpPr>
            <p:spPr bwMode="ltGray">
              <a:xfrm rot="3368036">
                <a:off x="772" y="3699"/>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5" name="Rectangle 39"/>
              <p:cNvSpPr>
                <a:spLocks noChangeArrowheads="1"/>
              </p:cNvSpPr>
              <p:nvPr userDrawn="1"/>
            </p:nvSpPr>
            <p:spPr bwMode="ltGray">
              <a:xfrm rot="3368036">
                <a:off x="745" y="3717"/>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6"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57"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58"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59"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0"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061"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2"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3"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4"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5"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66"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7"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8"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069"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0"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1"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2"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073"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4"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5"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6"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77"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78"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79"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0"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081"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2"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3"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4"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5"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6"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7"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8"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89"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0"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1"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2"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3"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4"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5"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6"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097"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endParaRPr lang="fr-FR" dirty="0"/>
              </a:p>
            </p:txBody>
          </p:sp>
          <p:sp>
            <p:nvSpPr>
              <p:cNvPr id="86098"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endParaRPr lang="fr-FR" dirty="0"/>
              </a:p>
            </p:txBody>
          </p:sp>
          <p:sp>
            <p:nvSpPr>
              <p:cNvPr id="86099"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endParaRPr lang="fr-FR" dirty="0"/>
              </a:p>
            </p:txBody>
          </p:sp>
          <p:sp>
            <p:nvSpPr>
              <p:cNvPr id="86100" name="Rectangle 84"/>
              <p:cNvSpPr>
                <a:spLocks noChangeArrowheads="1"/>
              </p:cNvSpPr>
              <p:nvPr userDrawn="1"/>
            </p:nvSpPr>
            <p:spPr bwMode="ltGray">
              <a:xfrm rot="-2957028">
                <a:off x="907" y="2473"/>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101"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102"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103"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endParaRPr lang="fr-FR" dirty="0"/>
              </a:p>
            </p:txBody>
          </p:sp>
          <p:sp>
            <p:nvSpPr>
              <p:cNvPr id="86104"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05"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06" name="Rectangle 90"/>
              <p:cNvSpPr>
                <a:spLocks noChangeArrowheads="1"/>
              </p:cNvSpPr>
              <p:nvPr userDrawn="1"/>
            </p:nvSpPr>
            <p:spPr bwMode="ltGray">
              <a:xfrm rot="-3514633">
                <a:off x="837" y="2441"/>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107" name="Rectangle 91"/>
              <p:cNvSpPr>
                <a:spLocks noChangeArrowheads="1"/>
              </p:cNvSpPr>
              <p:nvPr userDrawn="1"/>
            </p:nvSpPr>
            <p:spPr bwMode="ltGray">
              <a:xfrm rot="-3220799">
                <a:off x="862" y="2453"/>
                <a:ext cx="81" cy="12"/>
              </a:xfrm>
              <a:prstGeom prst="rect">
                <a:avLst/>
              </a:prstGeom>
              <a:solidFill>
                <a:schemeClr val="bg2"/>
              </a:solidFill>
              <a:ln w="9525">
                <a:noFill/>
                <a:miter lim="800000"/>
                <a:headEnd/>
                <a:tailEnd/>
              </a:ln>
              <a:effectLst/>
            </p:spPr>
            <p:txBody>
              <a:bodyPr wrap="none" anchor="ctr"/>
              <a:lstStyle/>
              <a:p>
                <a:endParaRPr lang="fr-FR" dirty="0"/>
              </a:p>
            </p:txBody>
          </p:sp>
          <p:sp>
            <p:nvSpPr>
              <p:cNvPr id="86108"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09"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0" name="Rectangle 94"/>
              <p:cNvSpPr>
                <a:spLocks noChangeArrowheads="1"/>
              </p:cNvSpPr>
              <p:nvPr userDrawn="1"/>
            </p:nvSpPr>
            <p:spPr bwMode="ltGray">
              <a:xfrm rot="-4250359">
                <a:off x="707" y="2407"/>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1" name="Rectangle 95"/>
              <p:cNvSpPr>
                <a:spLocks noChangeArrowheads="1"/>
              </p:cNvSpPr>
              <p:nvPr userDrawn="1"/>
            </p:nvSpPr>
            <p:spPr bwMode="ltGray">
              <a:xfrm rot="-3989246">
                <a:off x="737" y="2411"/>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2" name="Rectangle 96"/>
              <p:cNvSpPr>
                <a:spLocks noChangeArrowheads="1"/>
              </p:cNvSpPr>
              <p:nvPr userDrawn="1"/>
            </p:nvSpPr>
            <p:spPr bwMode="ltGray">
              <a:xfrm rot="-4862215">
                <a:off x="503" y="2395"/>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13" name="Rectangle 97"/>
              <p:cNvSpPr>
                <a:spLocks noChangeArrowheads="1"/>
              </p:cNvSpPr>
              <p:nvPr userDrawn="1"/>
            </p:nvSpPr>
            <p:spPr bwMode="ltGray">
              <a:xfrm rot="-4673370">
                <a:off x="533" y="2393"/>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4"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5" name="Rectangle 99"/>
              <p:cNvSpPr>
                <a:spLocks noChangeArrowheads="1"/>
              </p:cNvSpPr>
              <p:nvPr userDrawn="1"/>
            </p:nvSpPr>
            <p:spPr bwMode="ltGray">
              <a:xfrm rot="-4580623">
                <a:off x="594" y="2391"/>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16"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17" name="Rectangle 101"/>
              <p:cNvSpPr>
                <a:spLocks noChangeArrowheads="1"/>
              </p:cNvSpPr>
              <p:nvPr userDrawn="1"/>
            </p:nvSpPr>
            <p:spPr bwMode="ltGray">
              <a:xfrm rot="-5360484">
                <a:off x="385" y="2409"/>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18" name="Rectangle 102"/>
              <p:cNvSpPr>
                <a:spLocks noChangeArrowheads="1"/>
              </p:cNvSpPr>
              <p:nvPr userDrawn="1"/>
            </p:nvSpPr>
            <p:spPr bwMode="ltGray">
              <a:xfrm rot="-5288939">
                <a:off x="418" y="2405"/>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19"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20"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1"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2"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3" name="Rectangle 107"/>
              <p:cNvSpPr>
                <a:spLocks noChangeArrowheads="1"/>
              </p:cNvSpPr>
              <p:nvPr userDrawn="1"/>
            </p:nvSpPr>
            <p:spPr bwMode="ltGray">
              <a:xfrm rot="-5919570">
                <a:off x="292" y="2427"/>
                <a:ext cx="69" cy="12"/>
              </a:xfrm>
              <a:prstGeom prst="rect">
                <a:avLst/>
              </a:prstGeom>
              <a:solidFill>
                <a:schemeClr val="bg2"/>
              </a:solidFill>
              <a:ln w="9525">
                <a:noFill/>
                <a:miter lim="800000"/>
                <a:headEnd/>
                <a:tailEnd/>
              </a:ln>
              <a:effectLst/>
            </p:spPr>
            <p:txBody>
              <a:bodyPr wrap="none" anchor="ctr"/>
              <a:lstStyle/>
              <a:p>
                <a:endParaRPr lang="fr-FR" dirty="0"/>
              </a:p>
            </p:txBody>
          </p:sp>
          <p:sp>
            <p:nvSpPr>
              <p:cNvPr id="86124" name="Rectangle 108"/>
              <p:cNvSpPr>
                <a:spLocks noChangeArrowheads="1"/>
              </p:cNvSpPr>
              <p:nvPr userDrawn="1"/>
            </p:nvSpPr>
            <p:spPr bwMode="ltGray">
              <a:xfrm rot="-7376291">
                <a:off x="5" y="2549"/>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5" name="Rectangle 109"/>
              <p:cNvSpPr>
                <a:spLocks noChangeArrowheads="1"/>
              </p:cNvSpPr>
              <p:nvPr userDrawn="1"/>
            </p:nvSpPr>
            <p:spPr bwMode="ltGray">
              <a:xfrm rot="-7168347">
                <a:off x="64" y="2517"/>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6"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7"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8"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endParaRPr lang="fr-FR" dirty="0"/>
              </a:p>
            </p:txBody>
          </p:sp>
          <p:sp>
            <p:nvSpPr>
              <p:cNvPr id="86129"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endParaRPr lang="fr-FR" dirty="0"/>
              </a:p>
            </p:txBody>
          </p:sp>
          <p:sp>
            <p:nvSpPr>
              <p:cNvPr id="86130"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endParaRPr lang="fr-FR" dirty="0"/>
              </a:p>
            </p:txBody>
          </p:sp>
          <p:sp>
            <p:nvSpPr>
              <p:cNvPr id="86131"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endParaRPr lang="fr-FR" dirty="0"/>
              </a:p>
            </p:txBody>
          </p:sp>
          <p:sp>
            <p:nvSpPr>
              <p:cNvPr id="86132"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endParaRPr lang="fr-FR" dirty="0"/>
              </a:p>
            </p:txBody>
          </p:sp>
          <p:sp>
            <p:nvSpPr>
              <p:cNvPr id="86133"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endParaRPr lang="fr-FR" dirty="0"/>
              </a:p>
            </p:txBody>
          </p:sp>
          <p:sp>
            <p:nvSpPr>
              <p:cNvPr id="86134"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endParaRPr lang="fr-FR" dirty="0"/>
              </a:p>
            </p:txBody>
          </p:sp>
          <p:sp>
            <p:nvSpPr>
              <p:cNvPr id="86135"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36"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37"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38"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39"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40"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41"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endParaRPr lang="fr-FR" dirty="0"/>
              </a:p>
            </p:txBody>
          </p:sp>
          <p:sp>
            <p:nvSpPr>
              <p:cNvPr id="86142"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endParaRPr lang="fr-FR" dirty="0"/>
              </a:p>
            </p:txBody>
          </p:sp>
          <p:sp>
            <p:nvSpPr>
              <p:cNvPr id="86143"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endParaRPr lang="fr-FR" dirty="0"/>
              </a:p>
            </p:txBody>
          </p:sp>
          <p:sp>
            <p:nvSpPr>
              <p:cNvPr id="86144"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endParaRPr lang="fr-FR" dirty="0"/>
              </a:p>
            </p:txBody>
          </p:sp>
          <p:sp>
            <p:nvSpPr>
              <p:cNvPr id="86145"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46"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47"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endParaRPr lang="fr-FR" dirty="0"/>
              </a:p>
            </p:txBody>
          </p:sp>
          <p:sp>
            <p:nvSpPr>
              <p:cNvPr id="86148"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49"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50"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51"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endParaRPr lang="fr-FR" dirty="0"/>
              </a:p>
            </p:txBody>
          </p:sp>
          <p:sp>
            <p:nvSpPr>
              <p:cNvPr id="86152"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endParaRPr lang="fr-FR" dirty="0"/>
              </a:p>
            </p:txBody>
          </p:sp>
          <p:sp>
            <p:nvSpPr>
              <p:cNvPr id="86153"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endParaRPr lang="fr-FR" dirty="0"/>
              </a:p>
            </p:txBody>
          </p:sp>
          <p:sp>
            <p:nvSpPr>
              <p:cNvPr id="86154"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endParaRPr lang="fr-FR" dirty="0"/>
              </a:p>
            </p:txBody>
          </p:sp>
          <p:sp>
            <p:nvSpPr>
              <p:cNvPr id="86155"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endParaRPr lang="fr-FR" dirty="0"/>
              </a:p>
            </p:txBody>
          </p:sp>
          <p:sp>
            <p:nvSpPr>
              <p:cNvPr id="86156"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endParaRPr lang="fr-FR" dirty="0"/>
              </a:p>
            </p:txBody>
          </p:sp>
          <p:sp>
            <p:nvSpPr>
              <p:cNvPr id="86157"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endParaRPr lang="fr-FR" dirty="0"/>
              </a:p>
            </p:txBody>
          </p:sp>
          <p:sp>
            <p:nvSpPr>
              <p:cNvPr id="86158"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endParaRPr lang="fr-FR" dirty="0"/>
              </a:p>
            </p:txBody>
          </p:sp>
          <p:sp>
            <p:nvSpPr>
              <p:cNvPr id="86159"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endParaRPr lang="fr-FR" dirty="0"/>
              </a:p>
            </p:txBody>
          </p:sp>
          <p:sp>
            <p:nvSpPr>
              <p:cNvPr id="86160"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endParaRPr lang="fr-FR" dirty="0"/>
              </a:p>
            </p:txBody>
          </p:sp>
          <p:sp>
            <p:nvSpPr>
              <p:cNvPr id="86161"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endParaRPr lang="fr-FR" dirty="0"/>
              </a:p>
            </p:txBody>
          </p:sp>
          <p:sp>
            <p:nvSpPr>
              <p:cNvPr id="86162"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endParaRPr lang="fr-FR" dirty="0"/>
              </a:p>
            </p:txBody>
          </p:sp>
          <p:sp>
            <p:nvSpPr>
              <p:cNvPr id="86163"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endParaRPr lang="fr-FR" dirty="0"/>
              </a:p>
            </p:txBody>
          </p:sp>
          <p:sp>
            <p:nvSpPr>
              <p:cNvPr id="86164"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endParaRPr lang="fr-FR" dirty="0"/>
              </a:p>
            </p:txBody>
          </p:sp>
          <p:sp>
            <p:nvSpPr>
              <p:cNvPr id="86165"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fr-FR" dirty="0"/>
              </a:p>
            </p:txBody>
          </p:sp>
          <p:sp>
            <p:nvSpPr>
              <p:cNvPr id="86166"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endParaRPr lang="fr-FR" dirty="0"/>
              </a:p>
            </p:txBody>
          </p:sp>
          <p:sp>
            <p:nvSpPr>
              <p:cNvPr id="86167"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endParaRPr lang="fr-FR" dirty="0"/>
              </a:p>
            </p:txBody>
          </p:sp>
          <p:sp>
            <p:nvSpPr>
              <p:cNvPr id="86168"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endParaRPr lang="fr-FR" dirty="0"/>
              </a:p>
            </p:txBody>
          </p:sp>
        </p:grpSp>
      </p:grpSp>
      <p:sp>
        <p:nvSpPr>
          <p:cNvPr id="86169" name="Rectangle 153"/>
          <p:cNvSpPr>
            <a:spLocks noGrp="1" noChangeArrowheads="1"/>
          </p:cNvSpPr>
          <p:nvPr>
            <p:ph type="ctrTitle" sz="quarter"/>
          </p:nvPr>
        </p:nvSpPr>
        <p:spPr>
          <a:xfrm>
            <a:off x="323850" y="1016000"/>
            <a:ext cx="6119813" cy="2420938"/>
          </a:xfrm>
        </p:spPr>
        <p:txBody>
          <a:bodyPr anchor="b" anchorCtr="1"/>
          <a:lstStyle>
            <a:lvl1pPr>
              <a:defRPr sz="5400"/>
            </a:lvl1pPr>
          </a:lstStyle>
          <a:p>
            <a:r>
              <a:rPr lang="fr-FR"/>
              <a:t>Cliquez pour modifier le style du titre</a:t>
            </a:r>
          </a:p>
        </p:txBody>
      </p:sp>
      <p:sp>
        <p:nvSpPr>
          <p:cNvPr id="86170" name="Rectangle 154"/>
          <p:cNvSpPr>
            <a:spLocks noGrp="1" noChangeArrowheads="1"/>
          </p:cNvSpPr>
          <p:nvPr>
            <p:ph type="subTitle" sz="quarter" idx="1"/>
          </p:nvPr>
        </p:nvSpPr>
        <p:spPr>
          <a:xfrm>
            <a:off x="323850" y="3933825"/>
            <a:ext cx="6119813" cy="1752600"/>
          </a:xfrm>
        </p:spPr>
        <p:txBody>
          <a:bodyPr/>
          <a:lstStyle>
            <a:lvl1pPr marL="0" indent="0" algn="ctr">
              <a:buFont typeface="Arial" charset="0"/>
              <a:buNone/>
              <a:defRPr>
                <a:solidFill>
                  <a:srgbClr val="198CFF"/>
                </a:solidFill>
              </a:defRPr>
            </a:lvl1pPr>
          </a:lstStyle>
          <a:p>
            <a:r>
              <a:rPr lang="fr-FR"/>
              <a:t>Cliquez pour modifier le style des sous-titres du masque</a:t>
            </a:r>
          </a:p>
        </p:txBody>
      </p:sp>
      <p:pic>
        <p:nvPicPr>
          <p:cNvPr id="86209" name="Picture 193" descr="LogoHI_CouleurRVB"/>
          <p:cNvPicPr>
            <a:picLocks noChangeAspect="1" noChangeArrowheads="1"/>
          </p:cNvPicPr>
          <p:nvPr/>
        </p:nvPicPr>
        <p:blipFill>
          <a:blip r:embed="rId2" cstate="email"/>
          <a:srcRect/>
          <a:stretch>
            <a:fillRect/>
          </a:stretch>
        </p:blipFill>
        <p:spPr bwMode="auto">
          <a:xfrm>
            <a:off x="323850" y="303213"/>
            <a:ext cx="1368425" cy="496887"/>
          </a:xfrm>
          <a:prstGeom prst="rect">
            <a:avLst/>
          </a:prstGeom>
          <a:noFill/>
          <a:ln w="9525">
            <a:noFill/>
            <a:miter lim="800000"/>
            <a:headEnd/>
            <a:tailEnd/>
          </a:ln>
        </p:spPr>
      </p:pic>
      <p:grpSp>
        <p:nvGrpSpPr>
          <p:cNvPr id="86216" name="Group 200"/>
          <p:cNvGrpSpPr>
            <a:grpSpLocks/>
          </p:cNvGrpSpPr>
          <p:nvPr/>
        </p:nvGrpSpPr>
        <p:grpSpPr bwMode="auto">
          <a:xfrm>
            <a:off x="6551613" y="620713"/>
            <a:ext cx="2233612" cy="1754187"/>
            <a:chOff x="4127" y="368"/>
            <a:chExt cx="1560" cy="1129"/>
          </a:xfrm>
        </p:grpSpPr>
        <p:pic>
          <p:nvPicPr>
            <p:cNvPr id="86211" name="Picture 195" descr="10 BOS mines deminagePICT0036-nb"/>
            <p:cNvPicPr>
              <a:picLocks noChangeAspect="1" noChangeArrowheads="1"/>
            </p:cNvPicPr>
            <p:nvPr userDrawn="1"/>
          </p:nvPicPr>
          <p:blipFill>
            <a:blip r:embed="rId3"/>
            <a:srcRect/>
            <a:stretch>
              <a:fillRect/>
            </a:stretch>
          </p:blipFill>
          <p:spPr bwMode="auto">
            <a:xfrm>
              <a:off x="4127" y="368"/>
              <a:ext cx="1474" cy="1020"/>
            </a:xfrm>
            <a:prstGeom prst="rect">
              <a:avLst/>
            </a:prstGeom>
            <a:noFill/>
            <a:ln w="12700">
              <a:solidFill>
                <a:srgbClr val="000000"/>
              </a:solidFill>
              <a:miter lim="800000"/>
              <a:headEnd/>
              <a:tailEnd/>
            </a:ln>
          </p:spPr>
        </p:pic>
        <p:sp>
          <p:nvSpPr>
            <p:cNvPr id="86214" name="Text Box 198"/>
            <p:cNvSpPr txBox="1">
              <a:spLocks noChangeArrowheads="1"/>
            </p:cNvSpPr>
            <p:nvPr userDrawn="1"/>
          </p:nvSpPr>
          <p:spPr bwMode="auto">
            <a:xfrm>
              <a:off x="4740" y="1389"/>
              <a:ext cx="947" cy="108"/>
            </a:xfrm>
            <a:prstGeom prst="rect">
              <a:avLst/>
            </a:prstGeom>
            <a:noFill/>
            <a:ln w="9525">
              <a:noFill/>
              <a:miter lim="800000"/>
              <a:headEnd/>
              <a:tailEnd/>
            </a:ln>
            <a:effectLst/>
          </p:spPr>
          <p:txBody>
            <a:bodyPr wrap="none">
              <a:spAutoFit/>
            </a:bodyPr>
            <a:lstStyle/>
            <a:p>
              <a:r>
                <a:rPr lang="fr-FR" sz="500" dirty="0"/>
                <a:t>© P. Vermeulen / Handicap International </a:t>
              </a:r>
            </a:p>
          </p:txBody>
        </p:sp>
      </p:grpSp>
      <p:grpSp>
        <p:nvGrpSpPr>
          <p:cNvPr id="86217" name="Group 201"/>
          <p:cNvGrpSpPr>
            <a:grpSpLocks/>
          </p:cNvGrpSpPr>
          <p:nvPr/>
        </p:nvGrpSpPr>
        <p:grpSpPr bwMode="auto">
          <a:xfrm>
            <a:off x="6551613" y="2781300"/>
            <a:ext cx="2232025" cy="1590675"/>
            <a:chOff x="4127" y="1684"/>
            <a:chExt cx="1555" cy="1117"/>
          </a:xfrm>
        </p:grpSpPr>
        <p:pic>
          <p:nvPicPr>
            <p:cNvPr id="86210" name="Picture 194" descr="01 Haiti-7571nb"/>
            <p:cNvPicPr>
              <a:picLocks noChangeAspect="1" noChangeArrowheads="1"/>
            </p:cNvPicPr>
            <p:nvPr userDrawn="1"/>
          </p:nvPicPr>
          <p:blipFill>
            <a:blip r:embed="rId4"/>
            <a:srcRect/>
            <a:stretch>
              <a:fillRect/>
            </a:stretch>
          </p:blipFill>
          <p:spPr bwMode="auto">
            <a:xfrm>
              <a:off x="4127" y="1684"/>
              <a:ext cx="1474" cy="998"/>
            </a:xfrm>
            <a:prstGeom prst="rect">
              <a:avLst/>
            </a:prstGeom>
            <a:noFill/>
            <a:ln w="12700">
              <a:solidFill>
                <a:srgbClr val="000000"/>
              </a:solidFill>
              <a:miter lim="800000"/>
              <a:headEnd/>
              <a:tailEnd/>
            </a:ln>
          </p:spPr>
        </p:pic>
        <p:sp>
          <p:nvSpPr>
            <p:cNvPr id="86215" name="Text Box 199"/>
            <p:cNvSpPr txBox="1">
              <a:spLocks noChangeArrowheads="1"/>
            </p:cNvSpPr>
            <p:nvPr userDrawn="1"/>
          </p:nvSpPr>
          <p:spPr bwMode="auto">
            <a:xfrm>
              <a:off x="4717" y="2682"/>
              <a:ext cx="965" cy="119"/>
            </a:xfrm>
            <a:prstGeom prst="rect">
              <a:avLst/>
            </a:prstGeom>
            <a:noFill/>
            <a:ln w="9525">
              <a:noFill/>
              <a:miter lim="800000"/>
              <a:headEnd/>
              <a:tailEnd/>
            </a:ln>
            <a:effectLst/>
          </p:spPr>
          <p:txBody>
            <a:bodyPr wrap="none">
              <a:spAutoFit/>
            </a:bodyPr>
            <a:lstStyle/>
            <a:p>
              <a:r>
                <a:rPr lang="fr-FR" sz="500" dirty="0"/>
                <a:t>© W. Daniels pour Handicap International </a:t>
              </a:r>
            </a:p>
          </p:txBody>
        </p:sp>
      </p:grpSp>
      <p:grpSp>
        <p:nvGrpSpPr>
          <p:cNvPr id="86220" name="Group 204"/>
          <p:cNvGrpSpPr>
            <a:grpSpLocks/>
          </p:cNvGrpSpPr>
          <p:nvPr/>
        </p:nvGrpSpPr>
        <p:grpSpPr bwMode="auto">
          <a:xfrm>
            <a:off x="6551613" y="4797425"/>
            <a:ext cx="2222500" cy="1722438"/>
            <a:chOff x="4127" y="2976"/>
            <a:chExt cx="1546" cy="1132"/>
          </a:xfrm>
        </p:grpSpPr>
        <p:pic>
          <p:nvPicPr>
            <p:cNvPr id="86193" name="Picture 177" descr="Handicap International Belgium"/>
            <p:cNvPicPr>
              <a:picLocks noChangeAspect="1" noChangeArrowheads="1"/>
            </p:cNvPicPr>
            <p:nvPr userDrawn="1"/>
          </p:nvPicPr>
          <p:blipFill>
            <a:blip r:embed="rId5"/>
            <a:srcRect l="-14" r="7338" b="14211"/>
            <a:stretch>
              <a:fillRect/>
            </a:stretch>
          </p:blipFill>
          <p:spPr bwMode="auto">
            <a:xfrm>
              <a:off x="4127" y="2976"/>
              <a:ext cx="1475" cy="1024"/>
            </a:xfrm>
            <a:prstGeom prst="rect">
              <a:avLst/>
            </a:prstGeom>
            <a:noFill/>
            <a:ln w="9525">
              <a:solidFill>
                <a:schemeClr val="tx1"/>
              </a:solidFill>
              <a:miter lim="800000"/>
              <a:headEnd/>
              <a:tailEnd/>
            </a:ln>
          </p:spPr>
        </p:pic>
        <p:sp>
          <p:nvSpPr>
            <p:cNvPr id="86218" name="Text Box 202"/>
            <p:cNvSpPr txBox="1">
              <a:spLocks noChangeArrowheads="1"/>
            </p:cNvSpPr>
            <p:nvPr userDrawn="1"/>
          </p:nvSpPr>
          <p:spPr bwMode="auto">
            <a:xfrm>
              <a:off x="4807" y="3997"/>
              <a:ext cx="866" cy="111"/>
            </a:xfrm>
            <a:prstGeom prst="rect">
              <a:avLst/>
            </a:prstGeom>
            <a:noFill/>
            <a:ln w="9525">
              <a:noFill/>
              <a:miter lim="800000"/>
              <a:headEnd/>
              <a:tailEnd/>
            </a:ln>
            <a:effectLst/>
          </p:spPr>
          <p:txBody>
            <a:bodyPr wrap="none">
              <a:spAutoFit/>
            </a:bodyPr>
            <a:lstStyle/>
            <a:p>
              <a:r>
                <a:rPr lang="fr-FR" sz="500" dirty="0"/>
                <a:t>© B. Franck / Handicap International </a:t>
              </a:r>
            </a:p>
          </p:txBody>
        </p:sp>
      </p:grpSp>
    </p:spTree>
    <p:extLst>
      <p:ext uri="{BB962C8B-B14F-4D97-AF65-F5344CB8AC3E}">
        <p14:creationId xmlns:p14="http://schemas.microsoft.com/office/powerpoint/2010/main" val="3089371706"/>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86216"/>
                                        </p:tgtEl>
                                        <p:attrNameLst>
                                          <p:attrName>style.visibility</p:attrName>
                                        </p:attrNameLst>
                                      </p:cBhvr>
                                      <p:to>
                                        <p:strVal val="visible"/>
                                      </p:to>
                                    </p:set>
                                    <p:anim calcmode="lin" valueType="num">
                                      <p:cBhvr>
                                        <p:cTn id="7" dur="1000" fill="hold"/>
                                        <p:tgtEl>
                                          <p:spTgt spid="86216"/>
                                        </p:tgtEl>
                                        <p:attrNameLst>
                                          <p:attrName>ppt_w</p:attrName>
                                        </p:attrNameLst>
                                      </p:cBhvr>
                                      <p:tavLst>
                                        <p:tav tm="0">
                                          <p:val>
                                            <p:strVal val="#ppt_w*0.70"/>
                                          </p:val>
                                        </p:tav>
                                        <p:tav tm="100000">
                                          <p:val>
                                            <p:strVal val="#ppt_w"/>
                                          </p:val>
                                        </p:tav>
                                      </p:tavLst>
                                    </p:anim>
                                    <p:anim calcmode="lin" valueType="num">
                                      <p:cBhvr>
                                        <p:cTn id="8" dur="1000" fill="hold"/>
                                        <p:tgtEl>
                                          <p:spTgt spid="86216"/>
                                        </p:tgtEl>
                                        <p:attrNameLst>
                                          <p:attrName>ppt_h</p:attrName>
                                        </p:attrNameLst>
                                      </p:cBhvr>
                                      <p:tavLst>
                                        <p:tav tm="0">
                                          <p:val>
                                            <p:strVal val="#ppt_h"/>
                                          </p:val>
                                        </p:tav>
                                        <p:tav tm="100000">
                                          <p:val>
                                            <p:strVal val="#ppt_h"/>
                                          </p:val>
                                        </p:tav>
                                      </p:tavLst>
                                    </p:anim>
                                    <p:animEffect transition="in" filter="fade">
                                      <p:cBhvr>
                                        <p:cTn id="9" dur="1000"/>
                                        <p:tgtEl>
                                          <p:spTgt spid="86216"/>
                                        </p:tgtEl>
                                      </p:cBhvr>
                                    </p:animEffect>
                                  </p:childTnLst>
                                </p:cTn>
                              </p:par>
                              <p:par>
                                <p:cTn id="10" presetID="55" presetClass="entr" presetSubtype="0" fill="hold" nodeType="withEffect">
                                  <p:stCondLst>
                                    <p:cond delay="0"/>
                                  </p:stCondLst>
                                  <p:childTnLst>
                                    <p:set>
                                      <p:cBhvr>
                                        <p:cTn id="11" dur="1" fill="hold">
                                          <p:stCondLst>
                                            <p:cond delay="0"/>
                                          </p:stCondLst>
                                        </p:cTn>
                                        <p:tgtEl>
                                          <p:spTgt spid="86217"/>
                                        </p:tgtEl>
                                        <p:attrNameLst>
                                          <p:attrName>style.visibility</p:attrName>
                                        </p:attrNameLst>
                                      </p:cBhvr>
                                      <p:to>
                                        <p:strVal val="visible"/>
                                      </p:to>
                                    </p:set>
                                    <p:anim calcmode="lin" valueType="num">
                                      <p:cBhvr>
                                        <p:cTn id="12" dur="1000" fill="hold"/>
                                        <p:tgtEl>
                                          <p:spTgt spid="86217"/>
                                        </p:tgtEl>
                                        <p:attrNameLst>
                                          <p:attrName>ppt_w</p:attrName>
                                        </p:attrNameLst>
                                      </p:cBhvr>
                                      <p:tavLst>
                                        <p:tav tm="0">
                                          <p:val>
                                            <p:strVal val="#ppt_w*0.70"/>
                                          </p:val>
                                        </p:tav>
                                        <p:tav tm="100000">
                                          <p:val>
                                            <p:strVal val="#ppt_w"/>
                                          </p:val>
                                        </p:tav>
                                      </p:tavLst>
                                    </p:anim>
                                    <p:anim calcmode="lin" valueType="num">
                                      <p:cBhvr>
                                        <p:cTn id="13" dur="1000" fill="hold"/>
                                        <p:tgtEl>
                                          <p:spTgt spid="86217"/>
                                        </p:tgtEl>
                                        <p:attrNameLst>
                                          <p:attrName>ppt_h</p:attrName>
                                        </p:attrNameLst>
                                      </p:cBhvr>
                                      <p:tavLst>
                                        <p:tav tm="0">
                                          <p:val>
                                            <p:strVal val="#ppt_h"/>
                                          </p:val>
                                        </p:tav>
                                        <p:tav tm="100000">
                                          <p:val>
                                            <p:strVal val="#ppt_h"/>
                                          </p:val>
                                        </p:tav>
                                      </p:tavLst>
                                    </p:anim>
                                    <p:animEffect transition="in" filter="fade">
                                      <p:cBhvr>
                                        <p:cTn id="14" dur="1000"/>
                                        <p:tgtEl>
                                          <p:spTgt spid="86217"/>
                                        </p:tgtEl>
                                      </p:cBhvr>
                                    </p:animEffect>
                                  </p:childTnLst>
                                </p:cTn>
                              </p:par>
                              <p:par>
                                <p:cTn id="15" presetID="55" presetClass="entr" presetSubtype="0" fill="hold" nodeType="withEffect">
                                  <p:stCondLst>
                                    <p:cond delay="0"/>
                                  </p:stCondLst>
                                  <p:childTnLst>
                                    <p:set>
                                      <p:cBhvr>
                                        <p:cTn id="16" dur="1" fill="hold">
                                          <p:stCondLst>
                                            <p:cond delay="0"/>
                                          </p:stCondLst>
                                        </p:cTn>
                                        <p:tgtEl>
                                          <p:spTgt spid="86220"/>
                                        </p:tgtEl>
                                        <p:attrNameLst>
                                          <p:attrName>style.visibility</p:attrName>
                                        </p:attrNameLst>
                                      </p:cBhvr>
                                      <p:to>
                                        <p:strVal val="visible"/>
                                      </p:to>
                                    </p:set>
                                    <p:anim calcmode="lin" valueType="num">
                                      <p:cBhvr>
                                        <p:cTn id="17" dur="1000" fill="hold"/>
                                        <p:tgtEl>
                                          <p:spTgt spid="86220"/>
                                        </p:tgtEl>
                                        <p:attrNameLst>
                                          <p:attrName>ppt_w</p:attrName>
                                        </p:attrNameLst>
                                      </p:cBhvr>
                                      <p:tavLst>
                                        <p:tav tm="0">
                                          <p:val>
                                            <p:strVal val="#ppt_w*0.70"/>
                                          </p:val>
                                        </p:tav>
                                        <p:tav tm="100000">
                                          <p:val>
                                            <p:strVal val="#ppt_w"/>
                                          </p:val>
                                        </p:tav>
                                      </p:tavLst>
                                    </p:anim>
                                    <p:anim calcmode="lin" valueType="num">
                                      <p:cBhvr>
                                        <p:cTn id="18" dur="1000" fill="hold"/>
                                        <p:tgtEl>
                                          <p:spTgt spid="86220"/>
                                        </p:tgtEl>
                                        <p:attrNameLst>
                                          <p:attrName>ppt_h</p:attrName>
                                        </p:attrNameLst>
                                      </p:cBhvr>
                                      <p:tavLst>
                                        <p:tav tm="0">
                                          <p:val>
                                            <p:strVal val="#ppt_h"/>
                                          </p:val>
                                        </p:tav>
                                        <p:tav tm="100000">
                                          <p:val>
                                            <p:strVal val="#ppt_h"/>
                                          </p:val>
                                        </p:tav>
                                      </p:tavLst>
                                    </p:anim>
                                    <p:animEffect transition="in" filter="fade">
                                      <p:cBhvr>
                                        <p:cTn id="19" dur="1000"/>
                                        <p:tgtEl>
                                          <p:spTgt spid="86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3"/>
          <p:cNvSpPr>
            <a:spLocks noGrp="1"/>
          </p:cNvSpPr>
          <p:nvPr>
            <p:ph type="sldNum" sz="quarter" idx="10"/>
          </p:nvPr>
        </p:nvSpPr>
        <p:spPr/>
        <p:txBody>
          <a:bodyPr/>
          <a:lstStyle>
            <a:lvl1pPr>
              <a:defRPr/>
            </a:lvl1pPr>
          </a:lstStyle>
          <a:p>
            <a:fld id="{0ADD5F7F-E15B-45E1-B193-C00F2F0484A7}"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FBC30F4-BD86-4C3C-B089-9434D34E4B46}"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8D2B02B-A214-46B2-B9EB-5BAD17FEE228}" type="slidenum">
              <a:rPr lang="fr-FR" smtClean="0"/>
              <a:t>‹#›</a:t>
            </a:fld>
            <a:endParaRPr lang="fr-FR"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14971361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7116769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654451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39670237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3969921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numéro de diapositive 3"/>
          <p:cNvSpPr>
            <a:spLocks noGrp="1"/>
          </p:cNvSpPr>
          <p:nvPr>
            <p:ph type="sldNum" sz="quarter" idx="10"/>
          </p:nvPr>
        </p:nvSpPr>
        <p:spPr/>
        <p:txBody>
          <a:bodyPr/>
          <a:lstStyle>
            <a:lvl1pPr>
              <a:defRPr/>
            </a:lvl1pPr>
          </a:lstStyle>
          <a:p>
            <a:fld id="{E266BF0E-D85D-44A1-8D9F-BDE3A9D1F5F6}"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26805607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42821000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40780116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4574270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41581688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4FD9DA-15CF-4E6E-AB88-655F5758DC40}" type="datetimeFigureOut">
              <a:rPr lang="fr-FR" smtClean="0"/>
              <a:pPr/>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1165790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numéro de diapositive 4"/>
          <p:cNvSpPr>
            <a:spLocks noGrp="1"/>
          </p:cNvSpPr>
          <p:nvPr>
            <p:ph type="sldNum" sz="quarter" idx="10"/>
          </p:nvPr>
        </p:nvSpPr>
        <p:spPr/>
        <p:txBody>
          <a:bodyPr/>
          <a:lstStyle>
            <a:lvl1pPr>
              <a:defRPr/>
            </a:lvl1pPr>
          </a:lstStyle>
          <a:p>
            <a:fld id="{FE6CDEF3-5E0A-428E-A39A-30677A471F23}"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AF89FA8-893C-4001-8D77-C6E87AB54599}"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10E0406-01B9-41FD-9B28-96C661B3EB08}" type="slidenum">
              <a:rPr lang="fr-FR" smtClean="0"/>
              <a:t>‹#›</a:t>
            </a:fld>
            <a:endParaRPr lang="fr-FR"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6"/>
          <p:cNvSpPr>
            <a:spLocks noGrp="1"/>
          </p:cNvSpPr>
          <p:nvPr>
            <p:ph type="sldNum" sz="quarter" idx="10"/>
          </p:nvPr>
        </p:nvSpPr>
        <p:spPr/>
        <p:txBody>
          <a:bodyPr/>
          <a:lstStyle>
            <a:lvl1pPr>
              <a:defRPr/>
            </a:lvl1pPr>
          </a:lstStyle>
          <a:p>
            <a:fld id="{845433C7-7446-4CDB-ABDD-CCFE9936E27B}"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69AB203-0B4E-4FB9-9D91-096D9D765FE5}" type="datetimeFigureOut">
              <a:rPr lang="fr-FR" smtClean="0"/>
              <a:t>08/12/2017</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DDCF937-6DC7-47EA-84AF-4FC4831D058E}" type="slidenum">
              <a:rPr lang="fr-FR" smtClean="0"/>
              <a:t>‹#›</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numéro de diapositive 2"/>
          <p:cNvSpPr>
            <a:spLocks noGrp="1"/>
          </p:cNvSpPr>
          <p:nvPr>
            <p:ph type="sldNum" sz="quarter" idx="10"/>
          </p:nvPr>
        </p:nvSpPr>
        <p:spPr/>
        <p:txBody>
          <a:bodyPr/>
          <a:lstStyle>
            <a:lvl1pPr>
              <a:defRPr/>
            </a:lvl1pPr>
          </a:lstStyle>
          <a:p>
            <a:fld id="{028A4883-D841-4A54-8A1C-6C1DBCE86380}"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lvl1pPr>
              <a:defRPr/>
            </a:lvl1pPr>
          </a:lstStyle>
          <a:p>
            <a:fld id="{D3968456-EA1D-45C0-AD17-AB17F52DD7AE}"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BBD65D5C-5FDF-486B-B169-8AAF2CE77A6B}"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96C1FD2F-A654-4023-9FA8-60D3FFFF7C7B}" type="slidenum">
              <a:rPr lang="fr-FR"/>
              <a:pPr/>
              <a:t>‹#›</a:t>
            </a:fld>
            <a:endParaRPr lang="fr-FR" dirty="0"/>
          </a:p>
        </p:txBody>
      </p:sp>
    </p:spTree>
  </p:cSld>
  <p:clrMapOvr>
    <a:masterClrMapping/>
  </p:clrMapOvr>
  <p:transition>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Objet 1" hidden="1"/>
          <p:cNvGraphicFramePr>
            <a:graphicFrameLocks noChangeAspect="1"/>
          </p:cNvGraphicFramePr>
          <p:nvPr userDrawn="1">
            <p:custDataLst>
              <p:tags r:id="rId16"/>
            </p:custDataLst>
            <p:extLst>
              <p:ext uri="{D42A27DB-BD31-4B8C-83A1-F6EECF244321}">
                <p14:modId xmlns:p14="http://schemas.microsoft.com/office/powerpoint/2010/main" val="265157070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698" name="Diapositive think-cell" r:id="rId17" imgW="360" imgH="360" progId="">
                  <p:embed/>
                </p:oleObj>
              </mc:Choice>
              <mc:Fallback>
                <p:oleObj name="Diapositive think-cell" r:id="rId17" imgW="360" imgH="360" progId="">
                  <p:embed/>
                  <p:pic>
                    <p:nvPicPr>
                      <p:cNvPr id="0" name="Picture 5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5151" name="Group 159"/>
          <p:cNvGrpSpPr>
            <a:grpSpLocks/>
          </p:cNvGrpSpPr>
          <p:nvPr/>
        </p:nvGrpSpPr>
        <p:grpSpPr bwMode="auto">
          <a:xfrm>
            <a:off x="287338" y="225425"/>
            <a:ext cx="8567737" cy="1152525"/>
            <a:chOff x="136" y="981"/>
            <a:chExt cx="5397" cy="730"/>
          </a:xfrm>
        </p:grpSpPr>
        <p:pic>
          <p:nvPicPr>
            <p:cNvPr id="85152" name="Picture 160" descr="Handicap International Belgium"/>
            <p:cNvPicPr>
              <a:picLocks noChangeAspect="1" noChangeArrowheads="1"/>
            </p:cNvPicPr>
            <p:nvPr userDrawn="1"/>
          </p:nvPicPr>
          <p:blipFill>
            <a:blip r:embed="rId19">
              <a:lum bright="46000" contrast="-70000"/>
            </a:blip>
            <a:srcRect l="29933" t="9222" r="10318" b="63269"/>
            <a:stretch>
              <a:fillRect/>
            </a:stretch>
          </p:blipFill>
          <p:spPr bwMode="auto">
            <a:xfrm>
              <a:off x="3424" y="981"/>
              <a:ext cx="2109" cy="730"/>
            </a:xfrm>
            <a:prstGeom prst="rect">
              <a:avLst/>
            </a:prstGeom>
            <a:noFill/>
          </p:spPr>
        </p:pic>
        <p:pic>
          <p:nvPicPr>
            <p:cNvPr id="85153" name="Picture 161" descr="Handicap International Belgium"/>
            <p:cNvPicPr>
              <a:picLocks noChangeAspect="1" noChangeArrowheads="1"/>
            </p:cNvPicPr>
            <p:nvPr userDrawn="1"/>
          </p:nvPicPr>
          <p:blipFill>
            <a:blip r:embed="rId19">
              <a:lum bright="46000" contrast="-70000"/>
            </a:blip>
            <a:srcRect l="29933" t="9222" r="52077" b="63269"/>
            <a:stretch>
              <a:fillRect/>
            </a:stretch>
          </p:blipFill>
          <p:spPr bwMode="auto">
            <a:xfrm flipH="1">
              <a:off x="136" y="981"/>
              <a:ext cx="3312" cy="730"/>
            </a:xfrm>
            <a:prstGeom prst="rect">
              <a:avLst/>
            </a:prstGeom>
            <a:noFill/>
          </p:spPr>
        </p:pic>
      </p:grpSp>
      <p:sp>
        <p:nvSpPr>
          <p:cNvPr id="85145"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85149"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p:txBody>
      </p:sp>
      <p:sp>
        <p:nvSpPr>
          <p:cNvPr id="85156" name="Rectangle 164"/>
          <p:cNvSpPr>
            <a:spLocks noGrp="1" noChangeArrowheads="1"/>
          </p:cNvSpPr>
          <p:nvPr>
            <p:ph type="sldNum" sz="quarter" idx="4"/>
          </p:nvPr>
        </p:nvSpPr>
        <p:spPr bwMode="auto">
          <a:xfrm>
            <a:off x="6941242" y="6237288"/>
            <a:ext cx="1905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200">
                <a:solidFill>
                  <a:srgbClr val="5F5F5F"/>
                </a:solidFill>
              </a:defRPr>
            </a:lvl1pPr>
          </a:lstStyle>
          <a:p>
            <a:fld id="{53520C63-E73D-402E-A1AB-C1F8F10DEE52}" type="slidenum">
              <a:rPr lang="fr-FR" smtClean="0"/>
              <a:pPr/>
              <a:t>‹#›</a:t>
            </a:fld>
            <a:endParaRPr lang="fr-FR" dirty="0"/>
          </a:p>
        </p:txBody>
      </p:sp>
      <p:pic>
        <p:nvPicPr>
          <p:cNvPr id="85160" name="Picture 168" descr="LogoHI_CouleurRVB"/>
          <p:cNvPicPr>
            <a:picLocks noChangeAspect="1" noChangeArrowheads="1"/>
          </p:cNvPicPr>
          <p:nvPr userDrawn="1"/>
        </p:nvPicPr>
        <p:blipFill>
          <a:blip r:embed="rId20" cstate="email"/>
          <a:srcRect/>
          <a:stretch>
            <a:fillRect/>
          </a:stretch>
        </p:blipFill>
        <p:spPr bwMode="auto">
          <a:xfrm>
            <a:off x="323850" y="6502400"/>
            <a:ext cx="755650" cy="2746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53" r:id="rId12"/>
    <p:sldLayoutId id="2147483754" r:id="rId13"/>
  </p:sldLayoutIdLst>
  <p:transition>
    <p:wipe/>
  </p:transition>
  <p:timing>
    <p:tnLst>
      <p:par>
        <p:cTn id="1" dur="indefinite" restart="never" nodeType="tmRoot"/>
      </p:par>
    </p:tnLst>
  </p:timing>
  <p:hf hdr="0" dt="0"/>
  <p:txStyles>
    <p:titleStyle>
      <a:lvl1pPr algn="ctr" rtl="0" fontAlgn="base">
        <a:spcBef>
          <a:spcPct val="0"/>
        </a:spcBef>
        <a:spcAft>
          <a:spcPct val="0"/>
        </a:spcAft>
        <a:defRPr sz="4400">
          <a:solidFill>
            <a:srgbClr val="003366"/>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a:solidFill>
            <a:srgbClr val="003366"/>
          </a:solidFill>
          <a:effectLst>
            <a:outerShdw blurRad="38100" dist="38100" dir="2700000" algn="tl">
              <a:srgbClr val="C0C0C0"/>
            </a:outerShdw>
          </a:effectLst>
          <a:latin typeface="Tahoma" pitchFamily="34" charset="0"/>
        </a:defRPr>
      </a:lvl2pPr>
      <a:lvl3pPr algn="ctr" rtl="0" fontAlgn="base">
        <a:spcBef>
          <a:spcPct val="0"/>
        </a:spcBef>
        <a:spcAft>
          <a:spcPct val="0"/>
        </a:spcAft>
        <a:defRPr sz="4400">
          <a:solidFill>
            <a:srgbClr val="003366"/>
          </a:solidFill>
          <a:effectLst>
            <a:outerShdw blurRad="38100" dist="38100" dir="2700000" algn="tl">
              <a:srgbClr val="C0C0C0"/>
            </a:outerShdw>
          </a:effectLst>
          <a:latin typeface="Tahoma" pitchFamily="34" charset="0"/>
        </a:defRPr>
      </a:lvl3pPr>
      <a:lvl4pPr algn="ctr" rtl="0" fontAlgn="base">
        <a:spcBef>
          <a:spcPct val="0"/>
        </a:spcBef>
        <a:spcAft>
          <a:spcPct val="0"/>
        </a:spcAft>
        <a:defRPr sz="4400">
          <a:solidFill>
            <a:srgbClr val="003366"/>
          </a:solidFill>
          <a:effectLst>
            <a:outerShdw blurRad="38100" dist="38100" dir="2700000" algn="tl">
              <a:srgbClr val="C0C0C0"/>
            </a:outerShdw>
          </a:effectLst>
          <a:latin typeface="Tahoma" pitchFamily="34" charset="0"/>
        </a:defRPr>
      </a:lvl4pPr>
      <a:lvl5pPr algn="ctr" rtl="0" fontAlgn="base">
        <a:spcBef>
          <a:spcPct val="0"/>
        </a:spcBef>
        <a:spcAft>
          <a:spcPct val="0"/>
        </a:spcAft>
        <a:defRPr sz="4400">
          <a:solidFill>
            <a:srgbClr val="003366"/>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4400">
          <a:solidFill>
            <a:srgbClr val="003366"/>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rgbClr val="003366"/>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rgbClr val="003366"/>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rgbClr val="003366"/>
          </a:solidFill>
          <a:effectLst>
            <a:outerShdw blurRad="38100" dist="38100" dir="2700000" algn="tl">
              <a:srgbClr val="C0C0C0"/>
            </a:outerShdw>
          </a:effectLst>
          <a:latin typeface="Tahoma" pitchFamily="34" charset="0"/>
        </a:defRPr>
      </a:lvl9pPr>
    </p:titleStyle>
    <p:bodyStyle>
      <a:lvl1pPr marL="342900" indent="-342900" algn="l" rtl="0" fontAlgn="base">
        <a:spcBef>
          <a:spcPct val="20000"/>
        </a:spcBef>
        <a:spcAft>
          <a:spcPct val="0"/>
        </a:spcAft>
        <a:buClr>
          <a:srgbClr val="0077EE"/>
        </a:buClr>
        <a:buFont typeface="Arial" charset="0"/>
        <a:buChar char="►"/>
        <a:defRPr sz="3200">
          <a:solidFill>
            <a:srgbClr val="003366"/>
          </a:solidFill>
          <a:latin typeface="+mn-lt"/>
          <a:ea typeface="+mn-ea"/>
          <a:cs typeface="+mn-cs"/>
        </a:defRPr>
      </a:lvl1pPr>
      <a:lvl2pPr marL="742950" indent="-285750" algn="l" rtl="0" fontAlgn="base">
        <a:spcBef>
          <a:spcPct val="20000"/>
        </a:spcBef>
        <a:spcAft>
          <a:spcPct val="0"/>
        </a:spcAft>
        <a:buClr>
          <a:srgbClr val="0077EE"/>
        </a:buClr>
        <a:buFont typeface="Wingdings" pitchFamily="2" charset="2"/>
        <a:buChar char="§"/>
        <a:defRPr sz="2800">
          <a:solidFill>
            <a:srgbClr val="003366"/>
          </a:solidFill>
          <a:latin typeface="+mn-lt"/>
        </a:defRPr>
      </a:lvl2pPr>
      <a:lvl3pPr marL="1143000" indent="-228600" algn="l" rtl="0" fontAlgn="base">
        <a:spcBef>
          <a:spcPct val="20000"/>
        </a:spcBef>
        <a:spcAft>
          <a:spcPct val="0"/>
        </a:spcAft>
        <a:buClr>
          <a:srgbClr val="0077EE"/>
        </a:buClr>
        <a:buFont typeface="Arial" charset="0"/>
        <a:buChar char="►"/>
        <a:defRPr sz="2400">
          <a:solidFill>
            <a:srgbClr val="003366"/>
          </a:solidFill>
          <a:latin typeface="+mn-lt"/>
        </a:defRPr>
      </a:lvl3pPr>
      <a:lvl4pPr marL="1600200" indent="-228600" algn="l" rtl="0" fontAlgn="base">
        <a:spcBef>
          <a:spcPct val="20000"/>
        </a:spcBef>
        <a:spcAft>
          <a:spcPct val="0"/>
        </a:spcAft>
        <a:buClr>
          <a:srgbClr val="0077EE"/>
        </a:buClr>
        <a:buFont typeface="Wingdings" pitchFamily="2" charset="2"/>
        <a:buChar char="§"/>
        <a:defRPr sz="2000">
          <a:solidFill>
            <a:srgbClr val="003366"/>
          </a:solidFill>
          <a:latin typeface="+mn-lt"/>
        </a:defRPr>
      </a:lvl4pPr>
      <a:lvl5pPr marL="2057400" indent="-228600" algn="l" rtl="0" fontAlgn="base">
        <a:spcBef>
          <a:spcPct val="20000"/>
        </a:spcBef>
        <a:spcAft>
          <a:spcPct val="0"/>
        </a:spcAft>
        <a:buClr>
          <a:srgbClr val="0077EE"/>
        </a:buClr>
        <a:buFont typeface="Arial" charset="0"/>
        <a:buChar char="►"/>
        <a:defRPr sz="2000">
          <a:solidFill>
            <a:srgbClr val="003366"/>
          </a:solidFill>
          <a:latin typeface="+mn-lt"/>
        </a:defRPr>
      </a:lvl5pPr>
      <a:lvl6pPr marL="2514600" indent="-228600" algn="l" rtl="0" fontAlgn="base">
        <a:spcBef>
          <a:spcPct val="20000"/>
        </a:spcBef>
        <a:spcAft>
          <a:spcPct val="0"/>
        </a:spcAft>
        <a:buClr>
          <a:srgbClr val="0077EE"/>
        </a:buClr>
        <a:buFont typeface="Arial" charset="0"/>
        <a:buChar char="►"/>
        <a:defRPr sz="2000">
          <a:solidFill>
            <a:srgbClr val="003366"/>
          </a:solidFill>
          <a:latin typeface="+mn-lt"/>
        </a:defRPr>
      </a:lvl6pPr>
      <a:lvl7pPr marL="2971800" indent="-228600" algn="l" rtl="0" fontAlgn="base">
        <a:spcBef>
          <a:spcPct val="20000"/>
        </a:spcBef>
        <a:spcAft>
          <a:spcPct val="0"/>
        </a:spcAft>
        <a:buClr>
          <a:srgbClr val="0077EE"/>
        </a:buClr>
        <a:buFont typeface="Arial" charset="0"/>
        <a:buChar char="►"/>
        <a:defRPr sz="2000">
          <a:solidFill>
            <a:srgbClr val="003366"/>
          </a:solidFill>
          <a:latin typeface="+mn-lt"/>
        </a:defRPr>
      </a:lvl7pPr>
      <a:lvl8pPr marL="3429000" indent="-228600" algn="l" rtl="0" fontAlgn="base">
        <a:spcBef>
          <a:spcPct val="20000"/>
        </a:spcBef>
        <a:spcAft>
          <a:spcPct val="0"/>
        </a:spcAft>
        <a:buClr>
          <a:srgbClr val="0077EE"/>
        </a:buClr>
        <a:buFont typeface="Arial" charset="0"/>
        <a:buChar char="►"/>
        <a:defRPr sz="2000">
          <a:solidFill>
            <a:srgbClr val="003366"/>
          </a:solidFill>
          <a:latin typeface="+mn-lt"/>
        </a:defRPr>
      </a:lvl8pPr>
      <a:lvl9pPr marL="3886200" indent="-228600" algn="l" rtl="0" fontAlgn="base">
        <a:spcBef>
          <a:spcPct val="20000"/>
        </a:spcBef>
        <a:spcAft>
          <a:spcPct val="0"/>
        </a:spcAft>
        <a:buClr>
          <a:srgbClr val="0077EE"/>
        </a:buClr>
        <a:buFont typeface="Arial" charset="0"/>
        <a:buChar char="►"/>
        <a:defRPr sz="2000">
          <a:solidFill>
            <a:srgbClr val="003366"/>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C30F4-BD86-4C3C-B089-9434D34E4B46}" type="datetimeFigureOut">
              <a:rPr lang="fr-FR" smtClean="0"/>
              <a:t>08/12/2017</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2B02B-A214-46B2-B9EB-5BAD17FEE228}" type="slidenum">
              <a:rPr lang="fr-FR" smtClean="0"/>
              <a:t>‹#›</a:t>
            </a:fld>
            <a:endParaRPr lang="fr-FR" dirty="0"/>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FD9DA-15CF-4E6E-AB88-655F5758DC40}" type="datetimeFigureOut">
              <a:rPr lang="fr-FR" smtClean="0"/>
              <a:pPr/>
              <a:t>08/12/2017</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B6F31-95BB-4486-B3A5-261243B022D2}" type="slidenum">
              <a:rPr lang="fr-FR" smtClean="0"/>
              <a:pPr/>
              <a:t>‹#›</a:t>
            </a:fld>
            <a:endParaRPr lang="fr-FR" dirty="0"/>
          </a:p>
        </p:txBody>
      </p:sp>
    </p:spTree>
    <p:extLst>
      <p:ext uri="{BB962C8B-B14F-4D97-AF65-F5344CB8AC3E}">
        <p14:creationId xmlns:p14="http://schemas.microsoft.com/office/powerpoint/2010/main" val="232490451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89FA8-893C-4001-8D77-C6E87AB54599}" type="datetimeFigureOut">
              <a:rPr lang="fr-FR" smtClean="0"/>
              <a:t>08/12/2017</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E0406-01B9-41FD-9B28-96C661B3EB08}" type="slidenum">
              <a:rPr lang="fr-FR" smtClean="0"/>
              <a:t>‹#›</a:t>
            </a:fld>
            <a:endParaRPr lang="fr-FR" dirty="0"/>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9AB203-0B4E-4FB9-9D91-096D9D765FE5}" type="datetimeFigureOut">
              <a:rPr lang="fr-FR" smtClean="0"/>
              <a:t>08/12/2017</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CF937-6DC7-47EA-84AF-4FC4831D058E}" type="slidenum">
              <a:rPr lang="fr-FR" smtClean="0"/>
              <a:t>‹#›</a:t>
            </a:fld>
            <a:endParaRPr lang="fr-FR" dirty="0"/>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1.emf"/><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notesSlide" Target="../notesSlides/notesSlide1.xml"/><Relationship Id="rId4"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 name="Objet 54"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2046" name="Diapositive think-cell" r:id="rId6" imgW="360" imgH="360" progId="">
                  <p:embed/>
                </p:oleObj>
              </mc:Choice>
              <mc:Fallback>
                <p:oleObj name="Diapositive think-cell" r:id="rId6" imgW="360" imgH="36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1"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fr-FR" sz="1400" dirty="0">
              <a:latin typeface="Tahoma"/>
              <a:sym typeface="Tahoma"/>
            </a:endParaRPr>
          </a:p>
        </p:txBody>
      </p:sp>
      <p:graphicFrame>
        <p:nvGraphicFramePr>
          <p:cNvPr id="4133" name="Group 37"/>
          <p:cNvGraphicFramePr>
            <a:graphicFrameLocks noGrp="1"/>
          </p:cNvGraphicFramePr>
          <p:nvPr>
            <p:extLst/>
          </p:nvPr>
        </p:nvGraphicFramePr>
        <p:xfrm>
          <a:off x="179388" y="6215695"/>
          <a:ext cx="6264275" cy="487680"/>
        </p:xfrm>
        <a:graphic>
          <a:graphicData uri="http://schemas.openxmlformats.org/drawingml/2006/table">
            <a:tbl>
              <a:tblPr/>
              <a:tblGrid>
                <a:gridCol w="2878137"/>
                <a:gridCol w="1749425"/>
                <a:gridCol w="1636713"/>
              </a:tblGrid>
              <a:tr h="202565">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r>
                        <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rPr>
                        <a:t>Projet  :  VIH &amp; Handicap</a:t>
                      </a:r>
                    </a:p>
                    <a:p>
                      <a:pPr marL="0" marR="0" lvl="0" indent="0" algn="l" defTabSz="914400" rtl="0" eaLnBrk="1" fontAlgn="base" latinLnBrk="0" hangingPunct="1">
                        <a:lnSpc>
                          <a:spcPct val="100000"/>
                        </a:lnSpc>
                        <a:spcBef>
                          <a:spcPct val="0"/>
                        </a:spcBef>
                        <a:spcAft>
                          <a:spcPct val="0"/>
                        </a:spcAft>
                        <a:buClr>
                          <a:schemeClr val="bg1"/>
                        </a:buClr>
                        <a:buSzTx/>
                        <a:buFontTx/>
                        <a:buNone/>
                        <a:tabLst/>
                      </a:pPr>
                      <a:endParaRPr kumimoji="0" lang="fr-FR" sz="800" b="0" i="0" u="none" strike="noStrike" cap="none" normalizeH="0" baseline="0" dirty="0" smtClean="0">
                        <a:ln>
                          <a:noFill/>
                        </a:ln>
                        <a:solidFill>
                          <a:srgbClr val="003366"/>
                        </a:solidFill>
                        <a:effectLst/>
                        <a:latin typeface="Times New Roman" pitchFamily="18" charset="0"/>
                        <a:ea typeface="Times New Roman" pitchFamily="18" charset="0"/>
                        <a:cs typeface="Arial" charset="0"/>
                      </a:endParaRPr>
                    </a:p>
                  </a:txBody>
                  <a:tcPr marL="0" marR="0" marT="0" marB="0"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r>
                        <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rPr>
                        <a:t>Rédacteur : Charles DIOP-HI</a:t>
                      </a:r>
                    </a:p>
                    <a:p>
                      <a:pPr marL="0" marR="0" lvl="0" indent="0" algn="l" defTabSz="914400" rtl="0" eaLnBrk="1" fontAlgn="base" latinLnBrk="0" hangingPunct="1">
                        <a:lnSpc>
                          <a:spcPct val="100000"/>
                        </a:lnSpc>
                        <a:spcBef>
                          <a:spcPct val="0"/>
                        </a:spcBef>
                        <a:spcAft>
                          <a:spcPct val="0"/>
                        </a:spcAft>
                        <a:buClr>
                          <a:schemeClr val="bg1"/>
                        </a:buClr>
                        <a:buSzTx/>
                        <a:buFontTx/>
                        <a:buNone/>
                        <a:tabLst/>
                      </a:pPr>
                      <a:r>
                        <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rPr>
                        <a:t>                  </a:t>
                      </a:r>
                    </a:p>
                  </a:txBody>
                  <a:tcPr marL="0" marR="0" marT="0" marB="0"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r>
                        <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rPr>
                        <a:t>Dernière </a:t>
                      </a:r>
                      <a:r>
                        <a:rPr kumimoji="0" lang="fr-FR" sz="800" b="0" i="0" u="none" strike="noStrike" cap="none" normalizeH="0" baseline="0" dirty="0" err="1" smtClean="0">
                          <a:ln>
                            <a:noFill/>
                          </a:ln>
                          <a:solidFill>
                            <a:srgbClr val="003366"/>
                          </a:solidFill>
                          <a:effectLst/>
                          <a:latin typeface="Tahoma" pitchFamily="34" charset="0"/>
                          <a:ea typeface="Times New Roman" pitchFamily="18" charset="0"/>
                          <a:cs typeface="Arial" charset="0"/>
                        </a:rPr>
                        <a:t>MàJ</a:t>
                      </a:r>
                      <a:r>
                        <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rPr>
                        <a:t> : Décembre 2017</a:t>
                      </a:r>
                      <a:endParaRPr kumimoji="0" lang="fr-FR" sz="800" b="0" i="0" u="none" strike="noStrike" cap="none" normalizeH="0" baseline="0" dirty="0" smtClean="0">
                        <a:ln>
                          <a:noFill/>
                        </a:ln>
                        <a:solidFill>
                          <a:srgbClr val="003366"/>
                        </a:solidFill>
                        <a:effectLst/>
                        <a:latin typeface="Times New Roman" pitchFamily="18" charset="0"/>
                        <a:ea typeface="Times New Roman" pitchFamily="18" charset="0"/>
                        <a:cs typeface="Arial" charset="0"/>
                      </a:endParaRPr>
                    </a:p>
                  </a:txBody>
                  <a:tcPr marL="0" marR="0" marT="0" marB="0" horzOverflow="overflow">
                    <a:lnL>
                      <a:noFill/>
                    </a:lnL>
                    <a:lnR cap="flat">
                      <a:noFill/>
                    </a:lnR>
                    <a:lnT cap="flat">
                      <a:noFill/>
                    </a:lnT>
                    <a:lnB>
                      <a:noFill/>
                    </a:lnB>
                    <a:lnTlToBr>
                      <a:noFill/>
                    </a:lnTlToBr>
                    <a:lnBlToTr>
                      <a:noFill/>
                    </a:lnBlToTr>
                    <a:noFill/>
                  </a:tcPr>
                </a:tc>
              </a:tr>
              <a:tr h="34925">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r>
                        <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rPr>
                        <a:t>Diffusion :  </a:t>
                      </a:r>
                      <a:r>
                        <a:rPr kumimoji="0" lang="fr-FR" sz="800" b="1" i="0" u="none" strike="noStrike" cap="none" normalizeH="0" baseline="0" dirty="0" smtClean="0">
                          <a:ln>
                            <a:noFill/>
                          </a:ln>
                          <a:solidFill>
                            <a:srgbClr val="FF0000"/>
                          </a:solidFill>
                          <a:effectLst/>
                          <a:latin typeface="Tahoma" pitchFamily="34" charset="0"/>
                          <a:ea typeface="Times New Roman" pitchFamily="18" charset="0"/>
                          <a:cs typeface="Arial" charset="0"/>
                        </a:rPr>
                        <a:t>DOCUMENT EXTERNE</a:t>
                      </a:r>
                    </a:p>
                  </a:txBody>
                  <a:tcPr marL="0" marR="0" marT="0" marB="0"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r>
                        <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rPr>
                        <a:t>Version : V1.2</a:t>
                      </a: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r>
                        <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rPr>
                        <a:t>Validation/statut : </a:t>
                      </a:r>
                      <a:r>
                        <a:rPr kumimoji="0" lang="fr-FR" sz="800" b="0" i="0" u="none" strike="noStrike" kern="1200" cap="none" normalizeH="0" baseline="0" dirty="0" smtClean="0">
                          <a:ln>
                            <a:noFill/>
                          </a:ln>
                          <a:solidFill>
                            <a:srgbClr val="003366"/>
                          </a:solidFill>
                          <a:effectLst/>
                          <a:latin typeface="Tahoma" pitchFamily="34" charset="0"/>
                          <a:ea typeface="Times New Roman" pitchFamily="18" charset="0"/>
                          <a:cs typeface="Arial" charset="0"/>
                        </a:rPr>
                        <a:t>VF</a:t>
                      </a:r>
                    </a:p>
                  </a:txBody>
                  <a:tcPr marL="0" marR="0" marT="0" marB="0" horzOverflow="overflow">
                    <a:lnL>
                      <a:noFill/>
                    </a:lnL>
                    <a:lnR cap="flat">
                      <a:noFill/>
                    </a:lnR>
                    <a:lnT>
                      <a:noFill/>
                    </a:lnT>
                    <a:lnB>
                      <a:noFill/>
                    </a:lnB>
                    <a:lnTlToBr>
                      <a:noFill/>
                    </a:lnTlToBr>
                    <a:lnBlToTr>
                      <a:noFill/>
                    </a:lnBlToTr>
                    <a:noFill/>
                  </a:tcPr>
                </a:tc>
              </a:tr>
              <a:tr h="36513">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endPar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endParaRPr>
                    </a:p>
                  </a:txBody>
                  <a:tcPr marL="0" marR="0" marT="0" marB="0"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endParaRPr kumimoji="0" lang="fr-FR" sz="800" b="0" i="0" u="none" strike="noStrike" cap="none" normalizeH="0" baseline="0" smtClean="0">
                        <a:ln>
                          <a:noFill/>
                        </a:ln>
                        <a:solidFill>
                          <a:srgbClr val="003366"/>
                        </a:solidFill>
                        <a:effectLst/>
                        <a:latin typeface="Tahoma" pitchFamily="34" charset="0"/>
                        <a:ea typeface="Times New Roman" pitchFamily="18" charset="0"/>
                        <a:cs typeface="Arial" charset="0"/>
                      </a:endParaRPr>
                    </a:p>
                  </a:txBody>
                  <a:tcPr marL="0" marR="0" marT="0" marB="0"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1"/>
                        </a:buClr>
                        <a:buSzTx/>
                        <a:buFontTx/>
                        <a:buNone/>
                        <a:tabLst/>
                      </a:pPr>
                      <a:endParaRPr kumimoji="0" lang="fr-FR" sz="800" b="0" i="0" u="none" strike="noStrike" cap="none" normalizeH="0" baseline="0" dirty="0" smtClean="0">
                        <a:ln>
                          <a:noFill/>
                        </a:ln>
                        <a:solidFill>
                          <a:srgbClr val="003366"/>
                        </a:solidFill>
                        <a:effectLst/>
                        <a:latin typeface="Tahoma" pitchFamily="34" charset="0"/>
                        <a:ea typeface="Times New Roman" pitchFamily="18" charset="0"/>
                        <a:cs typeface="Arial" charset="0"/>
                      </a:endParaRPr>
                    </a:p>
                  </a:txBody>
                  <a:tcPr marL="0" marR="0" marT="0" marB="0" horzOverflow="overflow">
                    <a:lnL>
                      <a:noFill/>
                    </a:lnL>
                    <a:lnR cap="flat">
                      <a:noFill/>
                    </a:lnR>
                    <a:lnT>
                      <a:noFill/>
                    </a:lnT>
                    <a:lnB cap="flat">
                      <a:noFill/>
                    </a:lnB>
                    <a:lnTlToBr>
                      <a:noFill/>
                    </a:lnTlToBr>
                    <a:lnBlToTr>
                      <a:noFill/>
                    </a:lnBlToTr>
                    <a:noFill/>
                  </a:tcPr>
                </a:tc>
              </a:tr>
            </a:tbl>
          </a:graphicData>
        </a:graphic>
      </p:graphicFrame>
      <p:sp>
        <p:nvSpPr>
          <p:cNvPr id="4148" name="Rectangle 52"/>
          <p:cNvSpPr>
            <a:spLocks noGrp="1" noChangeArrowheads="1"/>
          </p:cNvSpPr>
          <p:nvPr>
            <p:ph type="subTitle" idx="1"/>
          </p:nvPr>
        </p:nvSpPr>
        <p:spPr>
          <a:xfrm>
            <a:off x="612427" y="3933056"/>
            <a:ext cx="6119813" cy="1752600"/>
          </a:xfrm>
        </p:spPr>
        <p:txBody>
          <a:bodyPr/>
          <a:lstStyle/>
          <a:p>
            <a:r>
              <a:rPr lang="fr-FR" dirty="0" smtClean="0"/>
              <a:t>Abidjan le 8 Décembre 2017</a:t>
            </a:r>
          </a:p>
          <a:p>
            <a:r>
              <a:rPr lang="fr-FR" dirty="0" smtClean="0"/>
              <a:t>ICASA 2017</a:t>
            </a:r>
          </a:p>
        </p:txBody>
      </p:sp>
      <p:sp>
        <p:nvSpPr>
          <p:cNvPr id="3" name="Rectangle 2"/>
          <p:cNvSpPr/>
          <p:nvPr/>
        </p:nvSpPr>
        <p:spPr>
          <a:xfrm>
            <a:off x="612426" y="1200708"/>
            <a:ext cx="5119633" cy="1938992"/>
          </a:xfrm>
          <a:prstGeom prst="rect">
            <a:avLst/>
          </a:prstGeom>
        </p:spPr>
        <p:txBody>
          <a:bodyPr wrap="square">
            <a:spAutoFit/>
          </a:bodyPr>
          <a:lstStyle/>
          <a:p>
            <a:pPr algn="ctr"/>
            <a:r>
              <a:rPr lang="fr-FR" sz="2000" dirty="0"/>
              <a:t>Présentation de l’étude sur les gaps entre la CDPH et son application concrète en Afrique de l’OUEST</a:t>
            </a:r>
            <a:br>
              <a:rPr lang="fr-FR" sz="2000" dirty="0"/>
            </a:br>
            <a:r>
              <a:rPr lang="fr-FR" sz="2000" dirty="0"/>
              <a:t>Synthèse autour d’exemples de 6 pays de l’Afrique de l’Ouest : Sénégal, Mali, Burkina Faso, Niger, Guinée Bissau et Cap Vert </a:t>
            </a:r>
            <a:endParaRPr lang="en-US" sz="2000" dirty="0"/>
          </a:p>
        </p:txBody>
      </p:sp>
    </p:spTree>
    <p:extLst>
      <p:ext uri="{BB962C8B-B14F-4D97-AF65-F5344CB8AC3E}">
        <p14:creationId xmlns:p14="http://schemas.microsoft.com/office/powerpoint/2010/main" val="72797103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028A4883-D841-4A54-8A1C-6C1DBCE86380}" type="slidenum">
              <a:rPr lang="fr-FR" smtClean="0"/>
              <a:pPr/>
              <a:t>10</a:t>
            </a:fld>
            <a:endParaRPr lang="fr-FR" dirty="0"/>
          </a:p>
        </p:txBody>
      </p:sp>
      <p:sp>
        <p:nvSpPr>
          <p:cNvPr id="7" name="Rectangle 6"/>
          <p:cNvSpPr/>
          <p:nvPr/>
        </p:nvSpPr>
        <p:spPr>
          <a:xfrm>
            <a:off x="965266" y="432326"/>
            <a:ext cx="7198232" cy="769441"/>
          </a:xfrm>
          <a:prstGeom prst="rect">
            <a:avLst/>
          </a:prstGeom>
        </p:spPr>
        <p:txBody>
          <a:bodyPr wrap="square">
            <a:spAutoFit/>
          </a:bodyPr>
          <a:lstStyle/>
          <a:p>
            <a:pPr algn="ctr"/>
            <a:r>
              <a:rPr lang="fr-FR" sz="4400" b="1" dirty="0" smtClean="0">
                <a:solidFill>
                  <a:srgbClr val="003366"/>
                </a:solidFill>
                <a:effectLst>
                  <a:outerShdw blurRad="38100" dist="38100" dir="2700000" algn="tl">
                    <a:srgbClr val="C0C0C0"/>
                  </a:outerShdw>
                </a:effectLst>
                <a:latin typeface="+mj-lt"/>
                <a:ea typeface="+mj-ea"/>
                <a:cs typeface="+mj-cs"/>
              </a:rPr>
              <a:t>Témoignages </a:t>
            </a:r>
            <a:endParaRPr lang="fr-FR" sz="4400" b="1" dirty="0">
              <a:solidFill>
                <a:srgbClr val="003366"/>
              </a:solidFill>
              <a:effectLst>
                <a:outerShdw blurRad="38100" dist="38100" dir="2700000" algn="tl">
                  <a:srgbClr val="C0C0C0"/>
                </a:outerShdw>
              </a:effectLst>
              <a:latin typeface="+mj-lt"/>
              <a:ea typeface="+mj-ea"/>
              <a:cs typeface="+mj-cs"/>
            </a:endParaRPr>
          </a:p>
        </p:txBody>
      </p:sp>
      <p:sp>
        <p:nvSpPr>
          <p:cNvPr id="8" name="Rectangle 7"/>
          <p:cNvSpPr/>
          <p:nvPr/>
        </p:nvSpPr>
        <p:spPr>
          <a:xfrm>
            <a:off x="409303" y="1502728"/>
            <a:ext cx="3579223" cy="5124480"/>
          </a:xfrm>
          <a:prstGeom prst="rect">
            <a:avLst/>
          </a:prstGeom>
        </p:spPr>
        <p:txBody>
          <a:bodyPr wrap="square">
            <a:spAutoFit/>
          </a:bodyPr>
          <a:lstStyle/>
          <a:p>
            <a:pPr algn="just"/>
            <a:r>
              <a:rPr lang="fr-FR" i="1" dirty="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 C’était lors d’une mission de suivi dans une des régions du pays, que nous avons fait face à une situation énigmatique. Il s’agit </a:t>
            </a:r>
            <a:r>
              <a:rPr lang="fr-FR" i="1" dirty="0" smtClean="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d’une personne sourde muette, dépistée séropositive, </a:t>
            </a:r>
            <a:r>
              <a:rPr lang="fr-FR" i="1" dirty="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à qui il fallait annoncer son statut et lui prodiguer des conseils pour la prise en charge. Alors là, toute l’équipe était désemparée, personne n’était outillé. Nous étions très inaptes pour cette communication. </a:t>
            </a:r>
            <a:r>
              <a:rPr lang="fr-FR" i="1" dirty="0" smtClean="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Cet </a:t>
            </a:r>
            <a:r>
              <a:rPr lang="fr-FR" i="1" dirty="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évènement inédit nous a, d’ailleurs, amenés à proposer, le recrutement d’un Agent de Promotion Social, pour mieux communiquer avec la communauté et faire face à de </a:t>
            </a:r>
            <a:r>
              <a:rPr lang="fr-FR" i="1" dirty="0" smtClean="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pareilles situation</a:t>
            </a:r>
            <a:r>
              <a:rPr lang="fr-FR" i="1" dirty="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 </a:t>
            </a:r>
            <a:r>
              <a:rPr lang="fr-FR" i="1" dirty="0" smtClean="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a:t>
            </a:r>
            <a:r>
              <a:rPr lang="fr-FR" dirty="0" smtClean="0">
                <a:latin typeface="Arial Narrow" panose="020B0606020202030204" pitchFamily="34" charset="0"/>
                <a:ea typeface="Times New Roman" panose="02020603050405020304" pitchFamily="18" charset="0"/>
                <a:cs typeface="Times New Roman" panose="02020603050405020304" pitchFamily="18" charset="0"/>
              </a:rPr>
              <a:t> </a:t>
            </a:r>
          </a:p>
          <a:p>
            <a:endParaRPr lang="fr-FR" sz="1300" dirty="0">
              <a:latin typeface="Arial Narrow" panose="020B0606020202030204" pitchFamily="34" charset="0"/>
              <a:cs typeface="Times New Roman" panose="02020603050405020304" pitchFamily="18" charset="0"/>
            </a:endParaRPr>
          </a:p>
          <a:p>
            <a:endParaRPr lang="fr-FR" sz="1300" dirty="0" smtClean="0">
              <a:latin typeface="Arial Narrow" panose="020B0606020202030204" pitchFamily="34" charset="0"/>
              <a:cs typeface="Times New Roman" panose="02020603050405020304" pitchFamily="18" charset="0"/>
            </a:endParaRPr>
          </a:p>
          <a:p>
            <a:endParaRPr lang="fr-FR" sz="1300" dirty="0"/>
          </a:p>
        </p:txBody>
      </p:sp>
      <p:sp>
        <p:nvSpPr>
          <p:cNvPr id="2" name="Rectangle 1"/>
          <p:cNvSpPr/>
          <p:nvPr/>
        </p:nvSpPr>
        <p:spPr>
          <a:xfrm>
            <a:off x="4564382" y="1502728"/>
            <a:ext cx="4179024" cy="2308324"/>
          </a:xfrm>
          <a:prstGeom prst="rect">
            <a:avLst/>
          </a:prstGeom>
        </p:spPr>
        <p:txBody>
          <a:bodyPr wrap="square">
            <a:spAutoFit/>
          </a:bodyPr>
          <a:lstStyle/>
          <a:p>
            <a:pPr lvl="0"/>
            <a:r>
              <a:rPr lang="fr-FR" i="1" dirty="0" smtClean="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Certaines </a:t>
            </a:r>
            <a:r>
              <a:rPr lang="fr-FR" i="1" dirty="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femmes handicapées développent un gêne à fréquenter les centres de santé. Une d’elle s’est confiée en ces termes : </a:t>
            </a:r>
            <a:endParaRPr lang="fr-FR" i="1" dirty="0" smtClean="0">
              <a:solidFill>
                <a:srgbClr val="0000FF"/>
              </a:solidFill>
              <a:latin typeface="Arial Narrow" panose="020B0606020202030204" pitchFamily="34" charset="0"/>
              <a:ea typeface="Times New Roman" panose="02020603050405020304" pitchFamily="18" charset="0"/>
              <a:cs typeface="Times New Roman" panose="02020603050405020304" pitchFamily="18" charset="0"/>
            </a:endParaRPr>
          </a:p>
          <a:p>
            <a:pPr lvl="0"/>
            <a:r>
              <a:rPr lang="fr-FR" i="1" dirty="0" smtClean="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a:t>
            </a:r>
            <a:r>
              <a:rPr lang="fr-FR" i="1" dirty="0">
                <a:solidFill>
                  <a:srgbClr val="0000FF"/>
                </a:solidFill>
                <a:latin typeface="Arial Narrow" panose="020B0606020202030204" pitchFamily="34" charset="0"/>
                <a:ea typeface="Times New Roman" panose="02020603050405020304" pitchFamily="18" charset="0"/>
                <a:cs typeface="Times New Roman" panose="02020603050405020304" pitchFamily="18" charset="0"/>
              </a:rPr>
              <a:t> je développe une IST et je n’ai pas le courage de consulter. Très souvent on nous dit : au lieu de vous contenter de porter le poids de votre handicap, vous en rajouter par une vie sexuelle active ». </a:t>
            </a:r>
          </a:p>
        </p:txBody>
      </p:sp>
    </p:spTree>
    <p:extLst>
      <p:ext uri="{BB962C8B-B14F-4D97-AF65-F5344CB8AC3E}">
        <p14:creationId xmlns:p14="http://schemas.microsoft.com/office/powerpoint/2010/main" val="3901747468"/>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564904"/>
            <a:ext cx="7766248" cy="1800200"/>
          </a:xfrm>
        </p:spPr>
        <p:txBody>
          <a:bodyPr/>
          <a:lstStyle/>
          <a:p>
            <a:pPr marL="0" indent="0">
              <a:buNone/>
            </a:pPr>
            <a:r>
              <a:rPr lang="fr-FR" dirty="0" smtClean="0"/>
              <a:t>MERCI DE VOTRE ATTENTION</a:t>
            </a:r>
            <a:endParaRPr lang="fr-FR"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25"/>
            <a:ext cx="9144000" cy="6867049"/>
          </a:xfrm>
          <a:prstGeom prst="rect">
            <a:avLst/>
          </a:prstGeom>
        </p:spPr>
      </p:pic>
    </p:spTree>
    <p:extLst>
      <p:ext uri="{BB962C8B-B14F-4D97-AF65-F5344CB8AC3E}">
        <p14:creationId xmlns:p14="http://schemas.microsoft.com/office/powerpoint/2010/main" val="1037729143"/>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Agenda</a:t>
            </a:r>
            <a:endParaRPr lang="en-GB" sz="3500" dirty="0">
              <a:solidFill>
                <a:srgbClr val="00B0F0"/>
              </a:solidFill>
            </a:endParaRPr>
          </a:p>
        </p:txBody>
      </p:sp>
      <p:pic>
        <p:nvPicPr>
          <p:cNvPr id="7" name="Image 6"/>
          <p:cNvPicPr>
            <a:picLocks noChangeAspect="1"/>
          </p:cNvPicPr>
          <p:nvPr/>
        </p:nvPicPr>
        <p:blipFill>
          <a:blip r:embed="rId3"/>
          <a:stretch>
            <a:fillRect/>
          </a:stretch>
        </p:blipFill>
        <p:spPr>
          <a:xfrm>
            <a:off x="1505728" y="3801903"/>
            <a:ext cx="6646753" cy="2897303"/>
          </a:xfrm>
          <a:prstGeom prst="rect">
            <a:avLst/>
          </a:prstGeom>
        </p:spPr>
      </p:pic>
      <p:sp>
        <p:nvSpPr>
          <p:cNvPr id="8" name="Rectangle 7"/>
          <p:cNvSpPr/>
          <p:nvPr/>
        </p:nvSpPr>
        <p:spPr>
          <a:xfrm>
            <a:off x="1178812" y="1674562"/>
            <a:ext cx="6896552" cy="1754326"/>
          </a:xfrm>
          <a:prstGeom prst="rect">
            <a:avLst/>
          </a:prstGeom>
        </p:spPr>
        <p:txBody>
          <a:bodyPr wrap="square">
            <a:spAutoFit/>
          </a:bodyPr>
          <a:lstStyle/>
          <a:p>
            <a:pPr marL="342900" indent="-342900">
              <a:buFont typeface="+mj-lt"/>
              <a:buAutoNum type="arabicPeriod"/>
            </a:pPr>
            <a:r>
              <a:rPr lang="fr-FR" dirty="0" smtClean="0"/>
              <a:t>Contexte de l’évaluation des gaps </a:t>
            </a:r>
          </a:p>
          <a:p>
            <a:pPr marL="342900" indent="-342900">
              <a:buFont typeface="+mj-lt"/>
              <a:buAutoNum type="arabicPeriod"/>
            </a:pPr>
            <a:r>
              <a:rPr lang="fr-FR" dirty="0"/>
              <a:t>Objectifs et résultats attendus de l’évaluation des Gaps</a:t>
            </a:r>
          </a:p>
          <a:p>
            <a:pPr marL="342900" indent="-342900">
              <a:buFont typeface="+mj-lt"/>
              <a:buAutoNum type="arabicPeriod"/>
            </a:pPr>
            <a:r>
              <a:rPr lang="fr-FR" dirty="0"/>
              <a:t>Méthodologie</a:t>
            </a:r>
          </a:p>
          <a:p>
            <a:pPr marL="342900" indent="-342900">
              <a:buFont typeface="+mj-lt"/>
              <a:buAutoNum type="arabicPeriod"/>
            </a:pPr>
            <a:r>
              <a:rPr lang="fr-FR" dirty="0" smtClean="0"/>
              <a:t>Synthèse des Gaps</a:t>
            </a:r>
          </a:p>
          <a:p>
            <a:pPr marL="342900" indent="-342900">
              <a:buFont typeface="+mj-lt"/>
              <a:buAutoNum type="arabicPeriod"/>
            </a:pPr>
            <a:r>
              <a:rPr lang="fr-FR" dirty="0" smtClean="0"/>
              <a:t>Défis d’implémentation de la CDPH </a:t>
            </a:r>
            <a:endParaRPr lang="fr-FR" dirty="0"/>
          </a:p>
          <a:p>
            <a:pPr marL="342900" indent="-342900">
              <a:buFont typeface="+mj-lt"/>
              <a:buAutoNum type="arabicPeriod"/>
            </a:pPr>
            <a:r>
              <a:rPr lang="fr-FR" dirty="0" smtClean="0"/>
              <a:t>Recommandations  </a:t>
            </a:r>
            <a:endParaRPr lang="fr-FR" dirty="0"/>
          </a:p>
        </p:txBody>
      </p:sp>
    </p:spTree>
    <p:extLst>
      <p:ext uri="{BB962C8B-B14F-4D97-AF65-F5344CB8AC3E}">
        <p14:creationId xmlns:p14="http://schemas.microsoft.com/office/powerpoint/2010/main" val="1179692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Contexte</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902537791"/>
              </p:ext>
            </p:extLst>
          </p:nvPr>
        </p:nvGraphicFramePr>
        <p:xfrm>
          <a:off x="301625" y="1600200"/>
          <a:ext cx="8540750" cy="4498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0815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CDPH : un outil pour les droits</a:t>
            </a:r>
            <a:endParaRPr lang="fr-FR" dirty="0"/>
          </a:p>
        </p:txBody>
      </p:sp>
      <p:sp>
        <p:nvSpPr>
          <p:cNvPr id="3" name="Espace réservé du contenu 2"/>
          <p:cNvSpPr>
            <a:spLocks noGrp="1"/>
          </p:cNvSpPr>
          <p:nvPr>
            <p:ph idx="1"/>
          </p:nvPr>
        </p:nvSpPr>
        <p:spPr>
          <a:xfrm>
            <a:off x="301625" y="1600200"/>
            <a:ext cx="8540750" cy="4939937"/>
          </a:xfrm>
        </p:spPr>
        <p:txBody>
          <a:bodyPr/>
          <a:lstStyle/>
          <a:p>
            <a:pPr marL="0" indent="0">
              <a:buNone/>
            </a:pPr>
            <a:r>
              <a:rPr lang="fr-SN" sz="2400" b="1" u="sng" dirty="0"/>
              <a:t>Article 25 </a:t>
            </a:r>
            <a:r>
              <a:rPr lang="fr-SN" sz="2400" b="1" u="sng" dirty="0" smtClean="0"/>
              <a:t>Santé (Résumé) :  </a:t>
            </a:r>
            <a:endParaRPr lang="fr-SN" sz="2400" b="1" u="sng" dirty="0"/>
          </a:p>
          <a:p>
            <a:pPr marL="0" indent="0" algn="just">
              <a:buNone/>
            </a:pPr>
            <a:r>
              <a:rPr lang="fr-SN" sz="2000" dirty="0" smtClean="0"/>
              <a:t>Les </a:t>
            </a:r>
            <a:r>
              <a:rPr lang="fr-SN" sz="2000" dirty="0"/>
              <a:t>États Parties reconnaissent que les personnes handicapées ont le droit de jouir du meilleur état de santé possible sans discrimination fondée sur le </a:t>
            </a:r>
            <a:r>
              <a:rPr lang="fr-SN" sz="2000" dirty="0" smtClean="0"/>
              <a:t>handicap.</a:t>
            </a:r>
            <a:endParaRPr lang="fr-SN" dirty="0" smtClean="0"/>
          </a:p>
          <a:p>
            <a:pPr marL="514350" indent="-514350">
              <a:buAutoNum type="alphaLcParenR"/>
            </a:pPr>
            <a:r>
              <a:rPr lang="fr-SN" sz="1800" dirty="0"/>
              <a:t>S</a:t>
            </a:r>
            <a:r>
              <a:rPr lang="fr-SN" sz="1800" dirty="0" smtClean="0"/>
              <a:t>ervices de santé gratuits ou d’un coût abordable </a:t>
            </a:r>
          </a:p>
          <a:p>
            <a:pPr marL="514350" indent="-514350">
              <a:buFont typeface="Arial" charset="0"/>
              <a:buAutoNum type="alphaLcParenR"/>
            </a:pPr>
            <a:r>
              <a:rPr lang="fr-SN" sz="1800" dirty="0"/>
              <a:t>Fournissent aux personnes handicapées les services de santé dont celles-ci ont besoin en raison spécifiquement de leur </a:t>
            </a:r>
            <a:r>
              <a:rPr lang="fr-SN" sz="1800" dirty="0" smtClean="0"/>
              <a:t>handicap</a:t>
            </a:r>
          </a:p>
          <a:p>
            <a:pPr marL="514350" indent="-514350">
              <a:buFont typeface="Arial" charset="0"/>
              <a:buAutoNum type="alphaLcParenR"/>
            </a:pPr>
            <a:r>
              <a:rPr lang="fr-SN" sz="1800" dirty="0" smtClean="0"/>
              <a:t>Fournissent </a:t>
            </a:r>
            <a:r>
              <a:rPr lang="fr-SN" sz="1800" dirty="0"/>
              <a:t>ces services aux personnes handicapées aussi près que possible de leur communauté, y compris en milieu rural </a:t>
            </a:r>
            <a:endParaRPr lang="fr-SN" sz="1800" dirty="0" smtClean="0"/>
          </a:p>
          <a:p>
            <a:pPr marL="514350" indent="-514350">
              <a:buFont typeface="Arial" charset="0"/>
              <a:buAutoNum type="alphaLcParenR"/>
            </a:pPr>
            <a:r>
              <a:rPr lang="fr-SN" sz="1800" dirty="0" smtClean="0"/>
              <a:t>Exigent </a:t>
            </a:r>
            <a:r>
              <a:rPr lang="fr-SN" sz="1800" dirty="0"/>
              <a:t>des professionnels de la santé qu’ils dispensent aux personnes handicapées des soins de la même qualité que ceux dispensés aux </a:t>
            </a:r>
            <a:r>
              <a:rPr lang="fr-SN" sz="1800" dirty="0" smtClean="0"/>
              <a:t>autres  </a:t>
            </a:r>
          </a:p>
          <a:p>
            <a:pPr marL="514350" indent="-514350">
              <a:buFont typeface="Arial" charset="0"/>
              <a:buAutoNum type="alphaLcParenR"/>
            </a:pPr>
            <a:r>
              <a:rPr lang="fr-SN" sz="1800" dirty="0" smtClean="0"/>
              <a:t>Interdisent </a:t>
            </a:r>
            <a:r>
              <a:rPr lang="fr-SN" sz="1800" dirty="0"/>
              <a:t>dans le secteur des assurances la discrimination à l’encontre des personnes </a:t>
            </a:r>
            <a:r>
              <a:rPr lang="fr-SN" sz="1800" dirty="0" smtClean="0"/>
              <a:t>handicapées</a:t>
            </a:r>
          </a:p>
          <a:p>
            <a:pPr marL="514350" indent="-514350">
              <a:buFont typeface="Arial" charset="0"/>
              <a:buAutoNum type="alphaLcParenR"/>
            </a:pPr>
            <a:r>
              <a:rPr lang="fr-SN" sz="1800" dirty="0" smtClean="0"/>
              <a:t>Empêchent </a:t>
            </a:r>
            <a:r>
              <a:rPr lang="fr-SN" sz="1800" dirty="0"/>
              <a:t>tout refus discriminatoire de fournir des soins ou services médicaux ou des aliments ou des liquides en raison d’un </a:t>
            </a:r>
            <a:r>
              <a:rPr lang="fr-SN" sz="1800" dirty="0" smtClean="0"/>
              <a:t>handicap</a:t>
            </a:r>
            <a:endParaRPr lang="fr-FR" sz="1800" dirty="0"/>
          </a:p>
        </p:txBody>
      </p:sp>
    </p:spTree>
    <p:extLst>
      <p:ext uri="{BB962C8B-B14F-4D97-AF65-F5344CB8AC3E}">
        <p14:creationId xmlns:p14="http://schemas.microsoft.com/office/powerpoint/2010/main" val="30940537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Objectifs et </a:t>
            </a:r>
            <a:r>
              <a:rPr lang="en-GB" sz="3600" dirty="0" err="1"/>
              <a:t>resultats</a:t>
            </a:r>
            <a:r>
              <a:rPr lang="en-GB" sz="3600" dirty="0"/>
              <a:t> </a:t>
            </a:r>
            <a:r>
              <a:rPr lang="en-GB" sz="3600" dirty="0" err="1" smtClean="0"/>
              <a:t>attendus</a:t>
            </a:r>
            <a:r>
              <a:rPr lang="en-GB" sz="3600" dirty="0" smtClean="0"/>
              <a:t> de </a:t>
            </a:r>
            <a:r>
              <a:rPr lang="en-GB" sz="3600" dirty="0" err="1" smtClean="0"/>
              <a:t>l’étude</a:t>
            </a:r>
            <a:endParaRPr lang="en-GB" sz="3600" dirty="0"/>
          </a:p>
        </p:txBody>
      </p:sp>
      <p:sp>
        <p:nvSpPr>
          <p:cNvPr id="4" name="Espace réservé du contenu 2"/>
          <p:cNvSpPr txBox="1">
            <a:spLocks/>
          </p:cNvSpPr>
          <p:nvPr/>
        </p:nvSpPr>
        <p:spPr>
          <a:xfrm>
            <a:off x="4925944" y="1772816"/>
            <a:ext cx="3910208" cy="3240360"/>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endParaRPr lang="fr-FR" dirty="0" smtClean="0"/>
          </a:p>
        </p:txBody>
      </p:sp>
      <p:sp>
        <p:nvSpPr>
          <p:cNvPr id="6" name="Espace réservé du contenu 2"/>
          <p:cNvSpPr txBox="1">
            <a:spLocks/>
          </p:cNvSpPr>
          <p:nvPr/>
        </p:nvSpPr>
        <p:spPr>
          <a:xfrm>
            <a:off x="301625" y="1536654"/>
            <a:ext cx="8503920" cy="4572000"/>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algn="just"/>
            <a:r>
              <a:rPr lang="fr-FR" dirty="0" smtClean="0">
                <a:latin typeface="Tahoma" panose="020B0604030504040204" pitchFamily="34" charset="0"/>
                <a:ea typeface="Tahoma" panose="020B0604030504040204" pitchFamily="34" charset="0"/>
                <a:cs typeface="Tahoma" panose="020B0604030504040204" pitchFamily="34" charset="0"/>
              </a:rPr>
              <a:t>Identifier les lois, politiques, et stratégies en matière de santé y inclus le VIH et la SSR,</a:t>
            </a:r>
          </a:p>
          <a:p>
            <a:pPr algn="just"/>
            <a:r>
              <a:rPr lang="fr-FR" dirty="0" smtClean="0">
                <a:latin typeface="Tahoma" panose="020B0604030504040204" pitchFamily="34" charset="0"/>
                <a:ea typeface="Tahoma" panose="020B0604030504040204" pitchFamily="34" charset="0"/>
                <a:cs typeface="Tahoma" panose="020B0604030504040204" pitchFamily="34" charset="0"/>
              </a:rPr>
              <a:t>Evaluer l’intégration des recommandations de l’article 25 de la CIDPH dans les documents de stratégies, et de politiques en matière de santé,</a:t>
            </a:r>
          </a:p>
          <a:p>
            <a:pPr algn="just"/>
            <a:r>
              <a:rPr lang="fr-FR" dirty="0" smtClean="0">
                <a:latin typeface="Tahoma" panose="020B0604030504040204" pitchFamily="34" charset="0"/>
                <a:ea typeface="Tahoma" panose="020B0604030504040204" pitchFamily="34" charset="0"/>
                <a:cs typeface="Tahoma" panose="020B0604030504040204" pitchFamily="34" charset="0"/>
              </a:rPr>
              <a:t>Evaluer les mécanismes de suivi et d’application de l’article 25 de la CIDPH,</a:t>
            </a:r>
          </a:p>
          <a:p>
            <a:pPr algn="just"/>
            <a:r>
              <a:rPr lang="fr-FR" dirty="0" smtClean="0">
                <a:latin typeface="Tahoma" panose="020B0604030504040204" pitchFamily="34" charset="0"/>
                <a:ea typeface="Tahoma" panose="020B0604030504040204" pitchFamily="34" charset="0"/>
                <a:cs typeface="Tahoma" panose="020B0604030504040204" pitchFamily="34" charset="0"/>
              </a:rPr>
              <a:t>Proposer des recommandations aux états et décideurs politiques pour une application effective de l’article 25 de la CIDPH</a:t>
            </a:r>
          </a:p>
          <a:p>
            <a:endParaRPr lang="fr-FR"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87812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36"/>
            <a:ext cx="8534400" cy="758952"/>
          </a:xfrm>
        </p:spPr>
        <p:txBody>
          <a:bodyPr>
            <a:noAutofit/>
          </a:bodyPr>
          <a:lstStyle/>
          <a:p>
            <a:r>
              <a:rPr lang="en-GB" dirty="0" err="1"/>
              <a:t>Méthodologie</a:t>
            </a:r>
            <a:r>
              <a:rPr lang="en-GB" dirty="0"/>
              <a:t> </a:t>
            </a:r>
          </a:p>
        </p:txBody>
      </p:sp>
      <p:graphicFrame>
        <p:nvGraphicFramePr>
          <p:cNvPr id="6" name="Diagramme 5"/>
          <p:cNvGraphicFramePr/>
          <p:nvPr>
            <p:extLst>
              <p:ext uri="{D42A27DB-BD31-4B8C-83A1-F6EECF244321}">
                <p14:modId xmlns:p14="http://schemas.microsoft.com/office/powerpoint/2010/main" val="3588098414"/>
              </p:ext>
            </p:extLst>
          </p:nvPr>
        </p:nvGraphicFramePr>
        <p:xfrm>
          <a:off x="611560" y="1550884"/>
          <a:ext cx="7920880" cy="45414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08434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Gaps identifies </a:t>
            </a:r>
            <a:endParaRPr lang="en-GB" b="1" dirty="0"/>
          </a:p>
        </p:txBody>
      </p:sp>
      <p:sp>
        <p:nvSpPr>
          <p:cNvPr id="3" name="Content Placeholder 2"/>
          <p:cNvSpPr>
            <a:spLocks noGrp="1"/>
          </p:cNvSpPr>
          <p:nvPr>
            <p:ph sz="quarter" idx="1"/>
          </p:nvPr>
        </p:nvSpPr>
        <p:spPr>
          <a:xfrm>
            <a:off x="301625" y="1600200"/>
            <a:ext cx="8540750" cy="4783183"/>
          </a:xfrm>
        </p:spPr>
        <p:txBody>
          <a:bodyPr>
            <a:normAutofit/>
          </a:bodyPr>
          <a:lstStyle/>
          <a:p>
            <a:pPr algn="just"/>
            <a:r>
              <a:rPr lang="en-GB" sz="1800" b="1" dirty="0" smtClean="0"/>
              <a:t>Données </a:t>
            </a:r>
            <a:r>
              <a:rPr lang="en-GB" sz="1800" b="1" dirty="0" err="1" smtClean="0"/>
              <a:t>sanitaires</a:t>
            </a:r>
            <a:r>
              <a:rPr lang="en-GB" sz="1800" b="1" dirty="0" smtClean="0"/>
              <a:t> </a:t>
            </a:r>
            <a:r>
              <a:rPr lang="en-GB" sz="1800" b="1" dirty="0" err="1" smtClean="0"/>
              <a:t>n’intègrent</a:t>
            </a:r>
            <a:r>
              <a:rPr lang="en-GB" sz="1800" b="1" dirty="0" smtClean="0"/>
              <a:t> pas les personnes handicapées</a:t>
            </a:r>
          </a:p>
          <a:p>
            <a:pPr algn="just"/>
            <a:r>
              <a:rPr lang="en-GB" sz="1800" b="1" dirty="0" err="1" smtClean="0"/>
              <a:t>Insuffisance</a:t>
            </a:r>
            <a:r>
              <a:rPr lang="en-GB" sz="1800" b="1" dirty="0" smtClean="0"/>
              <a:t> </a:t>
            </a:r>
            <a:r>
              <a:rPr lang="en-GB" sz="1800" b="1" dirty="0"/>
              <a:t>de dispositions specifiques </a:t>
            </a:r>
            <a:endParaRPr lang="en-GB" sz="1800" b="1" dirty="0" smtClean="0"/>
          </a:p>
          <a:p>
            <a:pPr algn="just"/>
            <a:r>
              <a:rPr lang="en-GB" sz="1800" b="1" dirty="0" err="1" smtClean="0"/>
              <a:t>Manque</a:t>
            </a:r>
            <a:r>
              <a:rPr lang="en-GB" sz="1800" b="1" dirty="0" smtClean="0"/>
              <a:t> </a:t>
            </a:r>
            <a:r>
              <a:rPr lang="en-GB" sz="1800" b="1" dirty="0"/>
              <a:t>de mecanismes de mise en </a:t>
            </a:r>
            <a:r>
              <a:rPr lang="en-GB" sz="1800" b="1" dirty="0" smtClean="0"/>
              <a:t>oeuvre </a:t>
            </a:r>
          </a:p>
          <a:p>
            <a:pPr algn="just"/>
            <a:r>
              <a:rPr lang="en-GB" sz="1800" b="1" dirty="0" smtClean="0"/>
              <a:t>Inexistences de données </a:t>
            </a:r>
            <a:r>
              <a:rPr lang="fr-FR" sz="1800" b="1" dirty="0" smtClean="0"/>
              <a:t>probantes </a:t>
            </a:r>
            <a:r>
              <a:rPr lang="fr-FR" sz="1800" b="1" dirty="0"/>
              <a:t>sur le progrès lié à l’inclusion des personnes </a:t>
            </a:r>
            <a:r>
              <a:rPr lang="fr-FR" sz="1800" b="1" dirty="0" smtClean="0"/>
              <a:t>handicapées</a:t>
            </a:r>
            <a:r>
              <a:rPr lang="fr-FR" sz="1800" b="1" dirty="0"/>
              <a:t> </a:t>
            </a:r>
            <a:endParaRPr lang="fr-FR" sz="1800" b="1" dirty="0" smtClean="0"/>
          </a:p>
          <a:p>
            <a:r>
              <a:rPr lang="fr-FR" sz="1800" b="1" dirty="0" smtClean="0"/>
              <a:t>Le </a:t>
            </a:r>
            <a:r>
              <a:rPr lang="fr-FR" sz="1800" b="1" dirty="0"/>
              <a:t>contenu des Lois, Ordonnances, Décrets et Arrêtés font moins mention des femmes et enfants handicapés ou de leur situation, en dépit de leur extrême vulnérabilité parmi la population des personnes </a:t>
            </a:r>
            <a:r>
              <a:rPr lang="fr-FR" sz="1800" b="1" dirty="0" smtClean="0"/>
              <a:t>handicapées</a:t>
            </a:r>
          </a:p>
          <a:p>
            <a:r>
              <a:rPr lang="fr-FR" sz="1800" b="1" dirty="0" smtClean="0"/>
              <a:t>Difficultés liées a l’accessibilité : physique, financières, sociale…</a:t>
            </a:r>
          </a:p>
          <a:p>
            <a:r>
              <a:rPr lang="fr-FR" sz="1800" b="1" dirty="0" smtClean="0"/>
              <a:t>Supports de communications non adaptés </a:t>
            </a:r>
          </a:p>
          <a:p>
            <a:r>
              <a:rPr lang="fr-FR" sz="1800" b="1" dirty="0" smtClean="0"/>
              <a:t>Absence de données sur la vulnérabilité des personnes handicapées</a:t>
            </a:r>
            <a:endParaRPr lang="en-GB" sz="1800" b="1" dirty="0" smtClean="0"/>
          </a:p>
        </p:txBody>
      </p:sp>
    </p:spTree>
    <p:extLst>
      <p:ext uri="{BB962C8B-B14F-4D97-AF65-F5344CB8AC3E}">
        <p14:creationId xmlns:p14="http://schemas.microsoft.com/office/powerpoint/2010/main" val="650549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7199"/>
            <a:ext cx="8534400" cy="758952"/>
          </a:xfrm>
        </p:spPr>
        <p:txBody>
          <a:bodyPr/>
          <a:lstStyle/>
          <a:p>
            <a:r>
              <a:rPr lang="en-GB" b="1" dirty="0" smtClean="0"/>
              <a:t>Environnement legal </a:t>
            </a:r>
            <a:endParaRPr lang="en-GB" b="1"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227136800"/>
              </p:ext>
            </p:extLst>
          </p:nvPr>
        </p:nvGraphicFramePr>
        <p:xfrm>
          <a:off x="304800" y="1501195"/>
          <a:ext cx="8731696" cy="5309731"/>
        </p:xfrm>
        <a:graphic>
          <a:graphicData uri="http://schemas.openxmlformats.org/drawingml/2006/table">
            <a:tbl>
              <a:tblPr firstRow="1" firstCol="1" bandRow="1">
                <a:tableStyleId>{5C22544A-7EE6-4342-B048-85BDC9FD1C3A}</a:tableStyleId>
              </a:tblPr>
              <a:tblGrid>
                <a:gridCol w="1760424"/>
                <a:gridCol w="1259779"/>
                <a:gridCol w="1486479"/>
                <a:gridCol w="1337921"/>
                <a:gridCol w="1408338"/>
                <a:gridCol w="1478755"/>
              </a:tblGrid>
              <a:tr h="488550">
                <a:tc rowSpan="2">
                  <a:txBody>
                    <a:bodyPr/>
                    <a:lstStyle/>
                    <a:p>
                      <a:pPr>
                        <a:lnSpc>
                          <a:spcPct val="115000"/>
                        </a:lnSpc>
                        <a:spcAft>
                          <a:spcPts val="0"/>
                        </a:spcAft>
                      </a:pPr>
                      <a:r>
                        <a:rPr lang="en-ZA" sz="1300" dirty="0" smtClean="0">
                          <a:effectLst/>
                        </a:rPr>
                        <a:t>Pays</a:t>
                      </a:r>
                      <a:r>
                        <a:rPr lang="en-ZA" sz="1300" baseline="0" dirty="0" smtClean="0">
                          <a:effectLst/>
                        </a:rPr>
                        <a:t> </a:t>
                      </a:r>
                      <a:endParaRPr lang="en-GB" sz="1000" dirty="0">
                        <a:effectLst/>
                        <a:latin typeface="Calibri"/>
                        <a:ea typeface="Calibri"/>
                        <a:cs typeface="Times New Roman"/>
                      </a:endParaRPr>
                    </a:p>
                  </a:txBody>
                  <a:tcPr marL="63251" marR="63251" marT="0" marB="0"/>
                </a:tc>
                <a:tc rowSpan="2">
                  <a:txBody>
                    <a:bodyPr/>
                    <a:lstStyle/>
                    <a:p>
                      <a:pPr algn="ctr">
                        <a:lnSpc>
                          <a:spcPct val="115000"/>
                        </a:lnSpc>
                        <a:spcAft>
                          <a:spcPts val="0"/>
                        </a:spcAft>
                      </a:pPr>
                      <a:r>
                        <a:rPr lang="en-ZA" sz="1200" kern="1200" dirty="0" smtClean="0">
                          <a:solidFill>
                            <a:schemeClr val="bg1"/>
                          </a:solidFill>
                          <a:effectLst/>
                          <a:latin typeface="+mn-lt"/>
                          <a:ea typeface="+mn-ea"/>
                          <a:cs typeface="+mn-cs"/>
                        </a:rPr>
                        <a:t>Harmonisation </a:t>
                      </a:r>
                      <a:r>
                        <a:rPr lang="en-ZA" sz="1200" kern="1200" dirty="0" err="1" smtClean="0">
                          <a:solidFill>
                            <a:schemeClr val="bg1"/>
                          </a:solidFill>
                          <a:effectLst/>
                          <a:latin typeface="+mn-lt"/>
                          <a:ea typeface="+mn-ea"/>
                          <a:cs typeface="+mn-cs"/>
                        </a:rPr>
                        <a:t>légale</a:t>
                      </a:r>
                      <a:r>
                        <a:rPr lang="en-ZA" sz="1200" kern="1200" dirty="0" smtClean="0">
                          <a:solidFill>
                            <a:schemeClr val="bg1"/>
                          </a:solidFill>
                          <a:effectLst/>
                          <a:latin typeface="+mn-lt"/>
                          <a:ea typeface="+mn-ea"/>
                          <a:cs typeface="+mn-cs"/>
                        </a:rPr>
                        <a:t> </a:t>
                      </a:r>
                    </a:p>
                    <a:p>
                      <a:pPr algn="ctr">
                        <a:lnSpc>
                          <a:spcPct val="115000"/>
                        </a:lnSpc>
                        <a:spcAft>
                          <a:spcPts val="0"/>
                        </a:spcAft>
                      </a:pPr>
                      <a:r>
                        <a:rPr lang="en-ZA" sz="1200" kern="1200" dirty="0" err="1" smtClean="0">
                          <a:solidFill>
                            <a:schemeClr val="bg1"/>
                          </a:solidFill>
                          <a:effectLst/>
                          <a:latin typeface="+mn-lt"/>
                          <a:ea typeface="+mn-ea"/>
                          <a:cs typeface="+mn-cs"/>
                        </a:rPr>
                        <a:t>Mise</a:t>
                      </a:r>
                      <a:r>
                        <a:rPr lang="en-ZA" sz="1200" kern="1200" dirty="0" smtClean="0">
                          <a:solidFill>
                            <a:schemeClr val="bg1"/>
                          </a:solidFill>
                          <a:effectLst/>
                          <a:latin typeface="+mn-lt"/>
                          <a:ea typeface="+mn-ea"/>
                          <a:cs typeface="+mn-cs"/>
                        </a:rPr>
                        <a:t> </a:t>
                      </a:r>
                      <a:r>
                        <a:rPr lang="en-ZA" sz="1200" kern="1200" dirty="0" err="1" smtClean="0">
                          <a:solidFill>
                            <a:schemeClr val="bg1"/>
                          </a:solidFill>
                          <a:effectLst/>
                          <a:latin typeface="+mn-lt"/>
                          <a:ea typeface="+mn-ea"/>
                          <a:cs typeface="+mn-cs"/>
                        </a:rPr>
                        <a:t>en</a:t>
                      </a:r>
                      <a:r>
                        <a:rPr lang="en-ZA" sz="1200" kern="1200" dirty="0" smtClean="0">
                          <a:solidFill>
                            <a:schemeClr val="bg1"/>
                          </a:solidFill>
                          <a:effectLst/>
                          <a:latin typeface="+mn-lt"/>
                          <a:ea typeface="+mn-ea"/>
                          <a:cs typeface="+mn-cs"/>
                        </a:rPr>
                        <a:t> </a:t>
                      </a:r>
                      <a:r>
                        <a:rPr lang="en-ZA" sz="1200" kern="1200" dirty="0" err="1" smtClean="0">
                          <a:solidFill>
                            <a:schemeClr val="bg1"/>
                          </a:solidFill>
                          <a:effectLst/>
                          <a:latin typeface="+mn-lt"/>
                          <a:ea typeface="+mn-ea"/>
                          <a:cs typeface="+mn-cs"/>
                        </a:rPr>
                        <a:t>conformité</a:t>
                      </a:r>
                      <a:r>
                        <a:rPr lang="en-ZA" sz="1200" kern="1200" dirty="0" smtClean="0">
                          <a:solidFill>
                            <a:schemeClr val="bg1"/>
                          </a:solidFill>
                          <a:effectLst/>
                          <a:latin typeface="+mn-lt"/>
                          <a:ea typeface="+mn-ea"/>
                          <a:cs typeface="+mn-cs"/>
                        </a:rPr>
                        <a:t> de la constitution </a:t>
                      </a:r>
                      <a:endParaRPr lang="en-GB" sz="1200" kern="1200" dirty="0">
                        <a:solidFill>
                          <a:schemeClr val="bg1"/>
                        </a:solidFill>
                        <a:effectLst/>
                        <a:latin typeface="+mn-lt"/>
                        <a:ea typeface="+mn-ea"/>
                        <a:cs typeface="+mn-cs"/>
                      </a:endParaRPr>
                    </a:p>
                  </a:txBody>
                  <a:tcPr marL="63251" marR="63251" marT="0" marB="0"/>
                </a:tc>
                <a:tc gridSpan="4">
                  <a:txBody>
                    <a:bodyPr/>
                    <a:lstStyle/>
                    <a:p>
                      <a:pPr algn="ctr">
                        <a:lnSpc>
                          <a:spcPct val="115000"/>
                        </a:lnSpc>
                        <a:spcAft>
                          <a:spcPts val="0"/>
                        </a:spcAft>
                      </a:pPr>
                      <a:r>
                        <a:rPr lang="en-ZA" sz="1300" dirty="0" smtClean="0">
                          <a:effectLst/>
                        </a:rPr>
                        <a:t>Inclusion</a:t>
                      </a:r>
                      <a:r>
                        <a:rPr lang="en-ZA" sz="1300" baseline="0" dirty="0" smtClean="0">
                          <a:effectLst/>
                        </a:rPr>
                        <a:t> dans les PSN et politiques et législations</a:t>
                      </a:r>
                      <a:endParaRPr lang="en-GB" sz="1000" dirty="0">
                        <a:effectLst/>
                        <a:latin typeface="Calibri"/>
                        <a:ea typeface="Calibri"/>
                        <a:cs typeface="Times New Roman"/>
                      </a:endParaRPr>
                    </a:p>
                  </a:txBody>
                  <a:tcPr marL="63251" marR="63251" marT="0" marB="0"/>
                </a:tc>
                <a:tc hMerge="1">
                  <a:txBody>
                    <a:bodyPr/>
                    <a:lstStyle/>
                    <a:p>
                      <a:endParaRPr lang="en-GB"/>
                    </a:p>
                  </a:txBody>
                  <a:tcPr/>
                </a:tc>
                <a:tc hMerge="1">
                  <a:txBody>
                    <a:bodyPr/>
                    <a:lstStyle/>
                    <a:p>
                      <a:endParaRPr lang="en-GB"/>
                    </a:p>
                  </a:txBody>
                  <a:tcPr/>
                </a:tc>
                <a:tc hMerge="1">
                  <a:txBody>
                    <a:bodyPr/>
                    <a:lstStyle/>
                    <a:p>
                      <a:endParaRPr lang="en-GB"/>
                    </a:p>
                  </a:txBody>
                  <a:tcPr/>
                </a:tc>
              </a:tr>
              <a:tr h="884252">
                <a:tc vMerge="1">
                  <a:txBody>
                    <a:bodyPr/>
                    <a:lstStyle/>
                    <a:p>
                      <a:endParaRPr lang="en-GB"/>
                    </a:p>
                  </a:txBody>
                  <a:tcPr/>
                </a:tc>
                <a:tc vMerge="1">
                  <a:txBody>
                    <a:bodyPr/>
                    <a:lstStyle/>
                    <a:p>
                      <a:endParaRPr lang="en-GB"/>
                    </a:p>
                  </a:txBody>
                  <a:tcPr/>
                </a:tc>
                <a:tc>
                  <a:txBody>
                    <a:bodyPr/>
                    <a:lstStyle/>
                    <a:p>
                      <a:pPr>
                        <a:lnSpc>
                          <a:spcPct val="115000"/>
                        </a:lnSpc>
                        <a:spcAft>
                          <a:spcPts val="0"/>
                        </a:spcAft>
                      </a:pPr>
                      <a:r>
                        <a:rPr lang="en-ZA" sz="1300" dirty="0" smtClean="0">
                          <a:effectLst/>
                        </a:rPr>
                        <a:t>Intégration dans les PSN</a:t>
                      </a:r>
                      <a:r>
                        <a:rPr lang="en-ZA" sz="1300" baseline="0" dirty="0" smtClean="0">
                          <a:effectLst/>
                        </a:rPr>
                        <a:t> </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Intégration</a:t>
                      </a:r>
                      <a:r>
                        <a:rPr lang="en-ZA" sz="1300" baseline="0" dirty="0" smtClean="0">
                          <a:effectLst/>
                        </a:rPr>
                        <a:t> dans les legislations du VIH</a:t>
                      </a:r>
                      <a:endParaRPr lang="en-GB" sz="1000" dirty="0">
                        <a:effectLst/>
                        <a:latin typeface="Calibri"/>
                        <a:ea typeface="Calibri"/>
                        <a:cs typeface="Times New Roman"/>
                      </a:endParaRPr>
                    </a:p>
                  </a:txBody>
                  <a:tcPr marL="63251" marR="6325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ZA" sz="1300" dirty="0" smtClean="0">
                          <a:effectLst/>
                        </a:rPr>
                        <a:t>Intégration dans les PNDS</a:t>
                      </a:r>
                      <a:endParaRPr lang="en-GB" sz="800" dirty="0" smtClean="0">
                        <a:effectLst/>
                        <a:latin typeface="Calibri"/>
                        <a:ea typeface="Calibri"/>
                        <a:cs typeface="Times New Roman"/>
                      </a:endParaRPr>
                    </a:p>
                    <a:p>
                      <a:pPr>
                        <a:lnSpc>
                          <a:spcPct val="115000"/>
                        </a:lnSpc>
                        <a:spcAft>
                          <a:spcPts val="0"/>
                        </a:spcAft>
                      </a:pP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Integration dans</a:t>
                      </a:r>
                      <a:r>
                        <a:rPr lang="en-ZA" sz="1300" baseline="0" dirty="0" smtClean="0">
                          <a:effectLst/>
                        </a:rPr>
                        <a:t> les Lois / strategies sur la SR / SRAJ (PF) </a:t>
                      </a:r>
                      <a:endParaRPr lang="en-GB" sz="1000" dirty="0">
                        <a:effectLst/>
                        <a:latin typeface="Calibri"/>
                        <a:ea typeface="Calibri"/>
                        <a:cs typeface="Times New Roman"/>
                      </a:endParaRPr>
                    </a:p>
                  </a:txBody>
                  <a:tcPr marL="63251" marR="63251" marT="0" marB="0"/>
                </a:tc>
              </a:tr>
              <a:tr h="639175">
                <a:tc>
                  <a:txBody>
                    <a:bodyPr/>
                    <a:lstStyle/>
                    <a:p>
                      <a:pPr>
                        <a:lnSpc>
                          <a:spcPct val="115000"/>
                        </a:lnSpc>
                        <a:spcAft>
                          <a:spcPts val="0"/>
                        </a:spcAft>
                      </a:pPr>
                      <a:r>
                        <a:rPr lang="fr-FR" sz="1300" dirty="0" smtClean="0">
                          <a:effectLst/>
                        </a:rPr>
                        <a:t>Burkina Faso </a:t>
                      </a:r>
                    </a:p>
                    <a:p>
                      <a:pPr>
                        <a:lnSpc>
                          <a:spcPct val="115000"/>
                        </a:lnSpc>
                        <a:spcAft>
                          <a:spcPts val="0"/>
                        </a:spcAft>
                      </a:pPr>
                      <a:r>
                        <a:rPr lang="en-GB" sz="2400" dirty="0" smtClean="0">
                          <a:effectLst/>
                          <a:latin typeface="Calibri"/>
                          <a:ea typeface="Calibri"/>
                          <a:cs typeface="Times New Roman"/>
                        </a:rPr>
                        <a:t>40%</a:t>
                      </a:r>
                      <a:r>
                        <a:rPr lang="en-GB" sz="2400" baseline="0" dirty="0" smtClean="0">
                          <a:effectLst/>
                          <a:latin typeface="Calibri"/>
                          <a:ea typeface="Calibri"/>
                          <a:cs typeface="Times New Roman"/>
                        </a:rPr>
                        <a:t> </a:t>
                      </a:r>
                      <a:endParaRPr lang="fr-FR" sz="2400" dirty="0" smtClean="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r>
                        <a:rPr lang="en-ZA" sz="1300" dirty="0" smtClean="0">
                          <a:effectLst/>
                        </a:rPr>
                        <a:t> Article 18</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r>
              <a:tr h="667519">
                <a:tc>
                  <a:txBody>
                    <a:bodyPr/>
                    <a:lstStyle/>
                    <a:p>
                      <a:pPr>
                        <a:lnSpc>
                          <a:spcPct val="115000"/>
                        </a:lnSpc>
                        <a:spcAft>
                          <a:spcPts val="0"/>
                        </a:spcAft>
                      </a:pPr>
                      <a:r>
                        <a:rPr lang="en-ZA" sz="1300" dirty="0" smtClean="0">
                          <a:effectLst/>
                        </a:rPr>
                        <a:t>Niger </a:t>
                      </a:r>
                    </a:p>
                    <a:p>
                      <a:pPr>
                        <a:lnSpc>
                          <a:spcPct val="115000"/>
                        </a:lnSpc>
                        <a:spcAft>
                          <a:spcPts val="0"/>
                        </a:spcAft>
                      </a:pPr>
                      <a:r>
                        <a:rPr lang="en-ZA" sz="2400" dirty="0" smtClean="0">
                          <a:effectLst/>
                          <a:latin typeface="Calibri"/>
                          <a:ea typeface="Calibri"/>
                          <a:cs typeface="Times New Roman"/>
                        </a:rPr>
                        <a:t>60%</a:t>
                      </a:r>
                      <a:endParaRPr lang="en-GB" sz="24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r>
                        <a:rPr lang="en-ZA" sz="1300" dirty="0" smtClean="0">
                          <a:effectLst/>
                        </a:rPr>
                        <a:t> Arts</a:t>
                      </a:r>
                      <a:r>
                        <a:rPr lang="en-ZA" sz="1300" baseline="0" dirty="0" smtClean="0">
                          <a:effectLst/>
                        </a:rPr>
                        <a:t> 26 et 22 </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r>
              <a:tr h="605213">
                <a:tc>
                  <a:txBody>
                    <a:bodyPr/>
                    <a:lstStyle/>
                    <a:p>
                      <a:pPr>
                        <a:lnSpc>
                          <a:spcPct val="115000"/>
                        </a:lnSpc>
                        <a:spcAft>
                          <a:spcPts val="0"/>
                        </a:spcAft>
                      </a:pPr>
                      <a:r>
                        <a:rPr lang="en-ZA" sz="1300" dirty="0" smtClean="0">
                          <a:effectLst/>
                        </a:rPr>
                        <a:t>Mali </a:t>
                      </a:r>
                    </a:p>
                    <a:p>
                      <a:pPr>
                        <a:lnSpc>
                          <a:spcPct val="115000"/>
                        </a:lnSpc>
                        <a:spcAft>
                          <a:spcPts val="0"/>
                        </a:spcAft>
                      </a:pPr>
                      <a:r>
                        <a:rPr lang="en-ZA" sz="2400" dirty="0" smtClean="0">
                          <a:effectLst/>
                          <a:latin typeface="Calibri"/>
                          <a:ea typeface="Calibri"/>
                          <a:cs typeface="Times New Roman"/>
                        </a:rPr>
                        <a:t>40%</a:t>
                      </a:r>
                      <a:endParaRPr lang="en-GB" sz="24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r>
                        <a:rPr lang="en-ZA" sz="1300" dirty="0" smtClean="0">
                          <a:effectLst/>
                        </a:rPr>
                        <a:t> </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latin typeface="+mn-lt"/>
                          <a:ea typeface="+mn-ea"/>
                          <a:cs typeface="+mn-cs"/>
                        </a:rPr>
                        <a:t>Oui</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r>
              <a:tr h="611532">
                <a:tc>
                  <a:txBody>
                    <a:bodyPr/>
                    <a:lstStyle/>
                    <a:p>
                      <a:pPr>
                        <a:lnSpc>
                          <a:spcPct val="115000"/>
                        </a:lnSpc>
                        <a:spcAft>
                          <a:spcPts val="0"/>
                        </a:spcAft>
                      </a:pPr>
                      <a:r>
                        <a:rPr lang="en-ZA" sz="1300" dirty="0">
                          <a:effectLst/>
                        </a:rPr>
                        <a:t>Senegal (art 36 </a:t>
                      </a:r>
                      <a:r>
                        <a:rPr lang="en-ZA" sz="1300" dirty="0" smtClean="0">
                          <a:effectLst/>
                        </a:rPr>
                        <a:t>)</a:t>
                      </a:r>
                    </a:p>
                    <a:p>
                      <a:pPr marL="0" algn="l" defTabSz="914400" rtl="0" eaLnBrk="1" latinLnBrk="0" hangingPunct="1">
                        <a:lnSpc>
                          <a:spcPct val="115000"/>
                        </a:lnSpc>
                        <a:spcAft>
                          <a:spcPts val="0"/>
                        </a:spcAft>
                      </a:pPr>
                      <a:r>
                        <a:rPr lang="en-ZA" sz="2400" b="1" kern="1200" dirty="0" smtClean="0">
                          <a:solidFill>
                            <a:schemeClr val="lt1"/>
                          </a:solidFill>
                          <a:effectLst/>
                          <a:latin typeface="Calibri"/>
                          <a:ea typeface="Calibri"/>
                          <a:cs typeface="Times New Roman"/>
                        </a:rPr>
                        <a:t>60%</a:t>
                      </a:r>
                      <a:endParaRPr lang="en-GB" sz="2400" b="1" kern="1200" dirty="0">
                        <a:solidFill>
                          <a:schemeClr val="lt1"/>
                        </a:solidFill>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r>
                        <a:rPr lang="en-ZA" sz="1300" dirty="0" smtClean="0">
                          <a:effectLst/>
                        </a:rPr>
                        <a:t> (art </a:t>
                      </a:r>
                      <a:r>
                        <a:rPr lang="en-ZA" sz="1300" dirty="0">
                          <a:effectLst/>
                        </a:rPr>
                        <a:t>36) </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r>
                        <a:rPr lang="en-ZA" sz="1300" dirty="0" smtClean="0">
                          <a:effectLst/>
                        </a:rPr>
                        <a:t> </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latin typeface="+mn-lt"/>
                          <a:ea typeface="+mn-ea"/>
                          <a:cs typeface="+mn-cs"/>
                        </a:rPr>
                        <a:t>Oui</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r>
              <a:tr h="605213">
                <a:tc>
                  <a:txBody>
                    <a:bodyPr/>
                    <a:lstStyle/>
                    <a:p>
                      <a:pPr>
                        <a:lnSpc>
                          <a:spcPct val="115000"/>
                        </a:lnSpc>
                        <a:spcAft>
                          <a:spcPts val="0"/>
                        </a:spcAft>
                      </a:pPr>
                      <a:r>
                        <a:rPr lang="fr-FR" sz="1300" dirty="0" smtClean="0">
                          <a:effectLst/>
                        </a:rPr>
                        <a:t>Guinée Bissau </a:t>
                      </a:r>
                    </a:p>
                    <a:p>
                      <a:pPr>
                        <a:lnSpc>
                          <a:spcPct val="115000"/>
                        </a:lnSpc>
                        <a:spcAft>
                          <a:spcPts val="0"/>
                        </a:spcAft>
                      </a:pPr>
                      <a:r>
                        <a:rPr lang="fr-FR" sz="2400" dirty="0" smtClean="0">
                          <a:effectLst/>
                          <a:latin typeface="Calibri"/>
                          <a:ea typeface="Calibri"/>
                          <a:cs typeface="Times New Roman"/>
                        </a:rPr>
                        <a:t>20%</a:t>
                      </a:r>
                      <a:endParaRPr lang="en-GB" sz="24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r>
                        <a:rPr lang="en-ZA" sz="1300" dirty="0" smtClean="0">
                          <a:effectLst/>
                        </a:rPr>
                        <a:t>  </a:t>
                      </a:r>
                      <a:r>
                        <a:rPr lang="en-ZA" sz="1300" dirty="0">
                          <a:effectLst/>
                        </a:rPr>
                        <a:t>Sec 47</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r>
              <a:tr h="633247">
                <a:tc>
                  <a:txBody>
                    <a:bodyPr/>
                    <a:lstStyle/>
                    <a:p>
                      <a:pPr>
                        <a:lnSpc>
                          <a:spcPct val="115000"/>
                        </a:lnSpc>
                        <a:spcAft>
                          <a:spcPts val="0"/>
                        </a:spcAft>
                      </a:pPr>
                      <a:r>
                        <a:rPr lang="en-ZA" sz="1300" dirty="0" smtClean="0">
                          <a:effectLst/>
                        </a:rPr>
                        <a:t>Cabo-</a:t>
                      </a:r>
                      <a:r>
                        <a:rPr lang="en-ZA" sz="1300" dirty="0" err="1" smtClean="0">
                          <a:effectLst/>
                        </a:rPr>
                        <a:t>verde</a:t>
                      </a:r>
                      <a:endParaRPr lang="en-ZA" sz="1300" dirty="0" smtClean="0">
                        <a:effectLst/>
                      </a:endParaRPr>
                    </a:p>
                    <a:p>
                      <a:pPr>
                        <a:lnSpc>
                          <a:spcPct val="115000"/>
                        </a:lnSpc>
                        <a:spcAft>
                          <a:spcPts val="0"/>
                        </a:spcAft>
                      </a:pPr>
                      <a:r>
                        <a:rPr lang="en-ZA" sz="2400" dirty="0" smtClean="0">
                          <a:effectLst/>
                          <a:latin typeface="Calibri"/>
                          <a:ea typeface="Calibri"/>
                          <a:cs typeface="Times New Roman"/>
                        </a:rPr>
                        <a:t>60% </a:t>
                      </a:r>
                      <a:endParaRPr lang="en-GB" sz="24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r>
                        <a:rPr lang="en-ZA" sz="1300" dirty="0" smtClean="0">
                          <a:effectLst/>
                        </a:rPr>
                        <a:t> </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latin typeface="+mn-lt"/>
                          <a:ea typeface="+mn-ea"/>
                          <a:cs typeface="+mn-cs"/>
                        </a:rPr>
                        <a:t>Oui</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err="1" smtClean="0">
                          <a:effectLst/>
                        </a:rPr>
                        <a:t>Oui</a:t>
                      </a:r>
                      <a:r>
                        <a:rPr lang="en-ZA" sz="1300" dirty="0" smtClean="0">
                          <a:effectLst/>
                        </a:rPr>
                        <a:t> </a:t>
                      </a:r>
                      <a:endParaRPr lang="en-GB" sz="1000" dirty="0">
                        <a:effectLst/>
                        <a:latin typeface="Calibri"/>
                        <a:ea typeface="Calibri"/>
                        <a:cs typeface="Times New Roman"/>
                      </a:endParaRPr>
                    </a:p>
                  </a:txBody>
                  <a:tcPr marL="63251" marR="63251" marT="0" marB="0"/>
                </a:tc>
                <a:tc>
                  <a:txBody>
                    <a:bodyPr/>
                    <a:lstStyle/>
                    <a:p>
                      <a:pPr>
                        <a:lnSpc>
                          <a:spcPct val="115000"/>
                        </a:lnSpc>
                        <a:spcAft>
                          <a:spcPts val="0"/>
                        </a:spcAft>
                      </a:pPr>
                      <a:r>
                        <a:rPr lang="en-ZA" sz="1300" dirty="0" smtClean="0">
                          <a:effectLst/>
                        </a:rPr>
                        <a:t>Non</a:t>
                      </a:r>
                      <a:endParaRPr lang="en-GB" sz="1000" dirty="0">
                        <a:effectLst/>
                        <a:latin typeface="Calibri"/>
                        <a:ea typeface="Calibri"/>
                        <a:cs typeface="Times New Roman"/>
                      </a:endParaRPr>
                    </a:p>
                  </a:txBody>
                  <a:tcPr marL="63251" marR="63251" marT="0" marB="0"/>
                </a:tc>
              </a:tr>
            </a:tbl>
          </a:graphicData>
        </a:graphic>
      </p:graphicFrame>
    </p:spTree>
    <p:extLst>
      <p:ext uri="{BB962C8B-B14F-4D97-AF65-F5344CB8AC3E}">
        <p14:creationId xmlns:p14="http://schemas.microsoft.com/office/powerpoint/2010/main" val="2518752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00100"/>
            <a:ext cx="8534400" cy="758952"/>
          </a:xfrm>
        </p:spPr>
        <p:txBody>
          <a:bodyPr/>
          <a:lstStyle/>
          <a:p>
            <a:r>
              <a:rPr lang="en-GB" b="1" dirty="0" err="1" smtClean="0"/>
              <a:t>Recommandations</a:t>
            </a:r>
            <a:r>
              <a:rPr lang="en-GB" b="1" dirty="0" smtClean="0"/>
              <a:t> </a:t>
            </a:r>
            <a:endParaRPr lang="en-GB" b="1" dirty="0"/>
          </a:p>
        </p:txBody>
      </p:sp>
      <p:graphicFrame>
        <p:nvGraphicFramePr>
          <p:cNvPr id="8" name="Diagramme 7"/>
          <p:cNvGraphicFramePr/>
          <p:nvPr>
            <p:extLst>
              <p:ext uri="{D42A27DB-BD31-4B8C-83A1-F6EECF244321}">
                <p14:modId xmlns:p14="http://schemas.microsoft.com/office/powerpoint/2010/main" val="1720778048"/>
              </p:ext>
            </p:extLst>
          </p:nvPr>
        </p:nvGraphicFramePr>
        <p:xfrm>
          <a:off x="251520" y="1124744"/>
          <a:ext cx="8678416" cy="54942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40795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29&quot;/&gt;&lt;CPresentation id=&quot;1&quot;&gt;&lt;m_precDefaultNumber/&gt;&lt;m_precDefaultPercent/&gt;&lt;m_precDefaultDate&gt;&lt;m_bNumberIsYear val=&quot;0&quot;/&gt;&lt;m_strFormatTime&gt;%d/%m/%Y&lt;/m_strFormatTime&gt;&lt;/m_precDefaultDate&gt;&lt;m_precDefaultYear&gt;&lt;m_bNumberIsYear val=&quot;0&quot;/&gt;&lt;m_strFormatTime&gt;%Y&lt;/m_strFormatTime&gt;&lt;/m_precDefaultYear&gt;&lt;m_precDefaultQuarter&gt;&lt;m_bNumberIsYear val=&quot;0&quot;/&gt;&lt;m_strFormatTime&gt;Q%5&lt;/m_strFormatTime&gt;&lt;/m_precDefaultQuarter&gt;&lt;m_precDefaultMonth&gt;&lt;m_bNumberIsYear val=&quot;0&quot;/&gt;&lt;m_strFormatTime&gt;%1&lt;/m_strFormatTime&gt;&lt;/m_precDefaultMonth&gt;&lt;m_precDefaultWeek&gt;&lt;m_bNumberIsYear val=&quot;0&quot;/&gt;&lt;m_strFormatTime&gt;%4&lt;/m_strFormatTime&gt;&lt;/m_precDefaultWeek&gt;&lt;m_precDefaultDay&gt;&lt;m_bNumberIsYear val=&quot;0&quot;/&gt;&lt;m_strFormatTime&gt;%#d&lt;/m_strFormatTime&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MadO81PSGk.eJIj4iAJuWA"/>
</p:tagLst>
</file>

<file path=ppt/theme/theme1.xml><?xml version="1.0" encoding="utf-8"?>
<a:theme xmlns:a="http://schemas.openxmlformats.org/drawingml/2006/main" name="Support">
  <a:themeElements>
    <a:clrScheme name="Support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fontScheme name="Suppor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upport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Support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Support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Support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Support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Support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Support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Support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Support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
      <a:clrScheme name="Support 10">
        <a:dk1>
          <a:srgbClr val="000000"/>
        </a:dk1>
        <a:lt1>
          <a:srgbClr val="DDDDDD"/>
        </a:lt1>
        <a:dk2>
          <a:srgbClr val="000000"/>
        </a:dk2>
        <a:lt2>
          <a:srgbClr val="FEFEFE"/>
        </a:lt2>
        <a:accent1>
          <a:srgbClr val="E1E1FF"/>
        </a:accent1>
        <a:accent2>
          <a:srgbClr val="D9FFF8"/>
        </a:accent2>
        <a:accent3>
          <a:srgbClr val="EBEBEB"/>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46510</TotalTime>
  <Words>1010</Words>
  <Application>Microsoft Office PowerPoint</Application>
  <PresentationFormat>On-screen Show (4:3)</PresentationFormat>
  <Paragraphs>144</Paragraphs>
  <Slides>11</Slides>
  <Notes>6</Notes>
  <HiddenSlides>0</HiddenSlides>
  <MMClips>0</MMClips>
  <ScaleCrop>false</ScaleCrop>
  <HeadingPairs>
    <vt:vector size="8" baseType="variant">
      <vt:variant>
        <vt:lpstr>Fonts Used</vt:lpstr>
      </vt:variant>
      <vt:variant>
        <vt:i4>7</vt:i4>
      </vt:variant>
      <vt:variant>
        <vt:lpstr>Theme</vt:lpstr>
      </vt:variant>
      <vt:variant>
        <vt:i4>5</vt:i4>
      </vt:variant>
      <vt:variant>
        <vt:lpstr>Embedded OLE Servers</vt:lpstr>
      </vt:variant>
      <vt:variant>
        <vt:i4>1</vt:i4>
      </vt:variant>
      <vt:variant>
        <vt:lpstr>Slide Titles</vt:lpstr>
      </vt:variant>
      <vt:variant>
        <vt:i4>11</vt:i4>
      </vt:variant>
    </vt:vector>
  </HeadingPairs>
  <TitlesOfParts>
    <vt:vector size="24" baseType="lpstr">
      <vt:lpstr>Arial</vt:lpstr>
      <vt:lpstr>Arial Narrow</vt:lpstr>
      <vt:lpstr>Calibri</vt:lpstr>
      <vt:lpstr>Tahoma</vt:lpstr>
      <vt:lpstr>Times New Roman</vt:lpstr>
      <vt:lpstr>Wingdings</vt:lpstr>
      <vt:lpstr>Wingdings 2</vt:lpstr>
      <vt:lpstr>Support</vt:lpstr>
      <vt:lpstr>3_Conception personnalisée</vt:lpstr>
      <vt:lpstr>Conception personnalisée</vt:lpstr>
      <vt:lpstr>2_Conception personnalisée</vt:lpstr>
      <vt:lpstr>1_Conception personnalisée</vt:lpstr>
      <vt:lpstr>Diapositive think-cell</vt:lpstr>
      <vt:lpstr>PowerPoint Presentation</vt:lpstr>
      <vt:lpstr>Agenda</vt:lpstr>
      <vt:lpstr>Contexte</vt:lpstr>
      <vt:lpstr>La CDPH : un outil pour les droits</vt:lpstr>
      <vt:lpstr>Objectifs et resultats attendus de l’étude</vt:lpstr>
      <vt:lpstr>Méthodologie </vt:lpstr>
      <vt:lpstr>Gaps identifies </vt:lpstr>
      <vt:lpstr>Environnement legal </vt:lpstr>
      <vt:lpstr>Recommandations </vt:lpstr>
      <vt:lpstr>PowerPoint Presentation</vt:lpstr>
      <vt:lpstr>MERCI DE VOTRE ATTENTION</vt:lpstr>
    </vt:vector>
  </TitlesOfParts>
  <Company>Handicap international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Administrateur</dc:creator>
  <cp:lastModifiedBy>Windows User</cp:lastModifiedBy>
  <cp:revision>1849</cp:revision>
  <cp:lastPrinted>2016-05-26T07:40:03Z</cp:lastPrinted>
  <dcterms:created xsi:type="dcterms:W3CDTF">2015-03-26T09:11:29Z</dcterms:created>
  <dcterms:modified xsi:type="dcterms:W3CDTF">2017-12-08T09:32:26Z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1036</vt:i4>
  </property>
</Properties>
</file>