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0C31-491A-4A6A-9FE4-C29BB8FB008A}" type="datetimeFigureOut">
              <a:rPr lang="sw-KE" smtClean="0"/>
              <a:pPr/>
              <a:t>12/8/2017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65C19-8AC9-49FD-A856-D397F7EB801F}" type="slidenum">
              <a:rPr lang="sw-KE" smtClean="0"/>
              <a:pPr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30941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C431-C01B-4EB5-B0E7-3A1AAB9431B8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2E56-C327-481A-BA64-280BE4F2F464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BF8B-27D5-4729-A86F-AFB46F05395A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12DF-844E-48EB-8512-F441AC7B096A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6859-9FC5-468E-A666-B88B7A15EA03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7733-5323-4A98-A2B5-B68EAE961E72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8FE3-5D65-4911-B99E-038A4F66553F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743E-0323-411B-9ACE-A24C37DFCB0E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B4D6-4C76-4CBA-8DD1-22CC34BE60B8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3444-2B50-4BCF-A713-2DEAA447623B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16FC-061A-46C3-B6BE-F965AB06CFE2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1CA3-E1B3-4B27-BE29-6283517BEF82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B246-CF97-40BE-A7E8-C55186EB7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73274"/>
            <a:ext cx="9144000" cy="193736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EVALUATION OF THE DIAGNOSTIC PERFORMANCE OF GENOQUICK MTB AND XPERT MTB/RIF TESTS FOR RAPID DETECTION OF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MYCOBACTERIUM  TUBERCULOSIS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SPUTUM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Sylvia Kaswabuli</a:t>
            </a:r>
            <a:r>
              <a:rPr lang="sw-KE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w-KE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01976" y="6105241"/>
            <a:ext cx="2743200" cy="354387"/>
          </a:xfrm>
        </p:spPr>
        <p:txBody>
          <a:bodyPr/>
          <a:lstStyle/>
          <a:p>
            <a:fld id="{EBBEB246-CF97-40BE-A7E8-C55186EB7FA9}" type="slidenum">
              <a:rPr lang="en-US" sz="1800" smtClean="0"/>
              <a:pPr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932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802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Discussion </a:t>
            </a:r>
            <a:endParaRPr lang="sw-KE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68712"/>
            <a:ext cx="12192000" cy="5932449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In processed sputum overall, GenoQuick MTB test was more sensitive (73% vs. 42%; difference, 32%; 95%CI, 9 to 52%; P = 0.0078) but less specific than Xpert MTB/RIF (85 vs. 91; difference, -6%; 95% CI, -12 to 0%; P = 0.0625)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In smear positives, both tests equally identified all smear positive samples (100%)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Among smear negative cases, GenoQuick MTB test still showed higher sensitivity compared to Xpert MTB/RIF test (72% vs. 40%; Difference, 32%; 95%CI, 8 to 54%; P =0.0078) but less specific by 6% (85% vs. 91%; difference, -6%; 95%CI, -12-0%; P =0.0625). </a:t>
            </a:r>
          </a:p>
          <a:p>
            <a:pPr algn="just">
              <a:buClr>
                <a:srgbClr val="FF0000"/>
              </a:buClr>
              <a:buNone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Among HIV infected cases, GenoQuick MTB was still more sensitive (78% vs. 48%;</a:t>
            </a:r>
          </a:p>
          <a:p>
            <a:pPr algn="just">
              <a:buClr>
                <a:srgbClr val="FF0000"/>
              </a:buClr>
              <a:buNone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   difference, 30%; 95%CI, 7-54%; P= 0.0156) but less specific than Xpert MTB/RIF (82% vs. 89%; difference, -7%; 95%CI, -14-1%; P = 0.125).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In HIV-Uninfected cases, GenoQuick MTB was more sensitive (33% vs. 0%; difference, 33%; 95%CI, -54-120%; P = 1) but less specific than Xpert MTB/RIF (95% vs 100%; difference, -5%; 95% CI, 21-105%; P = 1) </a:t>
            </a:r>
            <a:endParaRPr lang="sw-KE" sz="3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w-K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3127" y="6032965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39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Discussion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1999" cy="5505450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unprocessed sputum overall, GQ was 14% less sensitive than Xpert MTB/RIF test (29% vs 43%; difference, -14%;  95%CI, -54-26%) P=1 but as specific as Xpert MTB/RIF (93% vs 93%; difference, 0%; 95%CI, -2-2%) P=1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HIV-infected, GQ was 67% less sensitive than Xpert MTB/RIF test (0% vs 67%; difference, -67%; 95%CI, -153-200; P=0.5) but 7% more specific than Xpert MTB/RIF (96% vs 89%; difference,7%; 95%CI, -6-21%; P=0.5).</a:t>
            </a:r>
          </a:p>
          <a:p>
            <a:pPr algn="just">
              <a:buClr>
                <a:srgbClr val="FF0000"/>
              </a:buCl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Among HIV-uninfected patients, GQ was 25% more sensitive than Xpert MTB/RIF test (50% vs 25%; difference, 25%; 95%CI, -42-92%; P=1) but 6% less specific than Xpert MTB/RIF test (91% vs 97%; difference, -6%; 95%CI, -18-5%; P=0.5)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1975" y="5954906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Conclusions and recommendations</a:t>
            </a:r>
            <a:endParaRPr lang="sw-KE" sz="32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393902"/>
            <a:ext cx="11898351" cy="478306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GenoQuick MTB showed a higher performance in processed sputum than in unprocessed sputum.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GenoQuick MTB test showed higher sensitivities than Xpert MTB/RIF test in TB detection in processed sputum but less sensitivities in unprocessed sputum in this study.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Further evaluation of GQ using processed and unprocessed sputum from same patients is recommended. </a:t>
            </a:r>
            <a:endParaRPr lang="sw-K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0824" y="5954906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222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latin typeface="Arial Black" pitchFamily="34" charset="0"/>
              </a:rPr>
              <a:t>THANK YOU</a:t>
            </a:r>
            <a:endParaRPr lang="sw-KE" sz="8000" b="1" dirty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B246-CF97-40BE-A7E8-C55186EB7F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Background and rationale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5550"/>
            <a:ext cx="12192000" cy="5787483"/>
          </a:xfrm>
        </p:spPr>
        <p:txBody>
          <a:bodyPr>
            <a:normAutofit fontScale="62500" lnSpcReduction="2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sw-KE" sz="3500" dirty="0" smtClean="0">
                <a:latin typeface="Arial" pitchFamily="34" charset="0"/>
                <a:cs typeface="Arial" pitchFamily="34" charset="0"/>
              </a:rPr>
              <a:t>Diagnostic delays for tuberculosis (TB) is still considerable especially in developing countries which may delay the WHO END-TB strategy target of 80% incidence reduction and 90% reduction of TB mortality by 2030</a:t>
            </a:r>
          </a:p>
          <a:p>
            <a:pPr algn="just">
              <a:buClr>
                <a:srgbClr val="FF0000"/>
              </a:buClr>
              <a:buNone/>
            </a:pP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GeneXpert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role out in 2010 by the WHO was a big step in improving TB diagnosis world wide,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However, the design of GeneXpert allows only four results in very 2hr, which delays diagnosis in high TB burden countries such as Uganda</a:t>
            </a:r>
          </a:p>
          <a:p>
            <a:pPr marL="0" indent="0"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GenoQuick MTB (Hain Life Science, Nehren Germany)-allows for up to 96 samples to be run/3hrs.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Although this technology may greatly increase TB detection rates, there is limited information about its performance.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Hence, the 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current study was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conducted to evaluate the performance  of GenoQuick MTB in comparison to Xpert MTB/RIF using processed and unprocessed sputum.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3127" y="5887999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8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967"/>
            <a:ext cx="10515600" cy="8809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Methodology</a:t>
            </a:r>
            <a:endParaRPr lang="sw-KE" sz="32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459"/>
            <a:ext cx="12192000" cy="547524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Design: Retrospective cross-sectional study to evaluate the performance of GenoQuick MTB and Xpert MTB/RIF tests in sputum using LJ culture as reference</a:t>
            </a:r>
          </a:p>
          <a:p>
            <a:pPr>
              <a:buClr>
                <a:srgbClr val="FF0000"/>
              </a:buCl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Site: Study was conducted at MBN Clinical Laboratories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Nakasero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)-Uganda 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Period: November 2015-December 2016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Participants: Hospitalized adult TB presumptive patients enrolled under a mother study (MIND study) at Mulago hospital in Uganda.</a:t>
            </a:r>
          </a:p>
          <a:p>
            <a:pPr>
              <a:buClr>
                <a:srgbClr val="FF0000"/>
              </a:buCl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Samples: Both processed (110) and unprocessed (89) sputum samples were retrospectively studied.</a:t>
            </a:r>
          </a:p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3127" y="5887999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1800" smtClean="0"/>
              <a:pPr/>
              <a:t>3</a:t>
            </a:fld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90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Methodology</a:t>
            </a:r>
            <a:endParaRPr lang="sw-KE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7" y="680224"/>
            <a:ext cx="11898350" cy="549673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Inclusion criteria: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All samples were from MIND study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At least 1ml of sample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Corresponding data of LED-FM, Xpert MTB/RIF and LJ culture from MIND study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Ethics: MIND study approval was used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Sample processing</a:t>
            </a:r>
          </a:p>
          <a:p>
            <a:endParaRPr lang="sw-KE" dirty="0"/>
          </a:p>
        </p:txBody>
      </p:sp>
      <p:pic>
        <p:nvPicPr>
          <p:cNvPr id="4" name="Content Placeholder 3" descr="Image result for GenoQuick MTB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" y="3724507"/>
            <a:ext cx="11340791" cy="26651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1614" y="5854545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749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 METHODOLOGY</a:t>
            </a:r>
            <a:endParaRPr lang="sw-KE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9571" y="1260089"/>
            <a:ext cx="11164229" cy="491687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DNA extraction:</a:t>
            </a:r>
          </a:p>
          <a:p>
            <a:pPr marL="571500" indent="-571500">
              <a:buClr>
                <a:srgbClr val="FF0000"/>
              </a:buClr>
              <a:buFont typeface="+mj-lt"/>
              <a:buAutoNum type="arabicParenR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Processed sputum - Genolyse buffer (manufacturer’s protocol)</a:t>
            </a:r>
          </a:p>
          <a:p>
            <a:pPr marL="571500" indent="-571500">
              <a:buClr>
                <a:srgbClr val="FF0000"/>
              </a:buClr>
              <a:buFont typeface="+mj-lt"/>
              <a:buAutoNum type="arabicParenR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Unprocessed sputum- heat and PBS (in-house protocol)</a:t>
            </a:r>
          </a:p>
          <a:p>
            <a:pPr marL="571500" indent="-571500">
              <a:buClr>
                <a:srgbClr val="FF0000"/>
              </a:buCl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Amplification of mycobacterial DNA by PCR was done using commercial reagents supplied in the GenoQuick MTB kit (Hain Life Science)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Hybridization of amplicons with probes and detection of the complex on a lateral flow dip-stick (Hain Life Sciences)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Analysis was done using STATA version 12 and comparison done using </a:t>
            </a:r>
            <a:r>
              <a:rPr lang="sw-KE" sz="2400" dirty="0" smtClean="0">
                <a:latin typeface="Arial" pitchFamily="34" charset="0"/>
                <a:cs typeface="Arial" pitchFamily="34" charset="0"/>
              </a:rPr>
              <a:t>McNemar’s paired test of proportions and reported the exact binomial 95% confidence interval (CI) for sensitivity and specificity differences.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w-K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5921453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515600" cy="105936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Results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5" y="947854"/>
            <a:ext cx="11920653" cy="522910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Population consisted of in-patient adults with a median age of 32yrs (18-77) yrs with chest complaints;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52% males and 63% HIV-infected with mean </a:t>
            </a:r>
            <a:r>
              <a:rPr lang="sw-KE" sz="2600" dirty="0" smtClean="0">
                <a:latin typeface="Arial" pitchFamily="34" charset="0"/>
                <a:cs typeface="Arial" pitchFamily="34" charset="0"/>
              </a:rPr>
              <a:t>CD</a:t>
            </a:r>
            <a:r>
              <a:rPr lang="sw-KE" sz="2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w-KE" sz="2600" dirty="0" smtClean="0">
                <a:latin typeface="Arial" pitchFamily="34" charset="0"/>
                <a:cs typeface="Arial" pitchFamily="34" charset="0"/>
              </a:rPr>
              <a:t> cell counts of 173.3cell/µl 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sw-KE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199 (110 processed and 89 unprocessed ) sputum samples were studied but only 172 (106 processed and 66 unprocessed) were available for analysis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Of the 172 samples, 33 (1 smear positive and 32 smear negative) had MTB detected on LJ culture and 139 were negative.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0825" y="5876848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6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36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Results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2166" y="735980"/>
            <a:ext cx="9065941" cy="567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13127" y="5887999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84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68" y="0"/>
            <a:ext cx="688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Table. 1 Performance of GenoQuick MTB and Xpert MTB/RIF tests in processed sputum</a:t>
            </a:r>
            <a:endParaRPr lang="sw-KE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091680" y="162560"/>
            <a:ext cx="4968240" cy="601440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Overall, GQ was 31% more sensitive than Xpert MTB/RIF (73% vs 42%)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Both tests were 100% sensitive in smear positives.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smear negatives, GQ was 32% more sensitive than Xpert MTB/RIF.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HIV-infected, GQ was 30% more sensitive than Xpert MTB/RIF.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HIV-uninfected, GQ was 33% more sensitive than Xpert MTB/RIF</a:t>
            </a:r>
            <a:endParaRPr lang="sw-KE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735986"/>
          <a:ext cx="7051040" cy="5754021"/>
        </p:xfrm>
        <a:graphic>
          <a:graphicData uri="http://schemas.openxmlformats.org/drawingml/2006/table">
            <a:tbl>
              <a:tblPr/>
              <a:tblGrid>
                <a:gridCol w="2033953"/>
                <a:gridCol w="1084776"/>
                <a:gridCol w="1111895"/>
                <a:gridCol w="1410208"/>
                <a:gridCol w="1410208"/>
              </a:tblGrid>
              <a:tr h="4929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GQ MTB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XPERT MTB/RIF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DIFF (CI 95%)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P-VALUE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Processed all (n=106)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w-KE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73(52-88)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42(23-63)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31(9-52)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0.0078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85(75-92)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91(82-96)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-6(-12-0)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0.0625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Smear positive (n=1)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w-KE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(2-100)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(2-100)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(-1-1 )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Smear Negative (n=105)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w-KE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72(50-88)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40(21-63)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32(8-54)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0.0078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85(75-92)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91(82-96)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-6(-12-0)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0.625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HIV-Infected (n=84)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w-KE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78(56-93)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48(26-69)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30(7-54)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0.0156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82(70-91)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89(77-95)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-7(-14-1)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0.125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HIV-Uninfected (n=22)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w-KE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33(0-91)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0(0-71)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33(-54-120)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0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95(73-100)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100(82-100)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-5(-21-105)</a:t>
                      </a:r>
                      <a:endParaRPr lang="sw-KE" sz="11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sw-KE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5943755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28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1"/>
            <a:ext cx="728174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 bmk="_Toc491364895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WarnockPro-Regular"/>
                <a:cs typeface="Arial" pitchFamily="34" charset="0"/>
              </a:rPr>
              <a:t>Table 2: Performance</a:t>
            </a:r>
            <a:r>
              <a:rPr kumimoji="0" lang="en-US" sz="2000" b="1" i="0" u="none" strike="noStrike" cap="none" normalizeH="0" dirty="0" smtClean="0" bmk="_Toc491364895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WarnockPro-Regular"/>
                <a:cs typeface="Arial" pitchFamily="34" charset="0"/>
              </a:rPr>
              <a:t> of</a:t>
            </a:r>
            <a:r>
              <a:rPr kumimoji="0" lang="en-US" sz="2000" b="1" i="0" u="none" strike="noStrike" cap="none" normalizeH="0" baseline="0" dirty="0" smtClean="0" bmk="_Toc491364895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WarnockPro-Regular"/>
                <a:cs typeface="Arial" pitchFamily="34" charset="0"/>
              </a:rPr>
              <a:t> GenoQuick MTB and Xpert MTB/RIF tests in unprocessed sputum</a:t>
            </a:r>
            <a:endParaRPr kumimoji="0" lang="sw-K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w-K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2079" y="1025919"/>
          <a:ext cx="7030722" cy="5466147"/>
        </p:xfrm>
        <a:graphic>
          <a:graphicData uri="http://schemas.openxmlformats.org/drawingml/2006/table">
            <a:tbl>
              <a:tblPr/>
              <a:tblGrid>
                <a:gridCol w="2265378"/>
                <a:gridCol w="1181465"/>
                <a:gridCol w="1381214"/>
                <a:gridCol w="1325470"/>
                <a:gridCol w="877195"/>
              </a:tblGrid>
              <a:tr h="547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GQ MTB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XPERT MTB/RIF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Diff (95%CI)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P-value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Unprocessed all (n=66)</a:t>
                      </a:r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29(3-71)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43(4-82)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-14(-54-26)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93(83-98)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93(83-98)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0(-2-2)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Smear positives (n=0)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Smear negatives (n=66)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29(3-71)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43(4-82)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-14(-54-26)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93(83-98)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93(83-98)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0(-2-2)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HIV-Infected (n=30)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0(0-71)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67(9-99)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-67(-153-200)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96(81-100)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89(70-98)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7(-6-21)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HIV-Uininfected (n=36)</a:t>
                      </a:r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w-KE" sz="1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%Sensitivity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50(6-93)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25(0-81)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25(-42-92)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%Specificity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91(74-98)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97(83-100)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-6(-18-5)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w-KE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54240" y="690880"/>
            <a:ext cx="4805680" cy="548608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Overall, GQ was 14% less sensitive than Xpert MTB/RIF.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samples were smear negatives.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HIV-infected patients, GQ sensitivity was 0% and Xpert MTB/RIF was 67% more sensitive than GQ.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HIV-uninfected, GQ was 25% more sensitive than Xpert MTB.</a:t>
            </a:r>
            <a:endParaRPr lang="sw-KE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010662"/>
            <a:ext cx="2743200" cy="365125"/>
          </a:xfrm>
        </p:spPr>
        <p:txBody>
          <a:bodyPr/>
          <a:lstStyle/>
          <a:p>
            <a:fld id="{EBBEB246-CF97-40BE-A7E8-C55186EB7FA9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514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1442</Words>
  <Application>Microsoft Office PowerPoint</Application>
  <PresentationFormat>Widescreen</PresentationFormat>
  <Paragraphs>238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WarnockPro-Regular</vt:lpstr>
      <vt:lpstr>Wingdings</vt:lpstr>
      <vt:lpstr>Office Theme</vt:lpstr>
      <vt:lpstr>EVALUATION OF THE DIAGNOSTIC PERFORMANCE OF GENOQUICK MTB AND XPERT MTB/RIF TESTS FOR RAPID DETECTION OF MYCOBACTERIUM  TUBERCULOSIS IN SPUTUM  Sylvia Kaswabuli </vt:lpstr>
      <vt:lpstr>Background and rationale</vt:lpstr>
      <vt:lpstr>Methodology</vt:lpstr>
      <vt:lpstr>Methodology</vt:lpstr>
      <vt:lpstr> METHODOLOGY</vt:lpstr>
      <vt:lpstr>Results</vt:lpstr>
      <vt:lpstr>Results</vt:lpstr>
      <vt:lpstr>PowerPoint Presentation</vt:lpstr>
      <vt:lpstr>PowerPoint Presentation</vt:lpstr>
      <vt:lpstr>Discussion </vt:lpstr>
      <vt:lpstr>Discussion</vt:lpstr>
      <vt:lpstr>Conclusions and recommendations</vt:lpstr>
      <vt:lpstr>Acknowledgement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 STAFF3</dc:creator>
  <cp:lastModifiedBy>hp</cp:lastModifiedBy>
  <cp:revision>72</cp:revision>
  <dcterms:created xsi:type="dcterms:W3CDTF">2017-09-28T15:10:31Z</dcterms:created>
  <dcterms:modified xsi:type="dcterms:W3CDTF">2017-12-08T09:33:34Z</dcterms:modified>
</cp:coreProperties>
</file>